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5" r:id="rId4"/>
  </p:sldMasterIdLst>
  <p:notesMasterIdLst>
    <p:notesMasterId r:id="rId8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393AF8-0B1D-4143-A649-E02DAE8AD732}" v="1" dt="2025-11-21T20:19:21.876"/>
  </p1510:revLst>
</p1510:revInfo>
</file>

<file path=ppt/tableStyles.xml><?xml version="1.0" encoding="utf-8"?>
<a:tblStyleLst xmlns:a="http://schemas.openxmlformats.org/drawingml/2006/main" def="{03F5F7EF-2186-4550-9650-B41048060597}">
  <a:tblStyle styleId="{03F5F7EF-2186-4550-9650-B4104806059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FAF8362-CA03-4075-9853-35F9C83F77FE}"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226" autoAdjust="0"/>
    <p:restoredTop sz="66189" autoAdjust="0"/>
  </p:normalViewPr>
  <p:slideViewPr>
    <p:cSldViewPr snapToGrid="0">
      <p:cViewPr varScale="1">
        <p:scale>
          <a:sx n="69" d="100"/>
          <a:sy n="69" d="100"/>
        </p:scale>
        <p:origin x="13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viewProps" Target="view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theme" Target="theme/theme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microsoft.com/office/2016/11/relationships/changesInfo" Target="changesInfos/changesInfo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notesMaster" Target="notesMasters/notes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NotesMaster">
      <pc:chgData name="Baskerville, Kristin (CDC/GHC/DGHP)" userId="e5846ad4-249e-4a35-baa4-77ba58151c68" providerId="ADAL" clId="{613EFEC5-BEAB-4681-8F18-22D7E4BC25F2}" dt="2025-11-21T20:23:31.952" v="25" actId="207"/>
      <pc:docMkLst>
        <pc:docMk/>
      </pc:docMkLst>
      <pc:sldChg chg="modSp mod modNotes">
        <pc:chgData name="Baskerville, Kristin (CDC/GHC/DGHP)" userId="e5846ad4-249e-4a35-baa4-77ba58151c68" providerId="ADAL" clId="{613EFEC5-BEAB-4681-8F18-22D7E4BC25F2}" dt="2025-11-21T20:19:21.876" v="8"/>
        <pc:sldMkLst>
          <pc:docMk/>
          <pc:sldMk cId="0" sldId="256"/>
        </pc:sldMkLst>
        <pc:spChg chg="mod">
          <ac:chgData name="Baskerville, Kristin (CDC/GHC/DGHP)" userId="e5846ad4-249e-4a35-baa4-77ba58151c68" providerId="ADAL" clId="{613EFEC5-BEAB-4681-8F18-22D7E4BC25F2}" dt="2025-11-20T18:49:47.706" v="1" actId="14100"/>
          <ac:spMkLst>
            <pc:docMk/>
            <pc:sldMk cId="0" sldId="256"/>
            <ac:spMk id="302" creationId="{00000000-0000-0000-0000-000000000000}"/>
          </ac:spMkLst>
        </pc:spChg>
      </pc:sldChg>
      <pc:sldChg chg="modNotes">
        <pc:chgData name="Baskerville, Kristin (CDC/GHC/DGHP)" userId="e5846ad4-249e-4a35-baa4-77ba58151c68" providerId="ADAL" clId="{613EFEC5-BEAB-4681-8F18-22D7E4BC25F2}" dt="2025-11-21T20:19:21.876" v="8"/>
        <pc:sldMkLst>
          <pc:docMk/>
          <pc:sldMk cId="0" sldId="257"/>
        </pc:sldMkLst>
      </pc:sldChg>
      <pc:sldChg chg="modNotes">
        <pc:chgData name="Baskerville, Kristin (CDC/GHC/DGHP)" userId="e5846ad4-249e-4a35-baa4-77ba58151c68" providerId="ADAL" clId="{613EFEC5-BEAB-4681-8F18-22D7E4BC25F2}" dt="2025-11-21T20:19:21.876" v="8"/>
        <pc:sldMkLst>
          <pc:docMk/>
          <pc:sldMk cId="0" sldId="258"/>
        </pc:sldMkLst>
      </pc:sldChg>
      <pc:sldChg chg="modNotes">
        <pc:chgData name="Baskerville, Kristin (CDC/GHC/DGHP)" userId="e5846ad4-249e-4a35-baa4-77ba58151c68" providerId="ADAL" clId="{613EFEC5-BEAB-4681-8F18-22D7E4BC25F2}" dt="2025-11-21T20:19:21.876" v="8"/>
        <pc:sldMkLst>
          <pc:docMk/>
          <pc:sldMk cId="0" sldId="259"/>
        </pc:sldMkLst>
      </pc:sldChg>
      <pc:sldChg chg="modNotes">
        <pc:chgData name="Baskerville, Kristin (CDC/GHC/DGHP)" userId="e5846ad4-249e-4a35-baa4-77ba58151c68" providerId="ADAL" clId="{613EFEC5-BEAB-4681-8F18-22D7E4BC25F2}" dt="2025-11-21T20:19:21.876" v="8"/>
        <pc:sldMkLst>
          <pc:docMk/>
          <pc:sldMk cId="0" sldId="260"/>
        </pc:sldMkLst>
      </pc:sldChg>
      <pc:sldChg chg="modNotes">
        <pc:chgData name="Baskerville, Kristin (CDC/GHC/DGHP)" userId="e5846ad4-249e-4a35-baa4-77ba58151c68" providerId="ADAL" clId="{613EFEC5-BEAB-4681-8F18-22D7E4BC25F2}" dt="2025-11-21T20:19:21.876" v="8"/>
        <pc:sldMkLst>
          <pc:docMk/>
          <pc:sldMk cId="0" sldId="261"/>
        </pc:sldMkLst>
      </pc:sldChg>
      <pc:sldChg chg="modNotes">
        <pc:chgData name="Baskerville, Kristin (CDC/GHC/DGHP)" userId="e5846ad4-249e-4a35-baa4-77ba58151c68" providerId="ADAL" clId="{613EFEC5-BEAB-4681-8F18-22D7E4BC25F2}" dt="2025-11-21T20:19:21.876" v="8"/>
        <pc:sldMkLst>
          <pc:docMk/>
          <pc:sldMk cId="0" sldId="262"/>
        </pc:sldMkLst>
      </pc:sldChg>
      <pc:sldChg chg="modNotes">
        <pc:chgData name="Baskerville, Kristin (CDC/GHC/DGHP)" userId="e5846ad4-249e-4a35-baa4-77ba58151c68" providerId="ADAL" clId="{613EFEC5-BEAB-4681-8F18-22D7E4BC25F2}" dt="2025-11-21T20:19:21.876" v="8"/>
        <pc:sldMkLst>
          <pc:docMk/>
          <pc:sldMk cId="0" sldId="263"/>
        </pc:sldMkLst>
      </pc:sldChg>
      <pc:sldChg chg="modNotes">
        <pc:chgData name="Baskerville, Kristin (CDC/GHC/DGHP)" userId="e5846ad4-249e-4a35-baa4-77ba58151c68" providerId="ADAL" clId="{613EFEC5-BEAB-4681-8F18-22D7E4BC25F2}" dt="2025-11-21T20:19:21.876" v="8"/>
        <pc:sldMkLst>
          <pc:docMk/>
          <pc:sldMk cId="0" sldId="264"/>
        </pc:sldMkLst>
      </pc:sldChg>
      <pc:sldChg chg="modNotes">
        <pc:chgData name="Baskerville, Kristin (CDC/GHC/DGHP)" userId="e5846ad4-249e-4a35-baa4-77ba58151c68" providerId="ADAL" clId="{613EFEC5-BEAB-4681-8F18-22D7E4BC25F2}" dt="2025-11-21T20:19:21.876" v="8"/>
        <pc:sldMkLst>
          <pc:docMk/>
          <pc:sldMk cId="0" sldId="265"/>
        </pc:sldMkLst>
      </pc:sldChg>
      <pc:sldChg chg="modNotes">
        <pc:chgData name="Baskerville, Kristin (CDC/GHC/DGHP)" userId="e5846ad4-249e-4a35-baa4-77ba58151c68" providerId="ADAL" clId="{613EFEC5-BEAB-4681-8F18-22D7E4BC25F2}" dt="2025-11-21T20:19:21.876" v="8"/>
        <pc:sldMkLst>
          <pc:docMk/>
          <pc:sldMk cId="0" sldId="266"/>
        </pc:sldMkLst>
      </pc:sldChg>
      <pc:sldChg chg="modNotes">
        <pc:chgData name="Baskerville, Kristin (CDC/GHC/DGHP)" userId="e5846ad4-249e-4a35-baa4-77ba58151c68" providerId="ADAL" clId="{613EFEC5-BEAB-4681-8F18-22D7E4BC25F2}" dt="2025-11-21T20:19:21.876" v="8"/>
        <pc:sldMkLst>
          <pc:docMk/>
          <pc:sldMk cId="0" sldId="267"/>
        </pc:sldMkLst>
      </pc:sldChg>
      <pc:sldChg chg="modNotes">
        <pc:chgData name="Baskerville, Kristin (CDC/GHC/DGHP)" userId="e5846ad4-249e-4a35-baa4-77ba58151c68" providerId="ADAL" clId="{613EFEC5-BEAB-4681-8F18-22D7E4BC25F2}" dt="2025-11-21T20:19:21.876" v="8"/>
        <pc:sldMkLst>
          <pc:docMk/>
          <pc:sldMk cId="0" sldId="268"/>
        </pc:sldMkLst>
      </pc:sldChg>
      <pc:sldChg chg="modNotes">
        <pc:chgData name="Baskerville, Kristin (CDC/GHC/DGHP)" userId="e5846ad4-249e-4a35-baa4-77ba58151c68" providerId="ADAL" clId="{613EFEC5-BEAB-4681-8F18-22D7E4BC25F2}" dt="2025-11-21T20:19:21.876" v="8"/>
        <pc:sldMkLst>
          <pc:docMk/>
          <pc:sldMk cId="0" sldId="269"/>
        </pc:sldMkLst>
      </pc:sldChg>
      <pc:sldChg chg="modNotes">
        <pc:chgData name="Baskerville, Kristin (CDC/GHC/DGHP)" userId="e5846ad4-249e-4a35-baa4-77ba58151c68" providerId="ADAL" clId="{613EFEC5-BEAB-4681-8F18-22D7E4BC25F2}" dt="2025-11-21T20:19:21.876" v="8"/>
        <pc:sldMkLst>
          <pc:docMk/>
          <pc:sldMk cId="0" sldId="270"/>
        </pc:sldMkLst>
      </pc:sldChg>
      <pc:sldChg chg="modNotes">
        <pc:chgData name="Baskerville, Kristin (CDC/GHC/DGHP)" userId="e5846ad4-249e-4a35-baa4-77ba58151c68" providerId="ADAL" clId="{613EFEC5-BEAB-4681-8F18-22D7E4BC25F2}" dt="2025-11-21T20:19:21.876" v="8"/>
        <pc:sldMkLst>
          <pc:docMk/>
          <pc:sldMk cId="0" sldId="271"/>
        </pc:sldMkLst>
      </pc:sldChg>
      <pc:sldChg chg="modNotes modNotesTx">
        <pc:chgData name="Baskerville, Kristin (CDC/GHC/DGHP)" userId="e5846ad4-249e-4a35-baa4-77ba58151c68" providerId="ADAL" clId="{613EFEC5-BEAB-4681-8F18-22D7E4BC25F2}" dt="2025-11-21T20:21:58.993" v="9" actId="207"/>
        <pc:sldMkLst>
          <pc:docMk/>
          <pc:sldMk cId="0" sldId="272"/>
        </pc:sldMkLst>
      </pc:sldChg>
      <pc:sldChg chg="modNotes">
        <pc:chgData name="Baskerville, Kristin (CDC/GHC/DGHP)" userId="e5846ad4-249e-4a35-baa4-77ba58151c68" providerId="ADAL" clId="{613EFEC5-BEAB-4681-8F18-22D7E4BC25F2}" dt="2025-11-21T20:19:21.876" v="8"/>
        <pc:sldMkLst>
          <pc:docMk/>
          <pc:sldMk cId="0" sldId="273"/>
        </pc:sldMkLst>
      </pc:sldChg>
      <pc:sldChg chg="modNotes">
        <pc:chgData name="Baskerville, Kristin (CDC/GHC/DGHP)" userId="e5846ad4-249e-4a35-baa4-77ba58151c68" providerId="ADAL" clId="{613EFEC5-BEAB-4681-8F18-22D7E4BC25F2}" dt="2025-11-21T20:19:21.876" v="8"/>
        <pc:sldMkLst>
          <pc:docMk/>
          <pc:sldMk cId="0" sldId="274"/>
        </pc:sldMkLst>
      </pc:sldChg>
      <pc:sldChg chg="modNotes">
        <pc:chgData name="Baskerville, Kristin (CDC/GHC/DGHP)" userId="e5846ad4-249e-4a35-baa4-77ba58151c68" providerId="ADAL" clId="{613EFEC5-BEAB-4681-8F18-22D7E4BC25F2}" dt="2025-11-21T20:19:21.876" v="8"/>
        <pc:sldMkLst>
          <pc:docMk/>
          <pc:sldMk cId="0" sldId="275"/>
        </pc:sldMkLst>
      </pc:sldChg>
      <pc:sldChg chg="modNotes">
        <pc:chgData name="Baskerville, Kristin (CDC/GHC/DGHP)" userId="e5846ad4-249e-4a35-baa4-77ba58151c68" providerId="ADAL" clId="{613EFEC5-BEAB-4681-8F18-22D7E4BC25F2}" dt="2025-11-21T20:19:21.876" v="8"/>
        <pc:sldMkLst>
          <pc:docMk/>
          <pc:sldMk cId="0" sldId="276"/>
        </pc:sldMkLst>
      </pc:sldChg>
      <pc:sldChg chg="modNotes">
        <pc:chgData name="Baskerville, Kristin (CDC/GHC/DGHP)" userId="e5846ad4-249e-4a35-baa4-77ba58151c68" providerId="ADAL" clId="{613EFEC5-BEAB-4681-8F18-22D7E4BC25F2}" dt="2025-11-21T20:19:21.876" v="8"/>
        <pc:sldMkLst>
          <pc:docMk/>
          <pc:sldMk cId="0" sldId="277"/>
        </pc:sldMkLst>
      </pc:sldChg>
      <pc:sldChg chg="modNotes">
        <pc:chgData name="Baskerville, Kristin (CDC/GHC/DGHP)" userId="e5846ad4-249e-4a35-baa4-77ba58151c68" providerId="ADAL" clId="{613EFEC5-BEAB-4681-8F18-22D7E4BC25F2}" dt="2025-11-21T20:19:21.876" v="8"/>
        <pc:sldMkLst>
          <pc:docMk/>
          <pc:sldMk cId="0" sldId="278"/>
        </pc:sldMkLst>
      </pc:sldChg>
      <pc:sldChg chg="modNotes">
        <pc:chgData name="Baskerville, Kristin (CDC/GHC/DGHP)" userId="e5846ad4-249e-4a35-baa4-77ba58151c68" providerId="ADAL" clId="{613EFEC5-BEAB-4681-8F18-22D7E4BC25F2}" dt="2025-11-21T20:19:21.876" v="8"/>
        <pc:sldMkLst>
          <pc:docMk/>
          <pc:sldMk cId="0" sldId="279"/>
        </pc:sldMkLst>
      </pc:sldChg>
      <pc:sldChg chg="modNotes">
        <pc:chgData name="Baskerville, Kristin (CDC/GHC/DGHP)" userId="e5846ad4-249e-4a35-baa4-77ba58151c68" providerId="ADAL" clId="{613EFEC5-BEAB-4681-8F18-22D7E4BC25F2}" dt="2025-11-21T20:19:21.876" v="8"/>
        <pc:sldMkLst>
          <pc:docMk/>
          <pc:sldMk cId="0" sldId="280"/>
        </pc:sldMkLst>
      </pc:sldChg>
      <pc:sldChg chg="modNotes">
        <pc:chgData name="Baskerville, Kristin (CDC/GHC/DGHP)" userId="e5846ad4-249e-4a35-baa4-77ba58151c68" providerId="ADAL" clId="{613EFEC5-BEAB-4681-8F18-22D7E4BC25F2}" dt="2025-11-21T20:19:21.876" v="8"/>
        <pc:sldMkLst>
          <pc:docMk/>
          <pc:sldMk cId="0" sldId="281"/>
        </pc:sldMkLst>
      </pc:sldChg>
      <pc:sldChg chg="modNotes">
        <pc:chgData name="Baskerville, Kristin (CDC/GHC/DGHP)" userId="e5846ad4-249e-4a35-baa4-77ba58151c68" providerId="ADAL" clId="{613EFEC5-BEAB-4681-8F18-22D7E4BC25F2}" dt="2025-11-21T20:19:21.876" v="8"/>
        <pc:sldMkLst>
          <pc:docMk/>
          <pc:sldMk cId="0" sldId="282"/>
        </pc:sldMkLst>
      </pc:sldChg>
      <pc:sldChg chg="modNotes">
        <pc:chgData name="Baskerville, Kristin (CDC/GHC/DGHP)" userId="e5846ad4-249e-4a35-baa4-77ba58151c68" providerId="ADAL" clId="{613EFEC5-BEAB-4681-8F18-22D7E4BC25F2}" dt="2025-11-21T20:19:21.876" v="8"/>
        <pc:sldMkLst>
          <pc:docMk/>
          <pc:sldMk cId="0" sldId="283"/>
        </pc:sldMkLst>
      </pc:sldChg>
      <pc:sldChg chg="modNotes">
        <pc:chgData name="Baskerville, Kristin (CDC/GHC/DGHP)" userId="e5846ad4-249e-4a35-baa4-77ba58151c68" providerId="ADAL" clId="{613EFEC5-BEAB-4681-8F18-22D7E4BC25F2}" dt="2025-11-21T20:19:21.876" v="8"/>
        <pc:sldMkLst>
          <pc:docMk/>
          <pc:sldMk cId="0" sldId="284"/>
        </pc:sldMkLst>
      </pc:sldChg>
      <pc:sldChg chg="modNotes">
        <pc:chgData name="Baskerville, Kristin (CDC/GHC/DGHP)" userId="e5846ad4-249e-4a35-baa4-77ba58151c68" providerId="ADAL" clId="{613EFEC5-BEAB-4681-8F18-22D7E4BC25F2}" dt="2025-11-21T20:19:21.876" v="8"/>
        <pc:sldMkLst>
          <pc:docMk/>
          <pc:sldMk cId="0" sldId="285"/>
        </pc:sldMkLst>
      </pc:sldChg>
      <pc:sldChg chg="modNotes">
        <pc:chgData name="Baskerville, Kristin (CDC/GHC/DGHP)" userId="e5846ad4-249e-4a35-baa4-77ba58151c68" providerId="ADAL" clId="{613EFEC5-BEAB-4681-8F18-22D7E4BC25F2}" dt="2025-11-21T20:19:21.876" v="8"/>
        <pc:sldMkLst>
          <pc:docMk/>
          <pc:sldMk cId="0" sldId="286"/>
        </pc:sldMkLst>
      </pc:sldChg>
      <pc:sldChg chg="modNotes">
        <pc:chgData name="Baskerville, Kristin (CDC/GHC/DGHP)" userId="e5846ad4-249e-4a35-baa4-77ba58151c68" providerId="ADAL" clId="{613EFEC5-BEAB-4681-8F18-22D7E4BC25F2}" dt="2025-11-21T20:19:21.876" v="8"/>
        <pc:sldMkLst>
          <pc:docMk/>
          <pc:sldMk cId="0" sldId="287"/>
        </pc:sldMkLst>
      </pc:sldChg>
      <pc:sldChg chg="modNotes">
        <pc:chgData name="Baskerville, Kristin (CDC/GHC/DGHP)" userId="e5846ad4-249e-4a35-baa4-77ba58151c68" providerId="ADAL" clId="{613EFEC5-BEAB-4681-8F18-22D7E4BC25F2}" dt="2025-11-21T20:19:21.876" v="8"/>
        <pc:sldMkLst>
          <pc:docMk/>
          <pc:sldMk cId="0" sldId="288"/>
        </pc:sldMkLst>
      </pc:sldChg>
      <pc:sldChg chg="modNotes modNotesTx">
        <pc:chgData name="Baskerville, Kristin (CDC/GHC/DGHP)" userId="e5846ad4-249e-4a35-baa4-77ba58151c68" providerId="ADAL" clId="{613EFEC5-BEAB-4681-8F18-22D7E4BC25F2}" dt="2025-11-21T20:22:07.475" v="10" actId="207"/>
        <pc:sldMkLst>
          <pc:docMk/>
          <pc:sldMk cId="0" sldId="289"/>
        </pc:sldMkLst>
      </pc:sldChg>
      <pc:sldChg chg="modNotes">
        <pc:chgData name="Baskerville, Kristin (CDC/GHC/DGHP)" userId="e5846ad4-249e-4a35-baa4-77ba58151c68" providerId="ADAL" clId="{613EFEC5-BEAB-4681-8F18-22D7E4BC25F2}" dt="2025-11-21T20:19:21.876" v="8"/>
        <pc:sldMkLst>
          <pc:docMk/>
          <pc:sldMk cId="0" sldId="290"/>
        </pc:sldMkLst>
      </pc:sldChg>
      <pc:sldChg chg="modNotes">
        <pc:chgData name="Baskerville, Kristin (CDC/GHC/DGHP)" userId="e5846ad4-249e-4a35-baa4-77ba58151c68" providerId="ADAL" clId="{613EFEC5-BEAB-4681-8F18-22D7E4BC25F2}" dt="2025-11-21T20:19:21.876" v="8"/>
        <pc:sldMkLst>
          <pc:docMk/>
          <pc:sldMk cId="0" sldId="291"/>
        </pc:sldMkLst>
      </pc:sldChg>
      <pc:sldChg chg="modNotes">
        <pc:chgData name="Baskerville, Kristin (CDC/GHC/DGHP)" userId="e5846ad4-249e-4a35-baa4-77ba58151c68" providerId="ADAL" clId="{613EFEC5-BEAB-4681-8F18-22D7E4BC25F2}" dt="2025-11-21T20:19:21.876" v="8"/>
        <pc:sldMkLst>
          <pc:docMk/>
          <pc:sldMk cId="0" sldId="292"/>
        </pc:sldMkLst>
      </pc:sldChg>
      <pc:sldChg chg="modNotes modNotesTx">
        <pc:chgData name="Baskerville, Kristin (CDC/GHC/DGHP)" userId="e5846ad4-249e-4a35-baa4-77ba58151c68" providerId="ADAL" clId="{613EFEC5-BEAB-4681-8F18-22D7E4BC25F2}" dt="2025-11-21T20:22:15.410" v="11" actId="207"/>
        <pc:sldMkLst>
          <pc:docMk/>
          <pc:sldMk cId="0" sldId="293"/>
        </pc:sldMkLst>
      </pc:sldChg>
      <pc:sldChg chg="modNotes">
        <pc:chgData name="Baskerville, Kristin (CDC/GHC/DGHP)" userId="e5846ad4-249e-4a35-baa4-77ba58151c68" providerId="ADAL" clId="{613EFEC5-BEAB-4681-8F18-22D7E4BC25F2}" dt="2025-11-21T20:19:21.876" v="8"/>
        <pc:sldMkLst>
          <pc:docMk/>
          <pc:sldMk cId="0" sldId="294"/>
        </pc:sldMkLst>
      </pc:sldChg>
      <pc:sldChg chg="modNotes">
        <pc:chgData name="Baskerville, Kristin (CDC/GHC/DGHP)" userId="e5846ad4-249e-4a35-baa4-77ba58151c68" providerId="ADAL" clId="{613EFEC5-BEAB-4681-8F18-22D7E4BC25F2}" dt="2025-11-21T20:19:21.876" v="8"/>
        <pc:sldMkLst>
          <pc:docMk/>
          <pc:sldMk cId="0" sldId="295"/>
        </pc:sldMkLst>
      </pc:sldChg>
      <pc:sldChg chg="modNotes">
        <pc:chgData name="Baskerville, Kristin (CDC/GHC/DGHP)" userId="e5846ad4-249e-4a35-baa4-77ba58151c68" providerId="ADAL" clId="{613EFEC5-BEAB-4681-8F18-22D7E4BC25F2}" dt="2025-11-21T20:19:21.876" v="8"/>
        <pc:sldMkLst>
          <pc:docMk/>
          <pc:sldMk cId="0" sldId="296"/>
        </pc:sldMkLst>
      </pc:sldChg>
      <pc:sldChg chg="modNotes">
        <pc:chgData name="Baskerville, Kristin (CDC/GHC/DGHP)" userId="e5846ad4-249e-4a35-baa4-77ba58151c68" providerId="ADAL" clId="{613EFEC5-BEAB-4681-8F18-22D7E4BC25F2}" dt="2025-11-21T20:19:21.876" v="8"/>
        <pc:sldMkLst>
          <pc:docMk/>
          <pc:sldMk cId="0" sldId="297"/>
        </pc:sldMkLst>
      </pc:sldChg>
      <pc:sldChg chg="modNotes">
        <pc:chgData name="Baskerville, Kristin (CDC/GHC/DGHP)" userId="e5846ad4-249e-4a35-baa4-77ba58151c68" providerId="ADAL" clId="{613EFEC5-BEAB-4681-8F18-22D7E4BC25F2}" dt="2025-11-21T20:19:21.876" v="8"/>
        <pc:sldMkLst>
          <pc:docMk/>
          <pc:sldMk cId="0" sldId="298"/>
        </pc:sldMkLst>
      </pc:sldChg>
      <pc:sldChg chg="modNotes">
        <pc:chgData name="Baskerville, Kristin (CDC/GHC/DGHP)" userId="e5846ad4-249e-4a35-baa4-77ba58151c68" providerId="ADAL" clId="{613EFEC5-BEAB-4681-8F18-22D7E4BC25F2}" dt="2025-11-21T20:19:21.876" v="8"/>
        <pc:sldMkLst>
          <pc:docMk/>
          <pc:sldMk cId="0" sldId="299"/>
        </pc:sldMkLst>
      </pc:sldChg>
      <pc:sldChg chg="modNotes modNotesTx">
        <pc:chgData name="Baskerville, Kristin (CDC/GHC/DGHP)" userId="e5846ad4-249e-4a35-baa4-77ba58151c68" providerId="ADAL" clId="{613EFEC5-BEAB-4681-8F18-22D7E4BC25F2}" dt="2025-11-21T20:22:23.437" v="12" actId="207"/>
        <pc:sldMkLst>
          <pc:docMk/>
          <pc:sldMk cId="0" sldId="300"/>
        </pc:sldMkLst>
      </pc:sldChg>
      <pc:sldChg chg="modNotes modNotesTx">
        <pc:chgData name="Baskerville, Kristin (CDC/GHC/DGHP)" userId="e5846ad4-249e-4a35-baa4-77ba58151c68" providerId="ADAL" clId="{613EFEC5-BEAB-4681-8F18-22D7E4BC25F2}" dt="2025-11-21T20:22:28.767" v="13" actId="207"/>
        <pc:sldMkLst>
          <pc:docMk/>
          <pc:sldMk cId="0" sldId="301"/>
        </pc:sldMkLst>
      </pc:sldChg>
      <pc:sldChg chg="modNotes modNotesTx">
        <pc:chgData name="Baskerville, Kristin (CDC/GHC/DGHP)" userId="e5846ad4-249e-4a35-baa4-77ba58151c68" providerId="ADAL" clId="{613EFEC5-BEAB-4681-8F18-22D7E4BC25F2}" dt="2025-11-21T20:22:34.269" v="14" actId="207"/>
        <pc:sldMkLst>
          <pc:docMk/>
          <pc:sldMk cId="0" sldId="302"/>
        </pc:sldMkLst>
      </pc:sldChg>
      <pc:sldChg chg="modNotes modNotesTx">
        <pc:chgData name="Baskerville, Kristin (CDC/GHC/DGHP)" userId="e5846ad4-249e-4a35-baa4-77ba58151c68" providerId="ADAL" clId="{613EFEC5-BEAB-4681-8F18-22D7E4BC25F2}" dt="2025-11-21T20:22:38.876" v="15" actId="207"/>
        <pc:sldMkLst>
          <pc:docMk/>
          <pc:sldMk cId="0" sldId="303"/>
        </pc:sldMkLst>
      </pc:sldChg>
      <pc:sldChg chg="modNotes modNotesTx">
        <pc:chgData name="Baskerville, Kristin (CDC/GHC/DGHP)" userId="e5846ad4-249e-4a35-baa4-77ba58151c68" providerId="ADAL" clId="{613EFEC5-BEAB-4681-8F18-22D7E4BC25F2}" dt="2025-11-21T20:22:44.471" v="16" actId="207"/>
        <pc:sldMkLst>
          <pc:docMk/>
          <pc:sldMk cId="0" sldId="304"/>
        </pc:sldMkLst>
      </pc:sldChg>
      <pc:sldChg chg="modNotes modNotesTx">
        <pc:chgData name="Baskerville, Kristin (CDC/GHC/DGHP)" userId="e5846ad4-249e-4a35-baa4-77ba58151c68" providerId="ADAL" clId="{613EFEC5-BEAB-4681-8F18-22D7E4BC25F2}" dt="2025-11-21T20:22:48.446" v="17" actId="207"/>
        <pc:sldMkLst>
          <pc:docMk/>
          <pc:sldMk cId="0" sldId="305"/>
        </pc:sldMkLst>
      </pc:sldChg>
      <pc:sldChg chg="modNotes modNotesTx">
        <pc:chgData name="Baskerville, Kristin (CDC/GHC/DGHP)" userId="e5846ad4-249e-4a35-baa4-77ba58151c68" providerId="ADAL" clId="{613EFEC5-BEAB-4681-8F18-22D7E4BC25F2}" dt="2025-11-21T20:22:53.963" v="18" actId="207"/>
        <pc:sldMkLst>
          <pc:docMk/>
          <pc:sldMk cId="0" sldId="306"/>
        </pc:sldMkLst>
      </pc:sldChg>
      <pc:sldChg chg="modNotes modNotesTx">
        <pc:chgData name="Baskerville, Kristin (CDC/GHC/DGHP)" userId="e5846ad4-249e-4a35-baa4-77ba58151c68" providerId="ADAL" clId="{613EFEC5-BEAB-4681-8F18-22D7E4BC25F2}" dt="2025-11-21T20:22:57.870" v="19" actId="207"/>
        <pc:sldMkLst>
          <pc:docMk/>
          <pc:sldMk cId="0" sldId="307"/>
        </pc:sldMkLst>
      </pc:sldChg>
      <pc:sldChg chg="modNotes modNotesTx">
        <pc:chgData name="Baskerville, Kristin (CDC/GHC/DGHP)" userId="e5846ad4-249e-4a35-baa4-77ba58151c68" providerId="ADAL" clId="{613EFEC5-BEAB-4681-8F18-22D7E4BC25F2}" dt="2025-11-21T20:23:01.443" v="20" actId="207"/>
        <pc:sldMkLst>
          <pc:docMk/>
          <pc:sldMk cId="0" sldId="308"/>
        </pc:sldMkLst>
      </pc:sldChg>
      <pc:sldChg chg="modNotes modNotesTx">
        <pc:chgData name="Baskerville, Kristin (CDC/GHC/DGHP)" userId="e5846ad4-249e-4a35-baa4-77ba58151c68" providerId="ADAL" clId="{613EFEC5-BEAB-4681-8F18-22D7E4BC25F2}" dt="2025-11-21T20:23:05.554" v="21" actId="207"/>
        <pc:sldMkLst>
          <pc:docMk/>
          <pc:sldMk cId="0" sldId="309"/>
        </pc:sldMkLst>
      </pc:sldChg>
      <pc:sldChg chg="modNotes modNotesTx">
        <pc:chgData name="Baskerville, Kristin (CDC/GHC/DGHP)" userId="e5846ad4-249e-4a35-baa4-77ba58151c68" providerId="ADAL" clId="{613EFEC5-BEAB-4681-8F18-22D7E4BC25F2}" dt="2025-11-21T20:23:09.245" v="22" actId="207"/>
        <pc:sldMkLst>
          <pc:docMk/>
          <pc:sldMk cId="0" sldId="310"/>
        </pc:sldMkLst>
      </pc:sldChg>
      <pc:sldChg chg="modNotes modNotesTx">
        <pc:chgData name="Baskerville, Kristin (CDC/GHC/DGHP)" userId="e5846ad4-249e-4a35-baa4-77ba58151c68" providerId="ADAL" clId="{613EFEC5-BEAB-4681-8F18-22D7E4BC25F2}" dt="2025-11-21T20:23:13.017" v="23" actId="207"/>
        <pc:sldMkLst>
          <pc:docMk/>
          <pc:sldMk cId="0" sldId="311"/>
        </pc:sldMkLst>
      </pc:sldChg>
      <pc:sldChg chg="modNotes modNotesTx">
        <pc:chgData name="Baskerville, Kristin (CDC/GHC/DGHP)" userId="e5846ad4-249e-4a35-baa4-77ba58151c68" providerId="ADAL" clId="{613EFEC5-BEAB-4681-8F18-22D7E4BC25F2}" dt="2025-11-21T20:23:16.534" v="24" actId="207"/>
        <pc:sldMkLst>
          <pc:docMk/>
          <pc:sldMk cId="0" sldId="312"/>
        </pc:sldMkLst>
      </pc:sldChg>
      <pc:sldChg chg="modNotes">
        <pc:chgData name="Baskerville, Kristin (CDC/GHC/DGHP)" userId="e5846ad4-249e-4a35-baa4-77ba58151c68" providerId="ADAL" clId="{613EFEC5-BEAB-4681-8F18-22D7E4BC25F2}" dt="2025-11-21T20:19:21.876" v="8"/>
        <pc:sldMkLst>
          <pc:docMk/>
          <pc:sldMk cId="0" sldId="313"/>
        </pc:sldMkLst>
      </pc:sldChg>
      <pc:sldChg chg="modNotes">
        <pc:chgData name="Baskerville, Kristin (CDC/GHC/DGHP)" userId="e5846ad4-249e-4a35-baa4-77ba58151c68" providerId="ADAL" clId="{613EFEC5-BEAB-4681-8F18-22D7E4BC25F2}" dt="2025-11-21T20:19:21.876" v="8"/>
        <pc:sldMkLst>
          <pc:docMk/>
          <pc:sldMk cId="0" sldId="314"/>
        </pc:sldMkLst>
      </pc:sldChg>
      <pc:sldChg chg="modSp mod modNotes">
        <pc:chgData name="Baskerville, Kristin (CDC/GHC/DGHP)" userId="e5846ad4-249e-4a35-baa4-77ba58151c68" providerId="ADAL" clId="{613EFEC5-BEAB-4681-8F18-22D7E4BC25F2}" dt="2025-11-21T20:19:21.876" v="8"/>
        <pc:sldMkLst>
          <pc:docMk/>
          <pc:sldMk cId="0" sldId="315"/>
        </pc:sldMkLst>
        <pc:spChg chg="mod">
          <ac:chgData name="Baskerville, Kristin (CDC/GHC/DGHP)" userId="e5846ad4-249e-4a35-baa4-77ba58151c68" providerId="ADAL" clId="{613EFEC5-BEAB-4681-8F18-22D7E4BC25F2}" dt="2025-11-20T18:58:37.919" v="6" actId="20577"/>
          <ac:spMkLst>
            <pc:docMk/>
            <pc:sldMk cId="0" sldId="315"/>
            <ac:spMk id="1037" creationId="{00000000-0000-0000-0000-000000000000}"/>
          </ac:spMkLst>
        </pc:spChg>
      </pc:sldChg>
      <pc:sldChg chg="modNotes">
        <pc:chgData name="Baskerville, Kristin (CDC/GHC/DGHP)" userId="e5846ad4-249e-4a35-baa4-77ba58151c68" providerId="ADAL" clId="{613EFEC5-BEAB-4681-8F18-22D7E4BC25F2}" dt="2025-11-21T20:19:21.876" v="8"/>
        <pc:sldMkLst>
          <pc:docMk/>
          <pc:sldMk cId="0" sldId="316"/>
        </pc:sldMkLst>
      </pc:sldChg>
      <pc:sldChg chg="modNotes">
        <pc:chgData name="Baskerville, Kristin (CDC/GHC/DGHP)" userId="e5846ad4-249e-4a35-baa4-77ba58151c68" providerId="ADAL" clId="{613EFEC5-BEAB-4681-8F18-22D7E4BC25F2}" dt="2025-11-21T20:19:21.876" v="8"/>
        <pc:sldMkLst>
          <pc:docMk/>
          <pc:sldMk cId="0" sldId="317"/>
        </pc:sldMkLst>
      </pc:sldChg>
      <pc:sldChg chg="modNotes">
        <pc:chgData name="Baskerville, Kristin (CDC/GHC/DGHP)" userId="e5846ad4-249e-4a35-baa4-77ba58151c68" providerId="ADAL" clId="{613EFEC5-BEAB-4681-8F18-22D7E4BC25F2}" dt="2025-11-21T20:19:21.876" v="8"/>
        <pc:sldMkLst>
          <pc:docMk/>
          <pc:sldMk cId="0" sldId="318"/>
        </pc:sldMkLst>
      </pc:sldChg>
      <pc:sldChg chg="modNotes">
        <pc:chgData name="Baskerville, Kristin (CDC/GHC/DGHP)" userId="e5846ad4-249e-4a35-baa4-77ba58151c68" providerId="ADAL" clId="{613EFEC5-BEAB-4681-8F18-22D7E4BC25F2}" dt="2025-11-21T20:19:21.876" v="8"/>
        <pc:sldMkLst>
          <pc:docMk/>
          <pc:sldMk cId="0" sldId="319"/>
        </pc:sldMkLst>
      </pc:sldChg>
      <pc:sldChg chg="modNotes">
        <pc:chgData name="Baskerville, Kristin (CDC/GHC/DGHP)" userId="e5846ad4-249e-4a35-baa4-77ba58151c68" providerId="ADAL" clId="{613EFEC5-BEAB-4681-8F18-22D7E4BC25F2}" dt="2025-11-21T20:19:21.876" v="8"/>
        <pc:sldMkLst>
          <pc:docMk/>
          <pc:sldMk cId="0" sldId="320"/>
        </pc:sldMkLst>
      </pc:sldChg>
      <pc:sldChg chg="modNotes">
        <pc:chgData name="Baskerville, Kristin (CDC/GHC/DGHP)" userId="e5846ad4-249e-4a35-baa4-77ba58151c68" providerId="ADAL" clId="{613EFEC5-BEAB-4681-8F18-22D7E4BC25F2}" dt="2025-11-21T20:19:21.876" v="8"/>
        <pc:sldMkLst>
          <pc:docMk/>
          <pc:sldMk cId="0" sldId="321"/>
        </pc:sldMkLst>
      </pc:sldChg>
      <pc:sldChg chg="modSp mod modNotes">
        <pc:chgData name="Baskerville, Kristin (CDC/GHC/DGHP)" userId="e5846ad4-249e-4a35-baa4-77ba58151c68" providerId="ADAL" clId="{613EFEC5-BEAB-4681-8F18-22D7E4BC25F2}" dt="2025-11-21T20:19:21.876" v="8"/>
        <pc:sldMkLst>
          <pc:docMk/>
          <pc:sldMk cId="0" sldId="322"/>
        </pc:sldMkLst>
        <pc:spChg chg="mod">
          <ac:chgData name="Baskerville, Kristin (CDC/GHC/DGHP)" userId="e5846ad4-249e-4a35-baa4-77ba58151c68" providerId="ADAL" clId="{613EFEC5-BEAB-4681-8F18-22D7E4BC25F2}" dt="2025-11-20T18:58:33.773" v="4" actId="14100"/>
          <ac:spMkLst>
            <pc:docMk/>
            <pc:sldMk cId="0" sldId="322"/>
            <ac:spMk id="1132" creationId="{00000000-0000-0000-0000-000000000000}"/>
          </ac:spMkLst>
        </pc:spChg>
      </pc:sldChg>
      <pc:sldChg chg="modNotes">
        <pc:chgData name="Baskerville, Kristin (CDC/GHC/DGHP)" userId="e5846ad4-249e-4a35-baa4-77ba58151c68" providerId="ADAL" clId="{613EFEC5-BEAB-4681-8F18-22D7E4BC25F2}" dt="2025-11-21T20:19:21.876" v="8"/>
        <pc:sldMkLst>
          <pc:docMk/>
          <pc:sldMk cId="0" sldId="323"/>
        </pc:sldMkLst>
      </pc:sldChg>
      <pc:sldChg chg="modNotes">
        <pc:chgData name="Baskerville, Kristin (CDC/GHC/DGHP)" userId="e5846ad4-249e-4a35-baa4-77ba58151c68" providerId="ADAL" clId="{613EFEC5-BEAB-4681-8F18-22D7E4BC25F2}" dt="2025-11-21T20:19:21.876" v="8"/>
        <pc:sldMkLst>
          <pc:docMk/>
          <pc:sldMk cId="0" sldId="324"/>
        </pc:sldMkLst>
      </pc:sldChg>
      <pc:sldChg chg="modNotes">
        <pc:chgData name="Baskerville, Kristin (CDC/GHC/DGHP)" userId="e5846ad4-249e-4a35-baa4-77ba58151c68" providerId="ADAL" clId="{613EFEC5-BEAB-4681-8F18-22D7E4BC25F2}" dt="2025-11-21T20:19:21.876" v="8"/>
        <pc:sldMkLst>
          <pc:docMk/>
          <pc:sldMk cId="0" sldId="325"/>
        </pc:sldMkLst>
      </pc:sldChg>
      <pc:sldChg chg="modNotes">
        <pc:chgData name="Baskerville, Kristin (CDC/GHC/DGHP)" userId="e5846ad4-249e-4a35-baa4-77ba58151c68" providerId="ADAL" clId="{613EFEC5-BEAB-4681-8F18-22D7E4BC25F2}" dt="2025-11-21T20:19:21.876" v="8"/>
        <pc:sldMkLst>
          <pc:docMk/>
          <pc:sldMk cId="0" sldId="326"/>
        </pc:sldMkLst>
      </pc:sldChg>
      <pc:sldChg chg="modNotes">
        <pc:chgData name="Baskerville, Kristin (CDC/GHC/DGHP)" userId="e5846ad4-249e-4a35-baa4-77ba58151c68" providerId="ADAL" clId="{613EFEC5-BEAB-4681-8F18-22D7E4BC25F2}" dt="2025-11-21T20:19:21.876" v="8"/>
        <pc:sldMkLst>
          <pc:docMk/>
          <pc:sldMk cId="0" sldId="327"/>
        </pc:sldMkLst>
      </pc:sldChg>
      <pc:sldChg chg="modNotes modNotesTx">
        <pc:chgData name="Baskerville, Kristin (CDC/GHC/DGHP)" userId="e5846ad4-249e-4a35-baa4-77ba58151c68" providerId="ADAL" clId="{613EFEC5-BEAB-4681-8F18-22D7E4BC25F2}" dt="2025-11-21T20:23:31.952" v="25" actId="207"/>
        <pc:sldMkLst>
          <pc:docMk/>
          <pc:sldMk cId="0" sldId="328"/>
        </pc:sldMkLst>
      </pc:sldChg>
      <pc:sldChg chg="modSp mod modNotes">
        <pc:chgData name="Baskerville, Kristin (CDC/GHC/DGHP)" userId="e5846ad4-249e-4a35-baa4-77ba58151c68" providerId="ADAL" clId="{613EFEC5-BEAB-4681-8F18-22D7E4BC25F2}" dt="2025-11-21T20:19:21.876" v="8"/>
        <pc:sldMkLst>
          <pc:docMk/>
          <pc:sldMk cId="0" sldId="329"/>
        </pc:sldMkLst>
        <pc:spChg chg="mod">
          <ac:chgData name="Baskerville, Kristin (CDC/GHC/DGHP)" userId="e5846ad4-249e-4a35-baa4-77ba58151c68" providerId="ADAL" clId="{613EFEC5-BEAB-4681-8F18-22D7E4BC25F2}" dt="2025-11-20T18:59:05.023" v="7" actId="20577"/>
          <ac:spMkLst>
            <pc:docMk/>
            <pc:sldMk cId="0" sldId="329"/>
            <ac:spMk id="1186" creationId="{00000000-0000-0000-0000-000000000000}"/>
          </ac:spMkLst>
        </pc:spChg>
      </pc:sldChg>
      <pc:sldChg chg="modNotes">
        <pc:chgData name="Baskerville, Kristin (CDC/GHC/DGHP)" userId="e5846ad4-249e-4a35-baa4-77ba58151c68" providerId="ADAL" clId="{613EFEC5-BEAB-4681-8F18-22D7E4BC25F2}" dt="2025-11-21T20:19:21.876" v="8"/>
        <pc:sldMkLst>
          <pc:docMk/>
          <pc:sldMk cId="0" sldId="330"/>
        </pc:sldMkLst>
      </pc:sldChg>
      <pc:sldChg chg="modNotes">
        <pc:chgData name="Baskerville, Kristin (CDC/GHC/DGHP)" userId="e5846ad4-249e-4a35-baa4-77ba58151c68" providerId="ADAL" clId="{613EFEC5-BEAB-4681-8F18-22D7E4BC25F2}" dt="2025-11-21T20:19:21.876" v="8"/>
        <pc:sldMkLst>
          <pc:docMk/>
          <pc:sldMk cId="0" sldId="331"/>
        </pc:sldMkLst>
      </pc:sldChg>
      <pc:sldChg chg="modNotes">
        <pc:chgData name="Baskerville, Kristin (CDC/GHC/DGHP)" userId="e5846ad4-249e-4a35-baa4-77ba58151c68" providerId="ADAL" clId="{613EFEC5-BEAB-4681-8F18-22D7E4BC25F2}" dt="2025-11-21T20:19:21.876" v="8"/>
        <pc:sldMkLst>
          <pc:docMk/>
          <pc:sldMk cId="0" sldId="332"/>
        </pc:sldMkLst>
      </pc:sldChg>
      <pc:sldChg chg="modNotes">
        <pc:chgData name="Baskerville, Kristin (CDC/GHC/DGHP)" userId="e5846ad4-249e-4a35-baa4-77ba58151c68" providerId="ADAL" clId="{613EFEC5-BEAB-4681-8F18-22D7E4BC25F2}" dt="2025-11-21T20:19:21.876" v="8"/>
        <pc:sldMkLst>
          <pc:docMk/>
          <pc:sldMk cId="0" sldId="333"/>
        </pc:sldMkLst>
      </pc:sldChg>
      <pc:sldChg chg="modNotes">
        <pc:chgData name="Baskerville, Kristin (CDC/GHC/DGHP)" userId="e5846ad4-249e-4a35-baa4-77ba58151c68" providerId="ADAL" clId="{613EFEC5-BEAB-4681-8F18-22D7E4BC25F2}" dt="2025-11-21T20:19:21.876" v="8"/>
        <pc:sldMkLst>
          <pc:docMk/>
          <pc:sldMk cId="0" sldId="334"/>
        </pc:sldMkLst>
      </pc:sldChg>
      <pc:sldChg chg="modNotes">
        <pc:chgData name="Baskerville, Kristin (CDC/GHC/DGHP)" userId="e5846ad4-249e-4a35-baa4-77ba58151c68" providerId="ADAL" clId="{613EFEC5-BEAB-4681-8F18-22D7E4BC25F2}" dt="2025-11-21T20:19:21.876" v="8"/>
        <pc:sldMkLst>
          <pc:docMk/>
          <pc:sldMk cId="0" sldId="335"/>
        </pc:sldMkLst>
      </pc:sldChg>
      <pc:sldChg chg="modNotes">
        <pc:chgData name="Baskerville, Kristin (CDC/GHC/DGHP)" userId="e5846ad4-249e-4a35-baa4-77ba58151c68" providerId="ADAL" clId="{613EFEC5-BEAB-4681-8F18-22D7E4BC25F2}" dt="2025-11-21T20:19:21.876" v="8"/>
        <pc:sldMkLst>
          <pc:docMk/>
          <pc:sldMk cId="0" sldId="336"/>
        </pc:sldMkLst>
      </pc:sldChg>
      <pc:sldChg chg="modNotes">
        <pc:chgData name="Baskerville, Kristin (CDC/GHC/DGHP)" userId="e5846ad4-249e-4a35-baa4-77ba58151c68" providerId="ADAL" clId="{613EFEC5-BEAB-4681-8F18-22D7E4BC25F2}" dt="2025-11-21T20:19:21.876" v="8"/>
        <pc:sldMkLst>
          <pc:docMk/>
          <pc:sldMk cId="0" sldId="337"/>
        </pc:sldMkLst>
      </pc:sldChg>
    </pc:docChg>
  </pc:docChgLst>
  <pc:docChgLst>
    <pc:chgData name="Baskerville, Kristin (CDC/GHC/DGHP)" userId="e5846ad4-249e-4a35-baa4-77ba58151c68" providerId="ADAL" clId="{138E0BD0-EDB0-4C70-AB88-84FC90069171}"/>
    <pc:docChg chg="undo custSel modSld modMainMaster">
      <pc:chgData name="Baskerville, Kristin (CDC/GHC/DGHP)" userId="e5846ad4-249e-4a35-baa4-77ba58151c68" providerId="ADAL" clId="{138E0BD0-EDB0-4C70-AB88-84FC90069171}" dt="2025-06-10T02:14:27.673" v="2633"/>
      <pc:docMkLst>
        <pc:docMk/>
      </pc:docMkLst>
      <pc:sldChg chg="modSp mod modNotesTx">
        <pc:chgData name="Baskerville, Kristin (CDC/GHC/DGHP)" userId="e5846ad4-249e-4a35-baa4-77ba58151c68" providerId="ADAL" clId="{138E0BD0-EDB0-4C70-AB88-84FC90069171}" dt="2025-06-10T00:29:58.005" v="2238" actId="6549"/>
        <pc:sldMkLst>
          <pc:docMk/>
          <pc:sldMk cId="0" sldId="256"/>
        </pc:sldMkLst>
      </pc:sldChg>
      <pc:sldChg chg="modNotesTx">
        <pc:chgData name="Baskerville, Kristin (CDC/GHC/DGHP)" userId="e5846ad4-249e-4a35-baa4-77ba58151c68" providerId="ADAL" clId="{138E0BD0-EDB0-4C70-AB88-84FC90069171}" dt="2025-06-09T16:14:29.690" v="110" actId="790"/>
        <pc:sldMkLst>
          <pc:docMk/>
          <pc:sldMk cId="0" sldId="257"/>
        </pc:sldMkLst>
      </pc:sldChg>
      <pc:sldChg chg="modSp mod modNotesTx">
        <pc:chgData name="Baskerville, Kristin (CDC/GHC/DGHP)" userId="e5846ad4-249e-4a35-baa4-77ba58151c68" providerId="ADAL" clId="{138E0BD0-EDB0-4C70-AB88-84FC90069171}" dt="2025-06-10T00:30:23.046" v="2250" actId="20577"/>
        <pc:sldMkLst>
          <pc:docMk/>
          <pc:sldMk cId="0" sldId="258"/>
        </pc:sldMkLst>
      </pc:sldChg>
      <pc:sldChg chg="addSp delSp modSp mod chgLayout modNotesTx">
        <pc:chgData name="Baskerville, Kristin (CDC/GHC/DGHP)" userId="e5846ad4-249e-4a35-baa4-77ba58151c68" providerId="ADAL" clId="{138E0BD0-EDB0-4C70-AB88-84FC90069171}" dt="2025-06-10T02:00:16.941" v="2560" actId="14100"/>
        <pc:sldMkLst>
          <pc:docMk/>
          <pc:sldMk cId="0" sldId="259"/>
        </pc:sldMkLst>
      </pc:sldChg>
      <pc:sldChg chg="addSp delSp modSp mod modClrScheme chgLayout modNotesTx">
        <pc:chgData name="Baskerville, Kristin (CDC/GHC/DGHP)" userId="e5846ad4-249e-4a35-baa4-77ba58151c68" providerId="ADAL" clId="{138E0BD0-EDB0-4C70-AB88-84FC90069171}" dt="2025-06-09T18:13:27.359" v="869" actId="790"/>
        <pc:sldMkLst>
          <pc:docMk/>
          <pc:sldMk cId="0" sldId="260"/>
        </pc:sldMkLst>
      </pc:sldChg>
      <pc:sldChg chg="addSp delSp modSp mod chgLayout modNotesTx">
        <pc:chgData name="Baskerville, Kristin (CDC/GHC/DGHP)" userId="e5846ad4-249e-4a35-baa4-77ba58151c68" providerId="ADAL" clId="{138E0BD0-EDB0-4C70-AB88-84FC90069171}" dt="2025-06-10T00:30:56.001" v="2259" actId="20577"/>
        <pc:sldMkLst>
          <pc:docMk/>
          <pc:sldMk cId="0" sldId="261"/>
        </pc:sldMkLst>
      </pc:sldChg>
      <pc:sldChg chg="addSp delSp modSp mod modClrScheme chgLayout modNotesTx">
        <pc:chgData name="Baskerville, Kristin (CDC/GHC/DGHP)" userId="e5846ad4-249e-4a35-baa4-77ba58151c68" providerId="ADAL" clId="{138E0BD0-EDB0-4C70-AB88-84FC90069171}" dt="2025-06-09T18:15:07.286" v="886" actId="790"/>
        <pc:sldMkLst>
          <pc:docMk/>
          <pc:sldMk cId="0" sldId="262"/>
        </pc:sldMkLst>
      </pc:sldChg>
      <pc:sldChg chg="addSp delSp modSp mod chgLayout modNotesTx">
        <pc:chgData name="Baskerville, Kristin (CDC/GHC/DGHP)" userId="e5846ad4-249e-4a35-baa4-77ba58151c68" providerId="ADAL" clId="{138E0BD0-EDB0-4C70-AB88-84FC90069171}" dt="2025-06-09T18:18:24.856" v="910" actId="790"/>
        <pc:sldMkLst>
          <pc:docMk/>
          <pc:sldMk cId="0" sldId="263"/>
        </pc:sldMkLst>
      </pc:sldChg>
      <pc:sldChg chg="modSp mod modNotesTx">
        <pc:chgData name="Baskerville, Kristin (CDC/GHC/DGHP)" userId="e5846ad4-249e-4a35-baa4-77ba58151c68" providerId="ADAL" clId="{138E0BD0-EDB0-4C70-AB88-84FC90069171}" dt="2025-06-09T18:21:43.407" v="949" actId="790"/>
        <pc:sldMkLst>
          <pc:docMk/>
          <pc:sldMk cId="0" sldId="264"/>
        </pc:sldMkLst>
      </pc:sldChg>
      <pc:sldChg chg="modSp mod modNotesTx">
        <pc:chgData name="Baskerville, Kristin (CDC/GHC/DGHP)" userId="e5846ad4-249e-4a35-baa4-77ba58151c68" providerId="ADAL" clId="{138E0BD0-EDB0-4C70-AB88-84FC90069171}" dt="2025-06-09T18:49:30.358" v="953" actId="790"/>
        <pc:sldMkLst>
          <pc:docMk/>
          <pc:sldMk cId="0" sldId="265"/>
        </pc:sldMkLst>
      </pc:sldChg>
      <pc:sldChg chg="modSp mod modNotesTx">
        <pc:chgData name="Baskerville, Kristin (CDC/GHC/DGHP)" userId="e5846ad4-249e-4a35-baa4-77ba58151c68" providerId="ADAL" clId="{138E0BD0-EDB0-4C70-AB88-84FC90069171}" dt="2025-06-09T18:50:25.924" v="955" actId="20577"/>
        <pc:sldMkLst>
          <pc:docMk/>
          <pc:sldMk cId="0" sldId="266"/>
        </pc:sldMkLst>
      </pc:sldChg>
      <pc:sldChg chg="modSp mod modNotesTx">
        <pc:chgData name="Baskerville, Kristin (CDC/GHC/DGHP)" userId="e5846ad4-249e-4a35-baa4-77ba58151c68" providerId="ADAL" clId="{138E0BD0-EDB0-4C70-AB88-84FC90069171}" dt="2025-06-09T18:51:24.469" v="966" actId="1076"/>
        <pc:sldMkLst>
          <pc:docMk/>
          <pc:sldMk cId="0" sldId="267"/>
        </pc:sldMkLst>
      </pc:sldChg>
      <pc:sldChg chg="modSp mod modNotesTx">
        <pc:chgData name="Baskerville, Kristin (CDC/GHC/DGHP)" userId="e5846ad4-249e-4a35-baa4-77ba58151c68" providerId="ADAL" clId="{138E0BD0-EDB0-4C70-AB88-84FC90069171}" dt="2025-06-09T18:52:10.105" v="978" actId="790"/>
        <pc:sldMkLst>
          <pc:docMk/>
          <pc:sldMk cId="0" sldId="268"/>
        </pc:sldMkLst>
      </pc:sldChg>
      <pc:sldChg chg="modSp mod modNotesTx">
        <pc:chgData name="Baskerville, Kristin (CDC/GHC/DGHP)" userId="e5846ad4-249e-4a35-baa4-77ba58151c68" providerId="ADAL" clId="{138E0BD0-EDB0-4C70-AB88-84FC90069171}" dt="2025-06-09T18:52:39.730" v="987" actId="790"/>
        <pc:sldMkLst>
          <pc:docMk/>
          <pc:sldMk cId="0" sldId="269"/>
        </pc:sldMkLst>
      </pc:sldChg>
      <pc:sldChg chg="modSp mod modNotesTx">
        <pc:chgData name="Baskerville, Kristin (CDC/GHC/DGHP)" userId="e5846ad4-249e-4a35-baa4-77ba58151c68" providerId="ADAL" clId="{138E0BD0-EDB0-4C70-AB88-84FC90069171}" dt="2025-06-09T18:54:52.140" v="1007" actId="790"/>
        <pc:sldMkLst>
          <pc:docMk/>
          <pc:sldMk cId="0" sldId="270"/>
        </pc:sldMkLst>
      </pc:sldChg>
      <pc:sldChg chg="addSp delSp modSp mod chgLayout modNotesTx">
        <pc:chgData name="Baskerville, Kristin (CDC/GHC/DGHP)" userId="e5846ad4-249e-4a35-baa4-77ba58151c68" providerId="ADAL" clId="{138E0BD0-EDB0-4C70-AB88-84FC90069171}" dt="2025-06-10T01:55:48.097" v="2545" actId="1076"/>
        <pc:sldMkLst>
          <pc:docMk/>
          <pc:sldMk cId="0" sldId="271"/>
        </pc:sldMkLst>
      </pc:sldChg>
      <pc:sldChg chg="modSp mod modNotesTx">
        <pc:chgData name="Baskerville, Kristin (CDC/GHC/DGHP)" userId="e5846ad4-249e-4a35-baa4-77ba58151c68" providerId="ADAL" clId="{138E0BD0-EDB0-4C70-AB88-84FC90069171}" dt="2025-06-09T18:57:35.359" v="1032" actId="790"/>
        <pc:sldMkLst>
          <pc:docMk/>
          <pc:sldMk cId="0" sldId="272"/>
        </pc:sldMkLst>
      </pc:sldChg>
      <pc:sldChg chg="modSp mod modNotesTx">
        <pc:chgData name="Baskerville, Kristin (CDC/GHC/DGHP)" userId="e5846ad4-249e-4a35-baa4-77ba58151c68" providerId="ADAL" clId="{138E0BD0-EDB0-4C70-AB88-84FC90069171}" dt="2025-06-09T18:58:02.765" v="1049" actId="790"/>
        <pc:sldMkLst>
          <pc:docMk/>
          <pc:sldMk cId="0" sldId="273"/>
        </pc:sldMkLst>
      </pc:sldChg>
      <pc:sldChg chg="addSp delSp modSp mod chgLayout modNotesTx">
        <pc:chgData name="Baskerville, Kristin (CDC/GHC/DGHP)" userId="e5846ad4-249e-4a35-baa4-77ba58151c68" providerId="ADAL" clId="{138E0BD0-EDB0-4C70-AB88-84FC90069171}" dt="2025-06-09T19:00:16.498" v="1083" actId="790"/>
        <pc:sldMkLst>
          <pc:docMk/>
          <pc:sldMk cId="0" sldId="274"/>
        </pc:sldMkLst>
      </pc:sldChg>
      <pc:sldChg chg="modSp mod chgLayout modNotesTx">
        <pc:chgData name="Baskerville, Kristin (CDC/GHC/DGHP)" userId="e5846ad4-249e-4a35-baa4-77ba58151c68" providerId="ADAL" clId="{138E0BD0-EDB0-4C70-AB88-84FC90069171}" dt="2025-06-09T19:01:02.235" v="1086" actId="790"/>
        <pc:sldMkLst>
          <pc:docMk/>
          <pc:sldMk cId="0" sldId="275"/>
        </pc:sldMkLst>
      </pc:sldChg>
      <pc:sldChg chg="addSp delSp modSp mod modClrScheme chgLayout modNotesTx">
        <pc:chgData name="Baskerville, Kristin (CDC/GHC/DGHP)" userId="e5846ad4-249e-4a35-baa4-77ba58151c68" providerId="ADAL" clId="{138E0BD0-EDB0-4C70-AB88-84FC90069171}" dt="2025-06-10T00:35:51.962" v="2294" actId="113"/>
        <pc:sldMkLst>
          <pc:docMk/>
          <pc:sldMk cId="0" sldId="276"/>
        </pc:sldMkLst>
      </pc:sldChg>
      <pc:sldChg chg="modSp mod chgLayout modNotesTx">
        <pc:chgData name="Baskerville, Kristin (CDC/GHC/DGHP)" userId="e5846ad4-249e-4a35-baa4-77ba58151c68" providerId="ADAL" clId="{138E0BD0-EDB0-4C70-AB88-84FC90069171}" dt="2025-06-09T19:11:51.215" v="1142" actId="255"/>
        <pc:sldMkLst>
          <pc:docMk/>
          <pc:sldMk cId="0" sldId="277"/>
        </pc:sldMkLst>
      </pc:sldChg>
      <pc:sldChg chg="modSp mod chgLayout modNotesTx">
        <pc:chgData name="Baskerville, Kristin (CDC/GHC/DGHP)" userId="e5846ad4-249e-4a35-baa4-77ba58151c68" providerId="ADAL" clId="{138E0BD0-EDB0-4C70-AB88-84FC90069171}" dt="2025-06-10T01:56:32.632" v="2549" actId="404"/>
        <pc:sldMkLst>
          <pc:docMk/>
          <pc:sldMk cId="0" sldId="278"/>
        </pc:sldMkLst>
      </pc:sldChg>
      <pc:sldChg chg="addSp delSp modSp mod modClrScheme chgLayout modNotesTx">
        <pc:chgData name="Baskerville, Kristin (CDC/GHC/DGHP)" userId="e5846ad4-249e-4a35-baa4-77ba58151c68" providerId="ADAL" clId="{138E0BD0-EDB0-4C70-AB88-84FC90069171}" dt="2025-06-09T19:14:04.729" v="1154" actId="790"/>
        <pc:sldMkLst>
          <pc:docMk/>
          <pc:sldMk cId="0" sldId="279"/>
        </pc:sldMkLst>
      </pc:sldChg>
      <pc:sldChg chg="modSp mod modNotesTx">
        <pc:chgData name="Baskerville, Kristin (CDC/GHC/DGHP)" userId="e5846ad4-249e-4a35-baa4-77ba58151c68" providerId="ADAL" clId="{138E0BD0-EDB0-4C70-AB88-84FC90069171}" dt="2025-06-10T00:36:59.796" v="2307" actId="114"/>
        <pc:sldMkLst>
          <pc:docMk/>
          <pc:sldMk cId="0" sldId="280"/>
        </pc:sldMkLst>
      </pc:sldChg>
      <pc:sldChg chg="modSp mod modNotesTx">
        <pc:chgData name="Baskerville, Kristin (CDC/GHC/DGHP)" userId="e5846ad4-249e-4a35-baa4-77ba58151c68" providerId="ADAL" clId="{138E0BD0-EDB0-4C70-AB88-84FC90069171}" dt="2025-06-10T00:37:09.075" v="2308" actId="114"/>
        <pc:sldMkLst>
          <pc:docMk/>
          <pc:sldMk cId="0" sldId="281"/>
        </pc:sldMkLst>
      </pc:sldChg>
      <pc:sldChg chg="modSp mod modNotesTx">
        <pc:chgData name="Baskerville, Kristin (CDC/GHC/DGHP)" userId="e5846ad4-249e-4a35-baa4-77ba58151c68" providerId="ADAL" clId="{138E0BD0-EDB0-4C70-AB88-84FC90069171}" dt="2025-06-09T19:15:39.754" v="1187" actId="790"/>
        <pc:sldMkLst>
          <pc:docMk/>
          <pc:sldMk cId="0" sldId="282"/>
        </pc:sldMkLst>
      </pc:sldChg>
      <pc:sldChg chg="modSp mod">
        <pc:chgData name="Baskerville, Kristin (CDC/GHC/DGHP)" userId="e5846ad4-249e-4a35-baa4-77ba58151c68" providerId="ADAL" clId="{138E0BD0-EDB0-4C70-AB88-84FC90069171}" dt="2025-06-09T19:16:16.682" v="1194" actId="790"/>
        <pc:sldMkLst>
          <pc:docMk/>
          <pc:sldMk cId="0" sldId="283"/>
        </pc:sldMkLst>
      </pc:sldChg>
      <pc:sldChg chg="modSp mod modNotesTx">
        <pc:chgData name="Baskerville, Kristin (CDC/GHC/DGHP)" userId="e5846ad4-249e-4a35-baa4-77ba58151c68" providerId="ADAL" clId="{138E0BD0-EDB0-4C70-AB88-84FC90069171}" dt="2025-06-10T00:37:29.157" v="2309" actId="114"/>
        <pc:sldMkLst>
          <pc:docMk/>
          <pc:sldMk cId="0" sldId="284"/>
        </pc:sldMkLst>
      </pc:sldChg>
      <pc:sldChg chg="addSp delSp modSp mod modNotesTx">
        <pc:chgData name="Baskerville, Kristin (CDC/GHC/DGHP)" userId="e5846ad4-249e-4a35-baa4-77ba58151c68" providerId="ADAL" clId="{138E0BD0-EDB0-4C70-AB88-84FC90069171}" dt="2025-06-10T00:37:40.507" v="2310" actId="114"/>
        <pc:sldMkLst>
          <pc:docMk/>
          <pc:sldMk cId="0" sldId="285"/>
        </pc:sldMkLst>
      </pc:sldChg>
      <pc:sldChg chg="addSp delSp modSp mod modNotesTx">
        <pc:chgData name="Baskerville, Kristin (CDC/GHC/DGHP)" userId="e5846ad4-249e-4a35-baa4-77ba58151c68" providerId="ADAL" clId="{138E0BD0-EDB0-4C70-AB88-84FC90069171}" dt="2025-06-10T00:37:52.779" v="2322" actId="20577"/>
        <pc:sldMkLst>
          <pc:docMk/>
          <pc:sldMk cId="0" sldId="286"/>
        </pc:sldMkLst>
      </pc:sldChg>
      <pc:sldChg chg="modSp mod modNotesTx">
        <pc:chgData name="Baskerville, Kristin (CDC/GHC/DGHP)" userId="e5846ad4-249e-4a35-baa4-77ba58151c68" providerId="ADAL" clId="{138E0BD0-EDB0-4C70-AB88-84FC90069171}" dt="2025-06-10T00:38:03.519" v="2323" actId="114"/>
        <pc:sldMkLst>
          <pc:docMk/>
          <pc:sldMk cId="0" sldId="287"/>
        </pc:sldMkLst>
      </pc:sldChg>
      <pc:sldChg chg="modSp mod chgLayout modNotesTx">
        <pc:chgData name="Baskerville, Kristin (CDC/GHC/DGHP)" userId="e5846ad4-249e-4a35-baa4-77ba58151c68" providerId="ADAL" clId="{138E0BD0-EDB0-4C70-AB88-84FC90069171}" dt="2025-06-10T00:38:13.807" v="2324" actId="114"/>
        <pc:sldMkLst>
          <pc:docMk/>
          <pc:sldMk cId="0" sldId="288"/>
        </pc:sldMkLst>
      </pc:sldChg>
      <pc:sldChg chg="addSp delSp modSp mod modClrScheme chgLayout modNotesTx">
        <pc:chgData name="Baskerville, Kristin (CDC/GHC/DGHP)" userId="e5846ad4-249e-4a35-baa4-77ba58151c68" providerId="ADAL" clId="{138E0BD0-EDB0-4C70-AB88-84FC90069171}" dt="2025-06-09T19:46:43.314" v="1449" actId="790"/>
        <pc:sldMkLst>
          <pc:docMk/>
          <pc:sldMk cId="0" sldId="289"/>
        </pc:sldMkLst>
      </pc:sldChg>
      <pc:sldChg chg="modSp mod chgLayout modNotesTx">
        <pc:chgData name="Baskerville, Kristin (CDC/GHC/DGHP)" userId="e5846ad4-249e-4a35-baa4-77ba58151c68" providerId="ADAL" clId="{138E0BD0-EDB0-4C70-AB88-84FC90069171}" dt="2025-06-10T00:38:37.071" v="2335" actId="20577"/>
        <pc:sldMkLst>
          <pc:docMk/>
          <pc:sldMk cId="0" sldId="290"/>
        </pc:sldMkLst>
      </pc:sldChg>
      <pc:sldChg chg="modSp mod modNotesTx">
        <pc:chgData name="Baskerville, Kristin (CDC/GHC/DGHP)" userId="e5846ad4-249e-4a35-baa4-77ba58151c68" providerId="ADAL" clId="{138E0BD0-EDB0-4C70-AB88-84FC90069171}" dt="2025-06-09T19:48:45.371" v="1456" actId="12"/>
        <pc:sldMkLst>
          <pc:docMk/>
          <pc:sldMk cId="0" sldId="291"/>
        </pc:sldMkLst>
      </pc:sldChg>
      <pc:sldChg chg="modSp mod modClrScheme chgLayout modNotesTx">
        <pc:chgData name="Baskerville, Kristin (CDC/GHC/DGHP)" userId="e5846ad4-249e-4a35-baa4-77ba58151c68" providerId="ADAL" clId="{138E0BD0-EDB0-4C70-AB88-84FC90069171}" dt="2025-06-10T00:38:59.771" v="2347" actId="20577"/>
        <pc:sldMkLst>
          <pc:docMk/>
          <pc:sldMk cId="0" sldId="292"/>
        </pc:sldMkLst>
      </pc:sldChg>
      <pc:sldChg chg="addSp delSp modSp mod modClrScheme chgLayout modNotesTx">
        <pc:chgData name="Baskerville, Kristin (CDC/GHC/DGHP)" userId="e5846ad4-249e-4a35-baa4-77ba58151c68" providerId="ADAL" clId="{138E0BD0-EDB0-4C70-AB88-84FC90069171}" dt="2025-06-10T00:39:35.462" v="2352" actId="20577"/>
        <pc:sldMkLst>
          <pc:docMk/>
          <pc:sldMk cId="0" sldId="293"/>
        </pc:sldMkLst>
      </pc:sldChg>
      <pc:sldChg chg="modSp mod modNotesTx">
        <pc:chgData name="Baskerville, Kristin (CDC/GHC/DGHP)" userId="e5846ad4-249e-4a35-baa4-77ba58151c68" providerId="ADAL" clId="{138E0BD0-EDB0-4C70-AB88-84FC90069171}" dt="2025-06-10T00:39:57.776" v="2364" actId="114"/>
        <pc:sldMkLst>
          <pc:docMk/>
          <pc:sldMk cId="0" sldId="294"/>
        </pc:sldMkLst>
      </pc:sldChg>
      <pc:sldChg chg="addSp delSp modSp mod delAnim chgLayout modNotesTx">
        <pc:chgData name="Baskerville, Kristin (CDC/GHC/DGHP)" userId="e5846ad4-249e-4a35-baa4-77ba58151c68" providerId="ADAL" clId="{138E0BD0-EDB0-4C70-AB88-84FC90069171}" dt="2025-06-10T02:11:51.226" v="2630" actId="21"/>
        <pc:sldMkLst>
          <pc:docMk/>
          <pc:sldMk cId="0" sldId="295"/>
        </pc:sldMkLst>
      </pc:sldChg>
      <pc:sldChg chg="addSp delSp modSp mod modClrScheme modAnim chgLayout modNotesTx">
        <pc:chgData name="Baskerville, Kristin (CDC/GHC/DGHP)" userId="e5846ad4-249e-4a35-baa4-77ba58151c68" providerId="ADAL" clId="{138E0BD0-EDB0-4C70-AB88-84FC90069171}" dt="2025-06-10T01:44:15.800" v="2472"/>
        <pc:sldMkLst>
          <pc:docMk/>
          <pc:sldMk cId="0" sldId="296"/>
        </pc:sldMkLst>
      </pc:sldChg>
      <pc:sldChg chg="addSp delSp modSp mod chgLayout modNotesTx">
        <pc:chgData name="Baskerville, Kristin (CDC/GHC/DGHP)" userId="e5846ad4-249e-4a35-baa4-77ba58151c68" providerId="ADAL" clId="{138E0BD0-EDB0-4C70-AB88-84FC90069171}" dt="2025-06-09T20:06:48.037" v="1679" actId="20577"/>
        <pc:sldMkLst>
          <pc:docMk/>
          <pc:sldMk cId="0" sldId="297"/>
        </pc:sldMkLst>
      </pc:sldChg>
      <pc:sldChg chg="addSp delSp modSp mod modClrScheme chgLayout modNotesTx">
        <pc:chgData name="Baskerville, Kristin (CDC/GHC/DGHP)" userId="e5846ad4-249e-4a35-baa4-77ba58151c68" providerId="ADAL" clId="{138E0BD0-EDB0-4C70-AB88-84FC90069171}" dt="2025-06-09T19:58:30.033" v="1547" actId="790"/>
        <pc:sldMkLst>
          <pc:docMk/>
          <pc:sldMk cId="0" sldId="298"/>
        </pc:sldMkLst>
      </pc:sldChg>
      <pc:sldChg chg="modSp mod modNotesTx">
        <pc:chgData name="Baskerville, Kristin (CDC/GHC/DGHP)" userId="e5846ad4-249e-4a35-baa4-77ba58151c68" providerId="ADAL" clId="{138E0BD0-EDB0-4C70-AB88-84FC90069171}" dt="2025-06-09T19:58:50.067" v="1555" actId="790"/>
        <pc:sldMkLst>
          <pc:docMk/>
          <pc:sldMk cId="0" sldId="299"/>
        </pc:sldMkLst>
      </pc:sldChg>
      <pc:sldChg chg="modSp mod modNotesTx">
        <pc:chgData name="Baskerville, Kristin (CDC/GHC/DGHP)" userId="e5846ad4-249e-4a35-baa4-77ba58151c68" providerId="ADAL" clId="{138E0BD0-EDB0-4C70-AB88-84FC90069171}" dt="2025-06-10T00:41:41.651" v="2367" actId="114"/>
        <pc:sldMkLst>
          <pc:docMk/>
          <pc:sldMk cId="0" sldId="300"/>
        </pc:sldMkLst>
      </pc:sldChg>
      <pc:sldChg chg="modSp mod modNotesTx">
        <pc:chgData name="Baskerville, Kristin (CDC/GHC/DGHP)" userId="e5846ad4-249e-4a35-baa4-77ba58151c68" providerId="ADAL" clId="{138E0BD0-EDB0-4C70-AB88-84FC90069171}" dt="2025-06-10T00:41:49.704" v="2368" actId="114"/>
        <pc:sldMkLst>
          <pc:docMk/>
          <pc:sldMk cId="0" sldId="301"/>
        </pc:sldMkLst>
      </pc:sldChg>
      <pc:sldChg chg="modSp mod modNotesTx">
        <pc:chgData name="Baskerville, Kristin (CDC/GHC/DGHP)" userId="e5846ad4-249e-4a35-baa4-77ba58151c68" providerId="ADAL" clId="{138E0BD0-EDB0-4C70-AB88-84FC90069171}" dt="2025-06-09T20:01:24.775" v="1626" actId="790"/>
        <pc:sldMkLst>
          <pc:docMk/>
          <pc:sldMk cId="0" sldId="302"/>
        </pc:sldMkLst>
      </pc:sldChg>
      <pc:sldChg chg="addSp delSp modSp mod modNotesTx">
        <pc:chgData name="Baskerville, Kristin (CDC/GHC/DGHP)" userId="e5846ad4-249e-4a35-baa4-77ba58151c68" providerId="ADAL" clId="{138E0BD0-EDB0-4C70-AB88-84FC90069171}" dt="2025-06-09T20:03:15.662" v="1664" actId="790"/>
        <pc:sldMkLst>
          <pc:docMk/>
          <pc:sldMk cId="0" sldId="303"/>
        </pc:sldMkLst>
      </pc:sldChg>
      <pc:sldChg chg="addSp delSp modSp mod modNotesTx">
        <pc:chgData name="Baskerville, Kristin (CDC/GHC/DGHP)" userId="e5846ad4-249e-4a35-baa4-77ba58151c68" providerId="ADAL" clId="{138E0BD0-EDB0-4C70-AB88-84FC90069171}" dt="2025-06-09T20:10:04.075" v="1704" actId="790"/>
        <pc:sldMkLst>
          <pc:docMk/>
          <pc:sldMk cId="0" sldId="304"/>
        </pc:sldMkLst>
      </pc:sldChg>
      <pc:sldChg chg="modSp mod modNotesTx">
        <pc:chgData name="Baskerville, Kristin (CDC/GHC/DGHP)" userId="e5846ad4-249e-4a35-baa4-77ba58151c68" providerId="ADAL" clId="{138E0BD0-EDB0-4C70-AB88-84FC90069171}" dt="2025-06-09T20:15:07.436" v="1725" actId="790"/>
        <pc:sldMkLst>
          <pc:docMk/>
          <pc:sldMk cId="0" sldId="305"/>
        </pc:sldMkLst>
      </pc:sldChg>
      <pc:sldChg chg="addSp delSp modSp mod modNotesTx">
        <pc:chgData name="Baskerville, Kristin (CDC/GHC/DGHP)" userId="e5846ad4-249e-4a35-baa4-77ba58151c68" providerId="ADAL" clId="{138E0BD0-EDB0-4C70-AB88-84FC90069171}" dt="2025-06-09T20:16:56.517" v="1767" actId="790"/>
        <pc:sldMkLst>
          <pc:docMk/>
          <pc:sldMk cId="0" sldId="306"/>
        </pc:sldMkLst>
      </pc:sldChg>
      <pc:sldChg chg="modSp mod modNotesTx">
        <pc:chgData name="Baskerville, Kristin (CDC/GHC/DGHP)" userId="e5846ad4-249e-4a35-baa4-77ba58151c68" providerId="ADAL" clId="{138E0BD0-EDB0-4C70-AB88-84FC90069171}" dt="2025-06-09T23:31:14.275" v="1800" actId="790"/>
        <pc:sldMkLst>
          <pc:docMk/>
          <pc:sldMk cId="0" sldId="307"/>
        </pc:sldMkLst>
      </pc:sldChg>
      <pc:sldChg chg="addSp delSp modSp mod modNotesTx">
        <pc:chgData name="Baskerville, Kristin (CDC/GHC/DGHP)" userId="e5846ad4-249e-4a35-baa4-77ba58151c68" providerId="ADAL" clId="{138E0BD0-EDB0-4C70-AB88-84FC90069171}" dt="2025-06-10T02:14:27.673" v="2633"/>
        <pc:sldMkLst>
          <pc:docMk/>
          <pc:sldMk cId="0" sldId="308"/>
        </pc:sldMkLst>
      </pc:sldChg>
      <pc:sldChg chg="modSp mod modNotesTx">
        <pc:chgData name="Baskerville, Kristin (CDC/GHC/DGHP)" userId="e5846ad4-249e-4a35-baa4-77ba58151c68" providerId="ADAL" clId="{138E0BD0-EDB0-4C70-AB88-84FC90069171}" dt="2025-06-09T23:40:59.630" v="1846" actId="790"/>
        <pc:sldMkLst>
          <pc:docMk/>
          <pc:sldMk cId="0" sldId="309"/>
        </pc:sldMkLst>
      </pc:sldChg>
      <pc:sldChg chg="modSp mod modNotesTx">
        <pc:chgData name="Baskerville, Kristin (CDC/GHC/DGHP)" userId="e5846ad4-249e-4a35-baa4-77ba58151c68" providerId="ADAL" clId="{138E0BD0-EDB0-4C70-AB88-84FC90069171}" dt="2025-06-09T23:43:57.549" v="1873" actId="790"/>
        <pc:sldMkLst>
          <pc:docMk/>
          <pc:sldMk cId="0" sldId="310"/>
        </pc:sldMkLst>
      </pc:sldChg>
      <pc:sldChg chg="modSp mod modNotesTx">
        <pc:chgData name="Baskerville, Kristin (CDC/GHC/DGHP)" userId="e5846ad4-249e-4a35-baa4-77ba58151c68" providerId="ADAL" clId="{138E0BD0-EDB0-4C70-AB88-84FC90069171}" dt="2025-06-09T23:44:39.203" v="1886" actId="790"/>
        <pc:sldMkLst>
          <pc:docMk/>
          <pc:sldMk cId="0" sldId="311"/>
        </pc:sldMkLst>
      </pc:sldChg>
      <pc:sldChg chg="modSp mod modNotesTx">
        <pc:chgData name="Baskerville, Kristin (CDC/GHC/DGHP)" userId="e5846ad4-249e-4a35-baa4-77ba58151c68" providerId="ADAL" clId="{138E0BD0-EDB0-4C70-AB88-84FC90069171}" dt="2025-06-09T23:46:28.215" v="1896" actId="790"/>
        <pc:sldMkLst>
          <pc:docMk/>
          <pc:sldMk cId="0" sldId="312"/>
        </pc:sldMkLst>
      </pc:sldChg>
      <pc:sldChg chg="addSp delSp modSp mod modClrScheme chgLayout modNotesTx">
        <pc:chgData name="Baskerville, Kristin (CDC/GHC/DGHP)" userId="e5846ad4-249e-4a35-baa4-77ba58151c68" providerId="ADAL" clId="{138E0BD0-EDB0-4C70-AB88-84FC90069171}" dt="2025-06-09T23:48:27.803" v="1913" actId="790"/>
        <pc:sldMkLst>
          <pc:docMk/>
          <pc:sldMk cId="0" sldId="313"/>
        </pc:sldMkLst>
      </pc:sldChg>
      <pc:sldChg chg="addSp delSp modSp mod chgLayout modNotesTx">
        <pc:chgData name="Baskerville, Kristin (CDC/GHC/DGHP)" userId="e5846ad4-249e-4a35-baa4-77ba58151c68" providerId="ADAL" clId="{138E0BD0-EDB0-4C70-AB88-84FC90069171}" dt="2025-06-09T23:49:23.296" v="1920" actId="790"/>
        <pc:sldMkLst>
          <pc:docMk/>
          <pc:sldMk cId="0" sldId="314"/>
        </pc:sldMkLst>
      </pc:sldChg>
      <pc:sldChg chg="modSp mod modNotesTx">
        <pc:chgData name="Baskerville, Kristin (CDC/GHC/DGHP)" userId="e5846ad4-249e-4a35-baa4-77ba58151c68" providerId="ADAL" clId="{138E0BD0-EDB0-4C70-AB88-84FC90069171}" dt="2025-06-10T00:43:47.103" v="2381" actId="20577"/>
        <pc:sldMkLst>
          <pc:docMk/>
          <pc:sldMk cId="0" sldId="315"/>
        </pc:sldMkLst>
      </pc:sldChg>
      <pc:sldChg chg="modSp mod modNotesTx">
        <pc:chgData name="Baskerville, Kristin (CDC/GHC/DGHP)" userId="e5846ad4-249e-4a35-baa4-77ba58151c68" providerId="ADAL" clId="{138E0BD0-EDB0-4C70-AB88-84FC90069171}" dt="2025-06-09T23:50:39.428" v="1928" actId="790"/>
        <pc:sldMkLst>
          <pc:docMk/>
          <pc:sldMk cId="0" sldId="316"/>
        </pc:sldMkLst>
      </pc:sldChg>
      <pc:sldChg chg="modSp mod modAnim modNotesTx">
        <pc:chgData name="Baskerville, Kristin (CDC/GHC/DGHP)" userId="e5846ad4-249e-4a35-baa4-77ba58151c68" providerId="ADAL" clId="{138E0BD0-EDB0-4C70-AB88-84FC90069171}" dt="2025-06-10T01:45:42.804" v="2476"/>
        <pc:sldMkLst>
          <pc:docMk/>
          <pc:sldMk cId="0" sldId="317"/>
        </pc:sldMkLst>
      </pc:sldChg>
      <pc:sldChg chg="addSp delSp modSp mod modClrScheme chgLayout modNotesTx">
        <pc:chgData name="Baskerville, Kristin (CDC/GHC/DGHP)" userId="e5846ad4-249e-4a35-baa4-77ba58151c68" providerId="ADAL" clId="{138E0BD0-EDB0-4C70-AB88-84FC90069171}" dt="2025-06-10T01:58:16.190" v="2550" actId="14100"/>
        <pc:sldMkLst>
          <pc:docMk/>
          <pc:sldMk cId="0" sldId="318"/>
        </pc:sldMkLst>
      </pc:sldChg>
      <pc:sldChg chg="modSp mod modNotesTx">
        <pc:chgData name="Baskerville, Kristin (CDC/GHC/DGHP)" userId="e5846ad4-249e-4a35-baa4-77ba58151c68" providerId="ADAL" clId="{138E0BD0-EDB0-4C70-AB88-84FC90069171}" dt="2025-06-09T23:58:40.533" v="1968" actId="790"/>
        <pc:sldMkLst>
          <pc:docMk/>
          <pc:sldMk cId="0" sldId="319"/>
        </pc:sldMkLst>
      </pc:sldChg>
      <pc:sldChg chg="modSp mod modAnim modNotesTx">
        <pc:chgData name="Baskerville, Kristin (CDC/GHC/DGHP)" userId="e5846ad4-249e-4a35-baa4-77ba58151c68" providerId="ADAL" clId="{138E0BD0-EDB0-4C70-AB88-84FC90069171}" dt="2025-06-10T01:52:50.211" v="2543" actId="1076"/>
        <pc:sldMkLst>
          <pc:docMk/>
          <pc:sldMk cId="0" sldId="320"/>
        </pc:sldMkLst>
      </pc:sldChg>
      <pc:sldChg chg="modSp mod modNotesTx">
        <pc:chgData name="Baskerville, Kristin (CDC/GHC/DGHP)" userId="e5846ad4-249e-4a35-baa4-77ba58151c68" providerId="ADAL" clId="{138E0BD0-EDB0-4C70-AB88-84FC90069171}" dt="2025-06-10T00:03:55.530" v="2001" actId="790"/>
        <pc:sldMkLst>
          <pc:docMk/>
          <pc:sldMk cId="0" sldId="321"/>
        </pc:sldMkLst>
      </pc:sldChg>
      <pc:sldChg chg="modSp mod chgLayout modNotesTx">
        <pc:chgData name="Baskerville, Kristin (CDC/GHC/DGHP)" userId="e5846ad4-249e-4a35-baa4-77ba58151c68" providerId="ADAL" clId="{138E0BD0-EDB0-4C70-AB88-84FC90069171}" dt="2025-06-10T00:04:13.663" v="2003" actId="790"/>
        <pc:sldMkLst>
          <pc:docMk/>
          <pc:sldMk cId="0" sldId="322"/>
        </pc:sldMkLst>
      </pc:sldChg>
      <pc:sldChg chg="modSp mod modNotesTx">
        <pc:chgData name="Baskerville, Kristin (CDC/GHC/DGHP)" userId="e5846ad4-249e-4a35-baa4-77ba58151c68" providerId="ADAL" clId="{138E0BD0-EDB0-4C70-AB88-84FC90069171}" dt="2025-06-10T01:58:51.130" v="2553" actId="20577"/>
        <pc:sldMkLst>
          <pc:docMk/>
          <pc:sldMk cId="0" sldId="323"/>
        </pc:sldMkLst>
      </pc:sldChg>
      <pc:sldChg chg="modSp mod modNotesTx">
        <pc:chgData name="Baskerville, Kristin (CDC/GHC/DGHP)" userId="e5846ad4-249e-4a35-baa4-77ba58151c68" providerId="ADAL" clId="{138E0BD0-EDB0-4C70-AB88-84FC90069171}" dt="2025-06-10T00:45:47.050" v="2417" actId="20577"/>
        <pc:sldMkLst>
          <pc:docMk/>
          <pc:sldMk cId="0" sldId="324"/>
        </pc:sldMkLst>
      </pc:sldChg>
      <pc:sldChg chg="modSp mod modNotesTx">
        <pc:chgData name="Baskerville, Kristin (CDC/GHC/DGHP)" userId="e5846ad4-249e-4a35-baa4-77ba58151c68" providerId="ADAL" clId="{138E0BD0-EDB0-4C70-AB88-84FC90069171}" dt="2025-06-10T00:08:48.771" v="2034" actId="790"/>
        <pc:sldMkLst>
          <pc:docMk/>
          <pc:sldMk cId="0" sldId="325"/>
        </pc:sldMkLst>
      </pc:sldChg>
      <pc:sldChg chg="modSp mod modNotesTx">
        <pc:chgData name="Baskerville, Kristin (CDC/GHC/DGHP)" userId="e5846ad4-249e-4a35-baa4-77ba58151c68" providerId="ADAL" clId="{138E0BD0-EDB0-4C70-AB88-84FC90069171}" dt="2025-06-09T17:57:27.715" v="785" actId="20577"/>
        <pc:sldMkLst>
          <pc:docMk/>
          <pc:sldMk cId="0" sldId="326"/>
        </pc:sldMkLst>
      </pc:sldChg>
      <pc:sldChg chg="modSp mod modNotesTx">
        <pc:chgData name="Baskerville, Kristin (CDC/GHC/DGHP)" userId="e5846ad4-249e-4a35-baa4-77ba58151c68" providerId="ADAL" clId="{138E0BD0-EDB0-4C70-AB88-84FC90069171}" dt="2025-06-10T00:10:26.763" v="2035" actId="790"/>
        <pc:sldMkLst>
          <pc:docMk/>
          <pc:sldMk cId="0" sldId="327"/>
        </pc:sldMkLst>
      </pc:sldChg>
      <pc:sldChg chg="modSp mod chgLayout modNotesTx">
        <pc:chgData name="Baskerville, Kristin (CDC/GHC/DGHP)" userId="e5846ad4-249e-4a35-baa4-77ba58151c68" providerId="ADAL" clId="{138E0BD0-EDB0-4C70-AB88-84FC90069171}" dt="2025-06-10T00:11:37.449" v="2052" actId="790"/>
        <pc:sldMkLst>
          <pc:docMk/>
          <pc:sldMk cId="0" sldId="328"/>
        </pc:sldMkLst>
      </pc:sldChg>
      <pc:sldChg chg="addSp delSp modSp mod chgLayout modNotesTx">
        <pc:chgData name="Baskerville, Kristin (CDC/GHC/DGHP)" userId="e5846ad4-249e-4a35-baa4-77ba58151c68" providerId="ADAL" clId="{138E0BD0-EDB0-4C70-AB88-84FC90069171}" dt="2025-06-10T00:13:51.535" v="2063" actId="14100"/>
        <pc:sldMkLst>
          <pc:docMk/>
          <pc:sldMk cId="0" sldId="329"/>
        </pc:sldMkLst>
      </pc:sldChg>
      <pc:sldChg chg="addSp delSp modSp mod chgLayout modNotesTx">
        <pc:chgData name="Baskerville, Kristin (CDC/GHC/DGHP)" userId="e5846ad4-249e-4a35-baa4-77ba58151c68" providerId="ADAL" clId="{138E0BD0-EDB0-4C70-AB88-84FC90069171}" dt="2025-06-10T00:48:46.329" v="2431" actId="113"/>
        <pc:sldMkLst>
          <pc:docMk/>
          <pc:sldMk cId="0" sldId="330"/>
        </pc:sldMkLst>
      </pc:sldChg>
      <pc:sldChg chg="modSp mod modNotesTx">
        <pc:chgData name="Baskerville, Kristin (CDC/GHC/DGHP)" userId="e5846ad4-249e-4a35-baa4-77ba58151c68" providerId="ADAL" clId="{138E0BD0-EDB0-4C70-AB88-84FC90069171}" dt="2025-06-10T00:15:20.039" v="2071" actId="790"/>
        <pc:sldMkLst>
          <pc:docMk/>
          <pc:sldMk cId="0" sldId="331"/>
        </pc:sldMkLst>
      </pc:sldChg>
      <pc:sldChg chg="modSp mod modNotesTx">
        <pc:chgData name="Baskerville, Kristin (CDC/GHC/DGHP)" userId="e5846ad4-249e-4a35-baa4-77ba58151c68" providerId="ADAL" clId="{138E0BD0-EDB0-4C70-AB88-84FC90069171}" dt="2025-06-10T00:49:24.882" v="2444" actId="20577"/>
        <pc:sldMkLst>
          <pc:docMk/>
          <pc:sldMk cId="0" sldId="332"/>
        </pc:sldMkLst>
      </pc:sldChg>
      <pc:sldChg chg="modSp mod modNotesTx">
        <pc:chgData name="Baskerville, Kristin (CDC/GHC/DGHP)" userId="e5846ad4-249e-4a35-baa4-77ba58151c68" providerId="ADAL" clId="{138E0BD0-EDB0-4C70-AB88-84FC90069171}" dt="2025-06-10T00:49:47.913" v="2460" actId="20577"/>
        <pc:sldMkLst>
          <pc:docMk/>
          <pc:sldMk cId="0" sldId="333"/>
        </pc:sldMkLst>
      </pc:sldChg>
      <pc:sldChg chg="addSp delSp modSp mod modClrScheme chgLayout modNotesTx">
        <pc:chgData name="Baskerville, Kristin (CDC/GHC/DGHP)" userId="e5846ad4-249e-4a35-baa4-77ba58151c68" providerId="ADAL" clId="{138E0BD0-EDB0-4C70-AB88-84FC90069171}" dt="2025-06-10T00:50:00.337" v="2465" actId="20577"/>
        <pc:sldMkLst>
          <pc:docMk/>
          <pc:sldMk cId="0" sldId="334"/>
        </pc:sldMkLst>
      </pc:sldChg>
      <pc:sldChg chg="addSp delSp modSp mod chgLayout modNotesTx">
        <pc:chgData name="Baskerville, Kristin (CDC/GHC/DGHP)" userId="e5846ad4-249e-4a35-baa4-77ba58151c68" providerId="ADAL" clId="{138E0BD0-EDB0-4C70-AB88-84FC90069171}" dt="2025-06-10T02:00:42.076" v="2566" actId="20577"/>
        <pc:sldMkLst>
          <pc:docMk/>
          <pc:sldMk cId="0" sldId="335"/>
        </pc:sldMkLst>
      </pc:sldChg>
      <pc:sldChg chg="modSp mod modNotesTx">
        <pc:chgData name="Baskerville, Kristin (CDC/GHC/DGHP)" userId="e5846ad4-249e-4a35-baa4-77ba58151c68" providerId="ADAL" clId="{138E0BD0-EDB0-4C70-AB88-84FC90069171}" dt="2025-06-10T00:50:22.762" v="2470" actId="20577"/>
        <pc:sldMkLst>
          <pc:docMk/>
          <pc:sldMk cId="0" sldId="336"/>
        </pc:sldMkLst>
      </pc:sldChg>
      <pc:sldChg chg="modSp mod modNotesTx">
        <pc:chgData name="Baskerville, Kristin (CDC/GHC/DGHP)" userId="e5846ad4-249e-4a35-baa4-77ba58151c68" providerId="ADAL" clId="{138E0BD0-EDB0-4C70-AB88-84FC90069171}" dt="2025-06-10T00:27:21.111" v="2233" actId="1076"/>
        <pc:sldMkLst>
          <pc:docMk/>
          <pc:sldMk cId="0" sldId="337"/>
        </pc:sldMkLst>
      </pc:sldChg>
      <pc:sldMasterChg chg="modSldLayout">
        <pc:chgData name="Baskerville, Kristin (CDC/GHC/DGHP)" userId="e5846ad4-249e-4a35-baa4-77ba58151c68" providerId="ADAL" clId="{138E0BD0-EDB0-4C70-AB88-84FC90069171}" dt="2025-06-09T16:01:12.994" v="23" actId="2711"/>
        <pc:sldMasterMkLst>
          <pc:docMk/>
          <pc:sldMasterMk cId="0" sldId="2147483685"/>
        </pc:sldMasterMkLst>
        <pc:sldLayoutChg chg="modSp mod">
          <pc:chgData name="Baskerville, Kristin (CDC/GHC/DGHP)" userId="e5846ad4-249e-4a35-baa4-77ba58151c68" providerId="ADAL" clId="{138E0BD0-EDB0-4C70-AB88-84FC90069171}" dt="2025-06-09T16:00:00.025" v="19" actId="2711"/>
          <pc:sldLayoutMkLst>
            <pc:docMk/>
            <pc:sldMasterMk cId="0" sldId="2147483685"/>
            <pc:sldLayoutMk cId="0" sldId="2147483648"/>
          </pc:sldLayoutMkLst>
        </pc:sldLayoutChg>
        <pc:sldLayoutChg chg="modSp mod">
          <pc:chgData name="Baskerville, Kristin (CDC/GHC/DGHP)" userId="e5846ad4-249e-4a35-baa4-77ba58151c68" providerId="ADAL" clId="{138E0BD0-EDB0-4C70-AB88-84FC90069171}" dt="2025-06-09T16:00:40.272" v="22" actId="2711"/>
          <pc:sldLayoutMkLst>
            <pc:docMk/>
            <pc:sldMasterMk cId="0" sldId="2147483685"/>
            <pc:sldLayoutMk cId="0" sldId="2147483649"/>
          </pc:sldLayoutMkLst>
        </pc:sldLayoutChg>
        <pc:sldLayoutChg chg="modSp mod">
          <pc:chgData name="Baskerville, Kristin (CDC/GHC/DGHP)" userId="e5846ad4-249e-4a35-baa4-77ba58151c68" providerId="ADAL" clId="{138E0BD0-EDB0-4C70-AB88-84FC90069171}" dt="2025-06-09T16:01:12.994" v="23" actId="2711"/>
          <pc:sldLayoutMkLst>
            <pc:docMk/>
            <pc:sldMasterMk cId="0" sldId="2147483685"/>
            <pc:sldLayoutMk cId="0" sldId="2147483650"/>
          </pc:sldLayoutMkLst>
        </pc:sldLayoutChg>
      </pc:sldMasterChg>
    </pc:docChg>
  </pc:docChgLst>
  <pc:docChgLst>
    <pc:chgData name="Baskerville, Kristin (CDC/GHC/DGHP)" userId="e5846ad4-249e-4a35-baa4-77ba58151c68" providerId="ADAL" clId="{77D21AC7-106D-4765-9C67-4313934AB0D3}"/>
    <pc:docChg chg="modSld">
      <pc:chgData name="Baskerville, Kristin (CDC/GHC/DGHP)" userId="e5846ad4-249e-4a35-baa4-77ba58151c68" providerId="ADAL" clId="{77D21AC7-106D-4765-9C67-4313934AB0D3}" dt="2025-07-03T15:00:42.366" v="69" actId="20577"/>
      <pc:docMkLst>
        <pc:docMk/>
      </pc:docMkLst>
      <pc:sldChg chg="modSp mod">
        <pc:chgData name="Baskerville, Kristin (CDC/GHC/DGHP)" userId="e5846ad4-249e-4a35-baa4-77ba58151c68" providerId="ADAL" clId="{77D21AC7-106D-4765-9C67-4313934AB0D3}" dt="2025-07-03T14:59:13.162" v="1" actId="20577"/>
        <pc:sldMkLst>
          <pc:docMk/>
          <pc:sldMk cId="0" sldId="299"/>
        </pc:sldMkLst>
      </pc:sldChg>
      <pc:sldChg chg="modSp mod">
        <pc:chgData name="Baskerville, Kristin (CDC/GHC/DGHP)" userId="e5846ad4-249e-4a35-baa4-77ba58151c68" providerId="ADAL" clId="{77D21AC7-106D-4765-9C67-4313934AB0D3}" dt="2025-07-03T14:59:18.100" v="3" actId="20577"/>
        <pc:sldMkLst>
          <pc:docMk/>
          <pc:sldMk cId="0" sldId="300"/>
        </pc:sldMkLst>
      </pc:sldChg>
      <pc:sldChg chg="modSp mod">
        <pc:chgData name="Baskerville, Kristin (CDC/GHC/DGHP)" userId="e5846ad4-249e-4a35-baa4-77ba58151c68" providerId="ADAL" clId="{77D21AC7-106D-4765-9C67-4313934AB0D3}" dt="2025-07-03T14:59:21.435" v="5" actId="20577"/>
        <pc:sldMkLst>
          <pc:docMk/>
          <pc:sldMk cId="0" sldId="301"/>
        </pc:sldMkLst>
      </pc:sldChg>
      <pc:sldChg chg="modSp mod">
        <pc:chgData name="Baskerville, Kristin (CDC/GHC/DGHP)" userId="e5846ad4-249e-4a35-baa4-77ba58151c68" providerId="ADAL" clId="{77D21AC7-106D-4765-9C67-4313934AB0D3}" dt="2025-07-03T14:59:25.481" v="7" actId="20577"/>
        <pc:sldMkLst>
          <pc:docMk/>
          <pc:sldMk cId="0" sldId="302"/>
        </pc:sldMkLst>
      </pc:sldChg>
      <pc:sldChg chg="modSp mod">
        <pc:chgData name="Baskerville, Kristin (CDC/GHC/DGHP)" userId="e5846ad4-249e-4a35-baa4-77ba58151c68" providerId="ADAL" clId="{77D21AC7-106D-4765-9C67-4313934AB0D3}" dt="2025-07-03T14:59:32.363" v="9" actId="20577"/>
        <pc:sldMkLst>
          <pc:docMk/>
          <pc:sldMk cId="0" sldId="303"/>
        </pc:sldMkLst>
      </pc:sldChg>
      <pc:sldChg chg="modSp mod">
        <pc:chgData name="Baskerville, Kristin (CDC/GHC/DGHP)" userId="e5846ad4-249e-4a35-baa4-77ba58151c68" providerId="ADAL" clId="{77D21AC7-106D-4765-9C67-4313934AB0D3}" dt="2025-07-03T14:59:39.571" v="15" actId="20577"/>
        <pc:sldMkLst>
          <pc:docMk/>
          <pc:sldMk cId="0" sldId="304"/>
        </pc:sldMkLst>
      </pc:sldChg>
      <pc:sldChg chg="modSp mod">
        <pc:chgData name="Baskerville, Kristin (CDC/GHC/DGHP)" userId="e5846ad4-249e-4a35-baa4-77ba58151c68" providerId="ADAL" clId="{77D21AC7-106D-4765-9C67-4313934AB0D3}" dt="2025-07-03T14:59:56.530" v="21" actId="20577"/>
        <pc:sldMkLst>
          <pc:docMk/>
          <pc:sldMk cId="0" sldId="305"/>
        </pc:sldMkLst>
      </pc:sldChg>
      <pc:sldChg chg="modSp mod">
        <pc:chgData name="Baskerville, Kristin (CDC/GHC/DGHP)" userId="e5846ad4-249e-4a35-baa4-77ba58151c68" providerId="ADAL" clId="{77D21AC7-106D-4765-9C67-4313934AB0D3}" dt="2025-07-03T15:00:02.468" v="27" actId="20577"/>
        <pc:sldMkLst>
          <pc:docMk/>
          <pc:sldMk cId="0" sldId="306"/>
        </pc:sldMkLst>
      </pc:sldChg>
      <pc:sldChg chg="modSp mod">
        <pc:chgData name="Baskerville, Kristin (CDC/GHC/DGHP)" userId="e5846ad4-249e-4a35-baa4-77ba58151c68" providerId="ADAL" clId="{77D21AC7-106D-4765-9C67-4313934AB0D3}" dt="2025-07-03T15:00:08.999" v="33" actId="20577"/>
        <pc:sldMkLst>
          <pc:docMk/>
          <pc:sldMk cId="0" sldId="307"/>
        </pc:sldMkLst>
      </pc:sldChg>
      <pc:sldChg chg="modSp mod">
        <pc:chgData name="Baskerville, Kristin (CDC/GHC/DGHP)" userId="e5846ad4-249e-4a35-baa4-77ba58151c68" providerId="ADAL" clId="{77D21AC7-106D-4765-9C67-4313934AB0D3}" dt="2025-07-03T15:00:18.251" v="43" actId="20577"/>
        <pc:sldMkLst>
          <pc:docMk/>
          <pc:sldMk cId="0" sldId="308"/>
        </pc:sldMkLst>
      </pc:sldChg>
      <pc:sldChg chg="modSp mod">
        <pc:chgData name="Baskerville, Kristin (CDC/GHC/DGHP)" userId="e5846ad4-249e-4a35-baa4-77ba58151c68" providerId="ADAL" clId="{77D21AC7-106D-4765-9C67-4313934AB0D3}" dt="2025-07-03T15:00:23.865" v="49" actId="20577"/>
        <pc:sldMkLst>
          <pc:docMk/>
          <pc:sldMk cId="0" sldId="309"/>
        </pc:sldMkLst>
      </pc:sldChg>
      <pc:sldChg chg="modSp mod">
        <pc:chgData name="Baskerville, Kristin (CDC/GHC/DGHP)" userId="e5846ad4-249e-4a35-baa4-77ba58151c68" providerId="ADAL" clId="{77D21AC7-106D-4765-9C67-4313934AB0D3}" dt="2025-07-03T15:00:30.572" v="55" actId="20577"/>
        <pc:sldMkLst>
          <pc:docMk/>
          <pc:sldMk cId="0" sldId="310"/>
        </pc:sldMkLst>
      </pc:sldChg>
      <pc:sldChg chg="modSp mod">
        <pc:chgData name="Baskerville, Kristin (CDC/GHC/DGHP)" userId="e5846ad4-249e-4a35-baa4-77ba58151c68" providerId="ADAL" clId="{77D21AC7-106D-4765-9C67-4313934AB0D3}" dt="2025-07-03T15:00:35.562" v="61" actId="20577"/>
        <pc:sldMkLst>
          <pc:docMk/>
          <pc:sldMk cId="0" sldId="311"/>
        </pc:sldMkLst>
      </pc:sldChg>
      <pc:sldChg chg="modSp mod">
        <pc:chgData name="Baskerville, Kristin (CDC/GHC/DGHP)" userId="e5846ad4-249e-4a35-baa4-77ba58151c68" providerId="ADAL" clId="{77D21AC7-106D-4765-9C67-4313934AB0D3}" dt="2025-07-03T15:00:42.366" v="69" actId="20577"/>
        <pc:sldMkLst>
          <pc:docMk/>
          <pc:sldMk cId="0" sldId="312"/>
        </pc:sldMkLst>
      </pc:sldChg>
    </pc:docChg>
  </pc:docChgLst>
  <pc:docChgLst>
    <pc:chgData name="Baskerville, Kristin (CDC/GHC/DGHP)" userId="e5846ad4-249e-4a35-baa4-77ba58151c68" providerId="ADAL" clId="{B588CDF7-4C82-4552-927F-D3CF54A13486}"/>
    <pc:docChg chg="undo custSel modSld">
      <pc:chgData name="Baskerville, Kristin (CDC/GHC/DGHP)" userId="e5846ad4-249e-4a35-baa4-77ba58151c68" providerId="ADAL" clId="{B588CDF7-4C82-4552-927F-D3CF54A13486}" dt="2025-10-15T16:24:14.220" v="60" actId="1076"/>
      <pc:docMkLst>
        <pc:docMk/>
      </pc:docMkLst>
      <pc:sldChg chg="modSp mod">
        <pc:chgData name="Baskerville, Kristin (CDC/GHC/DGHP)" userId="e5846ad4-249e-4a35-baa4-77ba58151c68" providerId="ADAL" clId="{B588CDF7-4C82-4552-927F-D3CF54A13486}" dt="2025-10-15T16:24:14.220" v="60" actId="1076"/>
        <pc:sldMkLst>
          <pc:docMk/>
          <pc:sldMk cId="0" sldId="256"/>
        </pc:sldMkLst>
      </pc:sldChg>
      <pc:sldChg chg="modSp mod">
        <pc:chgData name="Baskerville, Kristin (CDC/GHC/DGHP)" userId="e5846ad4-249e-4a35-baa4-77ba58151c68" providerId="ADAL" clId="{B588CDF7-4C82-4552-927F-D3CF54A13486}" dt="2025-10-15T16:23:18.700" v="57" actId="948"/>
        <pc:sldMkLst>
          <pc:docMk/>
          <pc:sldMk cId="0" sldId="304"/>
        </pc:sldMkLst>
      </pc:sldChg>
      <pc:sldChg chg="modSp mod">
        <pc:chgData name="Baskerville, Kristin (CDC/GHC/DGHP)" userId="e5846ad4-249e-4a35-baa4-77ba58151c68" providerId="ADAL" clId="{B588CDF7-4C82-4552-927F-D3CF54A13486}" dt="2025-10-15T16:23:27.935" v="58" actId="948"/>
        <pc:sldMkLst>
          <pc:docMk/>
          <pc:sldMk cId="0" sldId="306"/>
        </pc:sldMkLst>
      </pc:sldChg>
      <pc:sldChg chg="modSp mod">
        <pc:chgData name="Baskerville, Kristin (CDC/GHC/DGHP)" userId="e5846ad4-249e-4a35-baa4-77ba58151c68" providerId="ADAL" clId="{B588CDF7-4C82-4552-927F-D3CF54A13486}" dt="2025-10-15T16:23:38.497" v="59" actId="948"/>
        <pc:sldMkLst>
          <pc:docMk/>
          <pc:sldMk cId="0" sldId="308"/>
        </pc:sldMkLst>
      </pc:sldChg>
      <pc:sldChg chg="modSp mod">
        <pc:chgData name="Baskerville, Kristin (CDC/GHC/DGHP)" userId="e5846ad4-249e-4a35-baa4-77ba58151c68" providerId="ADAL" clId="{B588CDF7-4C82-4552-927F-D3CF54A13486}" dt="2025-10-15T16:10:10.499" v="5" actId="1076"/>
        <pc:sldMkLst>
          <pc:docMk/>
          <pc:sldMk cId="0" sldId="326"/>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lang="fr-FR" sz="1600" b="1" i="0" u="none" strike="noStrike" kern="1200" spc="0" baseline="0" noProof="0">
                <a:solidFill>
                  <a:schemeClr val="tx1"/>
                </a:solidFill>
                <a:latin typeface="+mn-lt"/>
                <a:ea typeface="+mn-ea"/>
                <a:cs typeface="+mn-cs"/>
              </a:defRPr>
            </a:pPr>
            <a:r>
              <a:rPr lang="fr-FR" sz="1600" b="1" noProof="0" dirty="0">
                <a:latin typeface="Arial  "/>
              </a:rPr>
              <a:t>Début de la maladie chez les </a:t>
            </a:r>
            <a:r>
              <a:rPr lang="fr-FR" sz="1600" b="1" noProof="0" dirty="0">
                <a:latin typeface="Arial  "/>
                <a:cs typeface="Arial" panose="020B0604020202020204" pitchFamily="34" charset="0"/>
              </a:rPr>
              <a:t>é</a:t>
            </a:r>
            <a:r>
              <a:rPr lang="fr-FR" sz="1600" b="1" noProof="0" dirty="0">
                <a:latin typeface="Arial  "/>
              </a:rPr>
              <a:t>tudiants participant à un cours d’</a:t>
            </a:r>
            <a:r>
              <a:rPr lang="fr-FR" sz="1600" b="1" noProof="0" dirty="0">
                <a:latin typeface="Arial  "/>
                <a:cs typeface="Arial" panose="020B0604020202020204" pitchFamily="34" charset="0"/>
              </a:rPr>
              <a:t>é</a:t>
            </a:r>
            <a:r>
              <a:rPr lang="fr-FR" sz="1600" b="1" noProof="0" dirty="0">
                <a:latin typeface="Arial  "/>
              </a:rPr>
              <a:t>cologie de la faune au parc national, du 3 au 7 septembre</a:t>
            </a:r>
          </a:p>
        </c:rich>
      </c:tx>
      <c:layout>
        <c:manualLayout>
          <c:xMode val="edge"/>
          <c:yMode val="edge"/>
          <c:x val="0.11273227163785546"/>
          <c:y val="6.757790361893759E-2"/>
        </c:manualLayout>
      </c:layout>
      <c:overlay val="0"/>
      <c:spPr>
        <a:noFill/>
        <a:ln>
          <a:noFill/>
        </a:ln>
        <a:effectLst/>
      </c:spPr>
      <c:txPr>
        <a:bodyPr rot="0" spcFirstLastPara="1" vertOverflow="ellipsis" vert="horz" wrap="square" anchor="ctr" anchorCtr="1"/>
        <a:lstStyle/>
        <a:p>
          <a:pPr>
            <a:defRPr lang="fr-FR" sz="1600" b="1" i="0" u="none" strike="noStrike" kern="1200" spc="0" baseline="0" noProof="0">
              <a:solidFill>
                <a:schemeClr val="tx1"/>
              </a:solidFill>
              <a:latin typeface="+mn-lt"/>
              <a:ea typeface="+mn-ea"/>
              <a:cs typeface="+mn-cs"/>
            </a:defRPr>
          </a:pPr>
          <a:endParaRPr lang="fr-FR"/>
        </a:p>
      </c:txPr>
    </c:title>
    <c:autoTitleDeleted val="0"/>
    <c:plotArea>
      <c:layout>
        <c:manualLayout>
          <c:layoutTarget val="inner"/>
          <c:xMode val="edge"/>
          <c:yMode val="edge"/>
          <c:x val="0.10876618547681539"/>
          <c:y val="0.25988007850670014"/>
          <c:w val="0.79956714785651795"/>
          <c:h val="0.53863579491250324"/>
        </c:manualLayout>
      </c:layout>
      <c:barChart>
        <c:barDir val="col"/>
        <c:grouping val="clustered"/>
        <c:varyColors val="0"/>
        <c:ser>
          <c:idx val="0"/>
          <c:order val="0"/>
          <c:spPr>
            <a:solidFill>
              <a:srgbClr val="00953A"/>
            </a:solidFill>
            <a:ln>
              <a:noFill/>
            </a:ln>
            <a:effectLst/>
          </c:spPr>
          <c:invertIfNegative val="0"/>
          <c:cat>
            <c:numRef>
              <c:f>Sheet1!$A$1:$A$10</c:f>
              <c:numCache>
                <c:formatCode>d\-mmm</c:formatCode>
                <c:ptCount val="10"/>
                <c:pt idx="0">
                  <c:v>44805</c:v>
                </c:pt>
                <c:pt idx="1">
                  <c:v>44806</c:v>
                </c:pt>
                <c:pt idx="2">
                  <c:v>44807</c:v>
                </c:pt>
                <c:pt idx="3">
                  <c:v>44808</c:v>
                </c:pt>
                <c:pt idx="4">
                  <c:v>44809</c:v>
                </c:pt>
                <c:pt idx="5">
                  <c:v>44810</c:v>
                </c:pt>
                <c:pt idx="6">
                  <c:v>44811</c:v>
                </c:pt>
                <c:pt idx="7">
                  <c:v>44812</c:v>
                </c:pt>
                <c:pt idx="8">
                  <c:v>44813</c:v>
                </c:pt>
                <c:pt idx="9">
                  <c:v>44814</c:v>
                </c:pt>
              </c:numCache>
            </c:numRef>
          </c:cat>
          <c:val>
            <c:numRef>
              <c:f>Sheet1!$B$1:$B$10</c:f>
              <c:numCache>
                <c:formatCode>General</c:formatCode>
                <c:ptCount val="10"/>
                <c:pt idx="2">
                  <c:v>1</c:v>
                </c:pt>
                <c:pt idx="3">
                  <c:v>2</c:v>
                </c:pt>
                <c:pt idx="4">
                  <c:v>5</c:v>
                </c:pt>
                <c:pt idx="5">
                  <c:v>3</c:v>
                </c:pt>
                <c:pt idx="6">
                  <c:v>1</c:v>
                </c:pt>
              </c:numCache>
            </c:numRef>
          </c:val>
          <c:extLst>
            <c:ext xmlns:c16="http://schemas.microsoft.com/office/drawing/2014/chart" uri="{C3380CC4-5D6E-409C-BE32-E72D297353CC}">
              <c16:uniqueId val="{00000000-FD39-4D51-A5F9-4AD8809CE51E}"/>
            </c:ext>
          </c:extLst>
        </c:ser>
        <c:dLbls>
          <c:showLegendKey val="0"/>
          <c:showVal val="0"/>
          <c:showCatName val="0"/>
          <c:showSerName val="0"/>
          <c:showPercent val="0"/>
          <c:showBubbleSize val="0"/>
        </c:dLbls>
        <c:gapWidth val="0"/>
        <c:axId val="900806528"/>
        <c:axId val="900806944"/>
      </c:barChart>
      <c:dateAx>
        <c:axId val="900806528"/>
        <c:scaling>
          <c:orientation val="minMax"/>
        </c:scaling>
        <c:delete val="0"/>
        <c:axPos val="b"/>
        <c:title>
          <c:tx>
            <c:rich>
              <a:bodyPr rot="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r>
                  <a:rPr lang="fr-FR" sz="1400" b="1" noProof="0" dirty="0">
                    <a:latin typeface="Arial  "/>
                  </a:rPr>
                  <a:t>Date d’apparition des sympt</a:t>
                </a:r>
                <a:r>
                  <a:rPr lang="fr-FR" sz="1400" b="1" noProof="0" dirty="0">
                    <a:latin typeface="Arial" panose="020B0604020202020204" pitchFamily="34" charset="0"/>
                    <a:cs typeface="Arial" panose="020B0604020202020204" pitchFamily="34" charset="0"/>
                  </a:rPr>
                  <a:t>ô</a:t>
                </a:r>
                <a:r>
                  <a:rPr lang="fr-FR" sz="1400" b="1" noProof="0" dirty="0">
                    <a:latin typeface="Arial  "/>
                  </a:rPr>
                  <a:t>mes</a:t>
                </a:r>
              </a:p>
            </c:rich>
          </c:tx>
          <c:layout>
            <c:manualLayout>
              <c:xMode val="edge"/>
              <c:yMode val="edge"/>
              <c:x val="0.31019109820090596"/>
              <c:y val="0.91977580594207775"/>
            </c:manualLayout>
          </c:layout>
          <c:overlay val="0"/>
          <c:spPr>
            <a:noFill/>
            <a:ln>
              <a:noFill/>
            </a:ln>
            <a:effectLst/>
          </c:spPr>
          <c:txPr>
            <a:bodyPr rot="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endParaRPr lang="fr-FR"/>
            </a:p>
          </c:txPr>
        </c:title>
        <c:numFmt formatCode="d\-mmm" sourceLinked="1"/>
        <c:majorTickMark val="none"/>
        <c:minorTickMark val="none"/>
        <c:tickLblPos val="nextTo"/>
        <c:spPr>
          <a:noFill/>
          <a:ln w="9525" cap="flat" cmpd="sng" algn="ctr">
            <a:solidFill>
              <a:schemeClr val="dk1">
                <a:shade val="95000"/>
                <a:satMod val="10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fr-FR"/>
          </a:p>
        </c:txPr>
        <c:crossAx val="900806944"/>
        <c:crosses val="autoZero"/>
        <c:auto val="1"/>
        <c:lblOffset val="100"/>
        <c:baseTimeUnit val="days"/>
      </c:dateAx>
      <c:valAx>
        <c:axId val="900806944"/>
        <c:scaling>
          <c:orientation val="minMax"/>
        </c:scaling>
        <c:delete val="0"/>
        <c:axPos val="l"/>
        <c:title>
          <c:tx>
            <c:rich>
              <a:bodyPr rot="-540000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r>
                  <a:rPr lang="fr-FR" sz="1400" b="1" noProof="0" dirty="0">
                    <a:latin typeface="Arial  "/>
                  </a:rPr>
                  <a:t>Nombre de cas</a:t>
                </a:r>
              </a:p>
            </c:rich>
          </c:tx>
          <c:layout>
            <c:manualLayout>
              <c:xMode val="edge"/>
              <c:yMode val="edge"/>
              <c:x val="3.133509280467927E-2"/>
              <c:y val="0.31926012480962374"/>
            </c:manualLayout>
          </c:layout>
          <c:overlay val="0"/>
          <c:spPr>
            <a:noFill/>
            <a:ln>
              <a:noFill/>
            </a:ln>
            <a:effectLst/>
          </c:spPr>
          <c:txPr>
            <a:bodyPr rot="-540000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endParaRPr lang="fr-F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fr-FR"/>
          </a:p>
        </c:txPr>
        <c:crossAx val="9008065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200">
          <a:solidFill>
            <a:schemeClr val="tx1"/>
          </a:solidFill>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lang="fr-FR" sz="1600" b="1" i="0" u="none" strike="noStrike" kern="1200" spc="0" baseline="0" noProof="0">
                <a:solidFill>
                  <a:schemeClr val="tx1"/>
                </a:solidFill>
                <a:latin typeface="+mn-lt"/>
                <a:ea typeface="+mn-ea"/>
                <a:cs typeface="+mn-cs"/>
              </a:defRPr>
            </a:pPr>
            <a:r>
              <a:rPr lang="fr-FR" sz="1600" b="1" noProof="0" dirty="0">
                <a:latin typeface="Arial  "/>
              </a:rPr>
              <a:t>Début de la maladie chez les </a:t>
            </a:r>
            <a:r>
              <a:rPr lang="fr-FR" sz="1600" b="1" noProof="0" dirty="0">
                <a:latin typeface="Arial  "/>
                <a:cs typeface="Arial" panose="020B0604020202020204" pitchFamily="34" charset="0"/>
              </a:rPr>
              <a:t>é</a:t>
            </a:r>
            <a:r>
              <a:rPr lang="fr-FR" sz="1600" b="1" noProof="0" dirty="0">
                <a:latin typeface="Arial  "/>
              </a:rPr>
              <a:t>tudiants participant à un cours d’</a:t>
            </a:r>
            <a:r>
              <a:rPr lang="fr-FR" sz="1600" b="1" noProof="0" dirty="0">
                <a:latin typeface="Arial  "/>
                <a:cs typeface="Arial" panose="020B0604020202020204" pitchFamily="34" charset="0"/>
              </a:rPr>
              <a:t>é</a:t>
            </a:r>
            <a:r>
              <a:rPr lang="fr-FR" sz="1600" b="1" noProof="0" dirty="0">
                <a:latin typeface="Arial  "/>
              </a:rPr>
              <a:t>cologie de la faune au parc national, du 3 au 7 septembre</a:t>
            </a:r>
          </a:p>
        </c:rich>
      </c:tx>
      <c:layout>
        <c:manualLayout>
          <c:xMode val="edge"/>
          <c:yMode val="edge"/>
          <c:x val="0.11273227163785546"/>
          <c:y val="6.757790361893759E-2"/>
        </c:manualLayout>
      </c:layout>
      <c:overlay val="0"/>
      <c:spPr>
        <a:noFill/>
        <a:ln>
          <a:noFill/>
        </a:ln>
        <a:effectLst/>
      </c:spPr>
      <c:txPr>
        <a:bodyPr rot="0" spcFirstLastPara="1" vertOverflow="ellipsis" vert="horz" wrap="square" anchor="ctr" anchorCtr="1"/>
        <a:lstStyle/>
        <a:p>
          <a:pPr>
            <a:defRPr lang="fr-FR" sz="1600" b="1" i="0" u="none" strike="noStrike" kern="1200" spc="0" baseline="0" noProof="0">
              <a:solidFill>
                <a:schemeClr val="tx1"/>
              </a:solidFill>
              <a:latin typeface="+mn-lt"/>
              <a:ea typeface="+mn-ea"/>
              <a:cs typeface="+mn-cs"/>
            </a:defRPr>
          </a:pPr>
          <a:endParaRPr lang="fr-FR"/>
        </a:p>
      </c:txPr>
    </c:title>
    <c:autoTitleDeleted val="0"/>
    <c:plotArea>
      <c:layout>
        <c:manualLayout>
          <c:layoutTarget val="inner"/>
          <c:xMode val="edge"/>
          <c:yMode val="edge"/>
          <c:x val="0.10876618547681539"/>
          <c:y val="0.25988007850670014"/>
          <c:w val="0.79956714785651795"/>
          <c:h val="0.53863579491250324"/>
        </c:manualLayout>
      </c:layout>
      <c:barChart>
        <c:barDir val="col"/>
        <c:grouping val="clustered"/>
        <c:varyColors val="0"/>
        <c:ser>
          <c:idx val="0"/>
          <c:order val="0"/>
          <c:spPr>
            <a:solidFill>
              <a:srgbClr val="00953A"/>
            </a:solidFill>
            <a:ln>
              <a:noFill/>
            </a:ln>
            <a:effectLst/>
          </c:spPr>
          <c:invertIfNegative val="0"/>
          <c:cat>
            <c:numRef>
              <c:f>Sheet1!$A$1:$A$10</c:f>
              <c:numCache>
                <c:formatCode>d\-mmm</c:formatCode>
                <c:ptCount val="10"/>
                <c:pt idx="0">
                  <c:v>44805</c:v>
                </c:pt>
                <c:pt idx="1">
                  <c:v>44806</c:v>
                </c:pt>
                <c:pt idx="2">
                  <c:v>44807</c:v>
                </c:pt>
                <c:pt idx="3">
                  <c:v>44808</c:v>
                </c:pt>
                <c:pt idx="4">
                  <c:v>44809</c:v>
                </c:pt>
                <c:pt idx="5">
                  <c:v>44810</c:v>
                </c:pt>
                <c:pt idx="6">
                  <c:v>44811</c:v>
                </c:pt>
                <c:pt idx="7">
                  <c:v>44812</c:v>
                </c:pt>
                <c:pt idx="8">
                  <c:v>44813</c:v>
                </c:pt>
                <c:pt idx="9">
                  <c:v>44814</c:v>
                </c:pt>
              </c:numCache>
            </c:numRef>
          </c:cat>
          <c:val>
            <c:numRef>
              <c:f>Sheet1!$B$1:$B$10</c:f>
              <c:numCache>
                <c:formatCode>General</c:formatCode>
                <c:ptCount val="10"/>
                <c:pt idx="2">
                  <c:v>1</c:v>
                </c:pt>
                <c:pt idx="3">
                  <c:v>2</c:v>
                </c:pt>
                <c:pt idx="4">
                  <c:v>5</c:v>
                </c:pt>
                <c:pt idx="5">
                  <c:v>3</c:v>
                </c:pt>
                <c:pt idx="6">
                  <c:v>1</c:v>
                </c:pt>
              </c:numCache>
            </c:numRef>
          </c:val>
          <c:extLst>
            <c:ext xmlns:c16="http://schemas.microsoft.com/office/drawing/2014/chart" uri="{C3380CC4-5D6E-409C-BE32-E72D297353CC}">
              <c16:uniqueId val="{00000000-4DCD-421B-9971-70FAB0417871}"/>
            </c:ext>
          </c:extLst>
        </c:ser>
        <c:dLbls>
          <c:showLegendKey val="0"/>
          <c:showVal val="0"/>
          <c:showCatName val="0"/>
          <c:showSerName val="0"/>
          <c:showPercent val="0"/>
          <c:showBubbleSize val="0"/>
        </c:dLbls>
        <c:gapWidth val="0"/>
        <c:axId val="900806528"/>
        <c:axId val="900806944"/>
      </c:barChart>
      <c:dateAx>
        <c:axId val="900806528"/>
        <c:scaling>
          <c:orientation val="minMax"/>
        </c:scaling>
        <c:delete val="0"/>
        <c:axPos val="b"/>
        <c:title>
          <c:tx>
            <c:rich>
              <a:bodyPr rot="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r>
                  <a:rPr lang="fr-FR" sz="1400" b="1" noProof="0" dirty="0">
                    <a:latin typeface="Arial  "/>
                  </a:rPr>
                  <a:t>Date d’apparition des sympt</a:t>
                </a:r>
                <a:r>
                  <a:rPr lang="fr-FR" sz="1400" b="1" noProof="0" dirty="0">
                    <a:latin typeface="Arial" panose="020B0604020202020204" pitchFamily="34" charset="0"/>
                    <a:cs typeface="Arial" panose="020B0604020202020204" pitchFamily="34" charset="0"/>
                  </a:rPr>
                  <a:t>ô</a:t>
                </a:r>
                <a:r>
                  <a:rPr lang="fr-FR" sz="1400" b="1" noProof="0" dirty="0">
                    <a:latin typeface="Arial  "/>
                  </a:rPr>
                  <a:t>mes</a:t>
                </a:r>
              </a:p>
            </c:rich>
          </c:tx>
          <c:layout>
            <c:manualLayout>
              <c:xMode val="edge"/>
              <c:yMode val="edge"/>
              <c:x val="0.31019109820090596"/>
              <c:y val="0.91977580594207775"/>
            </c:manualLayout>
          </c:layout>
          <c:overlay val="0"/>
          <c:spPr>
            <a:noFill/>
            <a:ln>
              <a:noFill/>
            </a:ln>
            <a:effectLst/>
          </c:spPr>
          <c:txPr>
            <a:bodyPr rot="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endParaRPr lang="fr-FR"/>
            </a:p>
          </c:txPr>
        </c:title>
        <c:numFmt formatCode="d\-mmm" sourceLinked="1"/>
        <c:majorTickMark val="none"/>
        <c:minorTickMark val="none"/>
        <c:tickLblPos val="nextTo"/>
        <c:spPr>
          <a:noFill/>
          <a:ln w="9525" cap="flat" cmpd="sng" algn="ctr">
            <a:solidFill>
              <a:schemeClr val="dk1">
                <a:shade val="95000"/>
                <a:satMod val="10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fr-FR"/>
          </a:p>
        </c:txPr>
        <c:crossAx val="900806944"/>
        <c:crosses val="autoZero"/>
        <c:auto val="1"/>
        <c:lblOffset val="100"/>
        <c:baseTimeUnit val="days"/>
      </c:dateAx>
      <c:valAx>
        <c:axId val="900806944"/>
        <c:scaling>
          <c:orientation val="minMax"/>
        </c:scaling>
        <c:delete val="0"/>
        <c:axPos val="l"/>
        <c:title>
          <c:tx>
            <c:rich>
              <a:bodyPr rot="-540000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r>
                  <a:rPr lang="fr-FR" sz="1400" b="1" noProof="0" dirty="0">
                    <a:latin typeface="Arial  "/>
                  </a:rPr>
                  <a:t>Nombre de cas</a:t>
                </a:r>
              </a:p>
            </c:rich>
          </c:tx>
          <c:layout>
            <c:manualLayout>
              <c:xMode val="edge"/>
              <c:yMode val="edge"/>
              <c:x val="3.133509280467927E-2"/>
              <c:y val="0.31926012480962374"/>
            </c:manualLayout>
          </c:layout>
          <c:overlay val="0"/>
          <c:spPr>
            <a:noFill/>
            <a:ln>
              <a:noFill/>
            </a:ln>
            <a:effectLst/>
          </c:spPr>
          <c:txPr>
            <a:bodyPr rot="-5400000" spcFirstLastPara="1" vertOverflow="ellipsis" vert="horz" wrap="square" anchor="ctr" anchorCtr="1"/>
            <a:lstStyle/>
            <a:p>
              <a:pPr>
                <a:defRPr lang="fr-FR" sz="1400" b="1" i="0" u="none" strike="noStrike" kern="1200" baseline="0" noProof="0">
                  <a:solidFill>
                    <a:schemeClr val="tx1"/>
                  </a:solidFill>
                  <a:latin typeface="+mn-lt"/>
                  <a:ea typeface="+mn-ea"/>
                  <a:cs typeface="+mn-cs"/>
                </a:defRPr>
              </a:pPr>
              <a:endParaRPr lang="fr-F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fr-FR"/>
          </a:p>
        </c:txPr>
        <c:crossAx val="90080652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200">
          <a:solidFill>
            <a:schemeClr val="tx1"/>
          </a:solidFill>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1727"/>
          </a:xfrm>
          <a:prstGeom prst="rect">
            <a:avLst/>
          </a:prstGeom>
          <a:noFill/>
          <a:ln>
            <a:noFill/>
          </a:ln>
        </p:spPr>
        <p:txBody>
          <a:bodyPr spcFirstLastPara="1" wrap="square" lIns="96645" tIns="48309" rIns="96645" bIns="48309"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1727"/>
          </a:xfrm>
          <a:prstGeom prst="rect">
            <a:avLst/>
          </a:prstGeom>
          <a:noFill/>
          <a:ln>
            <a:noFill/>
          </a:ln>
        </p:spPr>
        <p:txBody>
          <a:bodyPr spcFirstLastPara="1" wrap="square" lIns="96645" tIns="48309" rIns="96645" bIns="48309"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1726"/>
          </a:xfrm>
          <a:prstGeom prst="rect">
            <a:avLst/>
          </a:prstGeom>
          <a:noFill/>
          <a:ln>
            <a:noFill/>
          </a:ln>
        </p:spPr>
        <p:txBody>
          <a:bodyPr spcFirstLastPara="1" wrap="square" lIns="96645" tIns="48309" rIns="96645" bIns="48309"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FR" sz="1300" smtClean="0">
                <a:solidFill>
                  <a:schemeClr val="dk1"/>
                </a:solidFill>
                <a:latin typeface="Calibri"/>
                <a:ea typeface="Calibri"/>
                <a:cs typeface="Calibri"/>
                <a:sym typeface="Calibri"/>
              </a:rPr>
              <a:pPr algn="r"/>
              <a:t>‹#›</a:t>
            </a:fld>
            <a:endParaRPr lang="fr-FR" sz="13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3" Type="http://schemas.openxmlformats.org/officeDocument/2006/relationships/hyperlink" Target="https://www.who.int/csr/resources/publications/Brucellosis.pdf" TargetMode="External"/><Relationship Id="rId2" Type="http://schemas.openxmlformats.org/officeDocument/2006/relationships/slide" Target="../slides/slide81.xml"/><Relationship Id="rId1" Type="http://schemas.openxmlformats.org/officeDocument/2006/relationships/notesMaster" Target="../notesMasters/notesMaster1.xml"/><Relationship Id="rId4" Type="http://schemas.openxmlformats.org/officeDocument/2006/relationships/hyperlink" Target="https://www.eurosurveillance.org/content/10.2807/ese.17.11.20116-en?crawler=true" TargetMode="Externa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9" name="Google Shape;299;p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p>
          <a:p>
            <a:pPr marL="0" indent="0">
              <a:buClr>
                <a:schemeClr val="dk1"/>
              </a:buClr>
              <a:buSzPts val="1200"/>
            </a:pPr>
            <a:endParaRPr lang="fr-FR" sz="1300" b="1" dirty="0">
              <a:latin typeface="Arial"/>
              <a:cs typeface="Arial"/>
              <a:sym typeface="Arial"/>
            </a:endParaRPr>
          </a:p>
          <a:p>
            <a:pPr marL="181240" indent="-181240" defTabSz="966612">
              <a:buClr>
                <a:schemeClr val="dk1"/>
              </a:buClr>
              <a:buSzPts val="1200"/>
              <a:buFont typeface="Wingdings" panose="05000000000000000000" pitchFamily="2" charset="2"/>
              <a:buChar char="v"/>
              <a:defRPr/>
            </a:pPr>
            <a:r>
              <a:rPr lang="fr-FR" sz="1300" i="1" dirty="0">
                <a:latin typeface="+mn-lt"/>
                <a:ea typeface="Aptos" panose="020B0004020202020204" pitchFamily="34" charset="0"/>
              </a:rPr>
              <a:t>N'hésitez pas à modifier cette présentation pour l'adapter à votre contexte local.  Si des modifications sont apportées, veuillez l'indiquer : </a:t>
            </a:r>
            <a:r>
              <a:rPr lang="fr-FR" sz="1300" b="1" i="1" dirty="0">
                <a:latin typeface="+mn-lt"/>
                <a:ea typeface="Aptos" panose="020B0004020202020204" pitchFamily="34" charset="0"/>
              </a:rPr>
              <a:t>« Cette présentation a été partiellement modifiée par rapport à la version originale du CDC » </a:t>
            </a:r>
            <a:r>
              <a:rPr lang="fr-FR" sz="1300" i="1" dirty="0">
                <a:latin typeface="+mn-lt"/>
                <a:ea typeface="Aptos" panose="020B0004020202020204" pitchFamily="34" charset="0"/>
              </a:rPr>
              <a:t>sur cette diapositive.</a:t>
            </a:r>
            <a:endParaRPr lang="fr-FR" sz="1300" i="1" dirty="0">
              <a:latin typeface="+mn-lt"/>
            </a:endParaRPr>
          </a:p>
          <a:p>
            <a:pPr marL="0" indent="0">
              <a:buClr>
                <a:schemeClr val="dk1"/>
              </a:buClr>
              <a:buSzPts val="1200"/>
            </a:pPr>
            <a:endParaRPr lang="fr-FR" noProof="0" dirty="0"/>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Analysez et r</a:t>
            </a:r>
            <a:r>
              <a:rPr lang="fr-FR" noProof="0" dirty="0">
                <a:latin typeface="Arial"/>
                <a:ea typeface="Arial"/>
                <a:cs typeface="Arial"/>
                <a:sym typeface="Arial"/>
              </a:rPr>
              <a:t>iposte</a:t>
            </a:r>
            <a:r>
              <a:rPr lang="fr-FR" sz="1300" dirty="0">
                <a:latin typeface="Arial"/>
                <a:ea typeface="Arial"/>
                <a:cs typeface="Arial"/>
                <a:sym typeface="Arial"/>
              </a:rPr>
              <a:t>z à une </a:t>
            </a:r>
            <a:r>
              <a:rPr lang="fr-FR" noProof="0" dirty="0">
                <a:latin typeface="Arial"/>
                <a:ea typeface="Arial"/>
                <a:cs typeface="Arial"/>
                <a:sym typeface="Arial"/>
              </a:rPr>
              <a:t>f</a:t>
            </a:r>
            <a:r>
              <a:rPr lang="fr-FR" sz="1300" dirty="0">
                <a:latin typeface="Arial"/>
                <a:ea typeface="Arial"/>
                <a:cs typeface="Arial"/>
                <a:sym typeface="Arial"/>
              </a:rPr>
              <a:t>lamb</a:t>
            </a:r>
            <a:r>
              <a:rPr lang="fr-FR" noProof="0" dirty="0">
                <a:latin typeface="Arial"/>
                <a:ea typeface="Arial"/>
                <a:cs typeface="Arial"/>
                <a:sym typeface="Arial"/>
              </a:rPr>
              <a:t>é</a:t>
            </a:r>
            <a:r>
              <a:rPr lang="fr-FR" sz="1300" dirty="0">
                <a:latin typeface="Arial"/>
                <a:ea typeface="Arial"/>
                <a:cs typeface="Arial"/>
                <a:sym typeface="Arial"/>
              </a:rPr>
              <a:t>e épidémie est la troisième et dernière leçon sur l'investigation d'une épidémie.</a:t>
            </a:r>
            <a:endParaRPr lang="fr-FR" noProof="0" dirty="0">
              <a:latin typeface="Arial"/>
              <a:ea typeface="Arial"/>
              <a:cs typeface="Arial"/>
              <a:sym typeface="Arial"/>
            </a:endParaRPr>
          </a:p>
          <a:p>
            <a:pPr marL="0" indent="0">
              <a:spcBef>
                <a:spcPts val="1649"/>
              </a:spcBef>
              <a:buClr>
                <a:schemeClr val="dk1"/>
              </a:buClr>
              <a:buSzPts val="1200"/>
            </a:pPr>
            <a:endParaRPr dirty="0">
              <a:latin typeface="Arial"/>
              <a:ea typeface="Arial"/>
              <a:cs typeface="Arial"/>
              <a:sym typeface="Arial"/>
            </a:endParaRPr>
          </a:p>
        </p:txBody>
      </p:sp>
      <p:sp>
        <p:nvSpPr>
          <p:cNvPr id="300" name="Google Shape;300;p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200"/>
            </a:pPr>
            <a:fld id="{00000000-1234-1234-1234-123412341234}" type="slidenum">
              <a:rPr lang="fr-FR" sz="1300"/>
              <a:pPr algn="r">
                <a:buSzPts val="1200"/>
              </a:pPr>
              <a:t>1</a:t>
            </a:fld>
            <a:endParaRPr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5" name="Google Shape;385;p1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Élaborons des hypothèses !  Considérons une flambée épidémique de choléra dans le village X.</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Même si vous ne savez rien du village X, quelle hypothèse vous vient à l'esprit concernant la cause de la flambée de </a:t>
            </a:r>
            <a:r>
              <a:rPr lang="fr-FR" sz="1300" b="1" dirty="0">
                <a:latin typeface="Arial"/>
                <a:ea typeface="Arial"/>
                <a:cs typeface="Arial"/>
                <a:sym typeface="Arial"/>
              </a:rPr>
              <a:t>choléra </a:t>
            </a:r>
            <a:r>
              <a:rPr lang="fr-FR" sz="1300" dirty="0">
                <a:latin typeface="Arial"/>
                <a:ea typeface="Arial"/>
                <a:cs typeface="Arial"/>
                <a:sym typeface="Arial"/>
              </a:rPr>
              <a:t>?</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a:t>
            </a:r>
            <a:r>
              <a:rPr lang="fr-FR" i="1" noProof="0" dirty="0">
                <a:latin typeface="Arial"/>
                <a:ea typeface="Arial"/>
                <a:cs typeface="Arial"/>
                <a:sym typeface="Arial"/>
              </a:rPr>
              <a:t>a flambée</a:t>
            </a:r>
            <a:r>
              <a:rPr lang="fr-FR" sz="1300" i="1" dirty="0">
                <a:latin typeface="Arial"/>
                <a:ea typeface="Arial"/>
                <a:cs typeface="Arial"/>
                <a:sym typeface="Arial"/>
              </a:rPr>
              <a:t> a très probablement été causée par la contamination de l'approvisionnement local en eau, puis par l'exposition à cette eau.</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Comment avez-vous formulé cette hypothèse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Parce que c'est la cause </a:t>
            </a:r>
            <a:r>
              <a:rPr lang="fr-FR" sz="1300" i="1" u="sng" dirty="0">
                <a:latin typeface="Arial"/>
                <a:ea typeface="Arial"/>
                <a:cs typeface="Arial"/>
                <a:sym typeface="Arial"/>
              </a:rPr>
              <a:t>habituelle</a:t>
            </a:r>
            <a:r>
              <a:rPr lang="fr-FR" sz="1300" i="1" dirty="0">
                <a:latin typeface="Arial"/>
                <a:ea typeface="Arial"/>
                <a:cs typeface="Arial"/>
                <a:sym typeface="Arial"/>
              </a:rPr>
              <a:t> des flambées de choléra dans les villages.</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La connaissance de la maladie est la façon la plus courante d'élaborer une hypothèse.</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Quelle est votre hypothèse sur l'origine du premier cas de </a:t>
            </a:r>
            <a:r>
              <a:rPr lang="fr-FR" sz="1300" b="1" dirty="0">
                <a:latin typeface="Arial"/>
                <a:ea typeface="Arial"/>
                <a:cs typeface="Arial"/>
                <a:sym typeface="Arial"/>
              </a:rPr>
              <a:t>rougeole </a:t>
            </a:r>
            <a:r>
              <a:rPr lang="fr-FR" sz="1300" dirty="0">
                <a:latin typeface="Arial"/>
                <a:ea typeface="Arial"/>
                <a:cs typeface="Arial"/>
                <a:sym typeface="Arial"/>
              </a:rPr>
              <a:t>dans le village Y au cours des dernières années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La rougeole se transmet de personne à personne. Le patient du village Y a donc dû être exposé à une autre personne atteinte de la rougeole, peut-être un visiteur, ou le cas a peut-être voyagé en dehors du village. Là encore, cette hypothèse repose sur des connaissances relatives à la transmission de la rougeole.</a:t>
            </a: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a:t>
            </a:r>
            <a:r>
              <a:rPr lang="fr-FR" sz="1300" dirty="0">
                <a:latin typeface="Arial"/>
                <a:ea typeface="Arial"/>
                <a:cs typeface="Arial"/>
                <a:sym typeface="Arial"/>
              </a:rPr>
              <a:t> Quelle serait l'hypothèse d'une tempête d'avortements dans un troupeau de bovins à l'extérieur du village Z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Les f</a:t>
            </a:r>
            <a:r>
              <a:rPr lang="fr-FR" i="1" noProof="0" dirty="0">
                <a:latin typeface="Arial"/>
                <a:ea typeface="Arial"/>
                <a:cs typeface="Arial"/>
                <a:sym typeface="Arial"/>
              </a:rPr>
              <a:t>lambées ou tempêtes</a:t>
            </a:r>
            <a:r>
              <a:rPr lang="fr-FR" sz="1300" i="1" dirty="0">
                <a:latin typeface="Arial"/>
                <a:ea typeface="Arial"/>
                <a:cs typeface="Arial"/>
                <a:sym typeface="Arial"/>
              </a:rPr>
              <a:t> d'avortements peuvent avoir de nombreuses causes différentes, certaines infectieuses et d'autres non. Les avortements peuvent être dus à l'absence de vaccination contre une maladie qui provoque des avortements (comme la brucellose), à des mouvements de bétail (animaux infectés vers des troupeaux non infectés) ou à l'exposition à des composés toxiques (par exemple, des plantes). </a:t>
            </a: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 devriez-vous savoir avant de pouvoir formuler une hypothèse sur la tempête d'avortement ?</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b="0" u="none" noProof="0"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i="1" dirty="0">
                <a:latin typeface="Arial"/>
                <a:ea typeface="Arial"/>
                <a:cs typeface="Arial"/>
                <a:sym typeface="Arial"/>
              </a:rPr>
              <a:t>Interroger </a:t>
            </a:r>
            <a:r>
              <a:rPr lang="fr-FR" sz="1300" i="1" dirty="0">
                <a:latin typeface="Arial"/>
                <a:ea typeface="Arial"/>
                <a:cs typeface="Arial"/>
                <a:sym typeface="Arial"/>
              </a:rPr>
              <a:t>les participants sur les causes de l'avortement et sur les questions qu'ils poseraient au propriétaire pour réduire les causes possibles. Certaines causes d'avortement </a:t>
            </a:r>
            <a:r>
              <a:rPr lang="fr-FR" sz="1300" dirty="0">
                <a:latin typeface="Arial"/>
                <a:ea typeface="Arial"/>
                <a:cs typeface="Arial"/>
                <a:sym typeface="Arial"/>
              </a:rPr>
              <a:t>sont la </a:t>
            </a:r>
            <a:r>
              <a:rPr lang="fr-FR" sz="1300" i="1" dirty="0">
                <a:latin typeface="Arial"/>
                <a:ea typeface="Arial"/>
                <a:cs typeface="Arial"/>
                <a:sym typeface="Arial"/>
              </a:rPr>
              <a:t>brucellose, la leptospirose, Campylobacter, les plantes qui accumulent les nitrates, les mycotoxines, etc.</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Lors d'une </a:t>
            </a:r>
            <a:r>
              <a:rPr lang="fr-FR" noProof="0" dirty="0">
                <a:latin typeface="Arial"/>
                <a:ea typeface="Arial"/>
                <a:cs typeface="Arial"/>
                <a:sym typeface="Arial"/>
              </a:rPr>
              <a:t>flambé</a:t>
            </a:r>
            <a:r>
              <a:rPr lang="fr-FR" sz="1300" dirty="0">
                <a:latin typeface="Arial"/>
                <a:ea typeface="Arial"/>
                <a:cs typeface="Arial"/>
                <a:sym typeface="Arial"/>
              </a:rPr>
              <a:t>e réelle, vous rassembleriez des preuves supplémentaires pour vous aider à formuler votre hypothèse. Vous n'élaboreriez pas une hypothèse en vous basant uniquement sur votre connaissance de la maladie. Mais la connaissance de la maladie est souvent un point de départ, et vous pouvez ensuite restreindre l'hypothèse sur la base d'autres preuves. </a:t>
            </a:r>
            <a:endParaRPr lang="fr-FR" noProof="0" dirty="0"/>
          </a:p>
          <a:p>
            <a:pPr marL="0" indent="0">
              <a:spcBef>
                <a:spcPts val="1015"/>
              </a:spcBef>
              <a:buClr>
                <a:schemeClr val="dk1"/>
              </a:buClr>
              <a:buSzPts val="1200"/>
            </a:pPr>
            <a:endParaRPr dirty="0">
              <a:latin typeface="Arial"/>
              <a:ea typeface="Arial"/>
              <a:cs typeface="Arial"/>
              <a:sym typeface="Arial"/>
            </a:endParaRPr>
          </a:p>
        </p:txBody>
      </p:sp>
      <p:sp>
        <p:nvSpPr>
          <p:cNvPr id="386" name="Google Shape;386;p1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10</a:t>
            </a:fld>
            <a:endParaRPr sz="19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2" name="Google Shape;392;p1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hypothèses peuvent être élaborées de plusieurs façons. Nous aborderons chacune d'entre elles dans les prochaines diapositives.</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spcBef>
                <a:spcPts val="183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La première méthode est celle que nous avons déjà illustrée - Connaissance du sujet sur la maladie et la façon dont elle est habituellement transmise. Tenir compte de ce que l'on sait sur les sources, les véhicules et les modes de transmission possibles lors de l'élaboration d'une hypothèse.</a:t>
            </a:r>
          </a:p>
        </p:txBody>
      </p:sp>
      <p:sp>
        <p:nvSpPr>
          <p:cNvPr id="393" name="Google Shape;393;p1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11</a:t>
            </a:fld>
            <a:endParaRPr sz="19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9" name="Google Shape;399;p1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Avant de discuter d'hypothèses basées sur la connaissance du sujet, passons en revue la </a:t>
            </a:r>
            <a:r>
              <a:rPr lang="fr-FR" sz="1300" b="1" dirty="0">
                <a:latin typeface="Arial"/>
                <a:ea typeface="Arial"/>
                <a:cs typeface="Arial"/>
                <a:sym typeface="Arial"/>
              </a:rPr>
              <a:t>chaîne de transmission </a:t>
            </a:r>
            <a:r>
              <a:rPr lang="fr-FR" sz="1300" dirty="0">
                <a:latin typeface="Arial"/>
                <a:ea typeface="Arial"/>
                <a:cs typeface="Arial"/>
                <a:sym typeface="Arial"/>
              </a:rPr>
              <a:t>des maladies infectieuses et une partie de sa terminologie. À gauche, le </a:t>
            </a:r>
            <a:r>
              <a:rPr lang="fr-FR" sz="1300" b="1" dirty="0">
                <a:latin typeface="Arial"/>
                <a:ea typeface="Arial"/>
                <a:cs typeface="Arial"/>
                <a:sym typeface="Arial"/>
              </a:rPr>
              <a:t>réservoir</a:t>
            </a:r>
            <a:r>
              <a:rPr lang="fr-FR" sz="1300" dirty="0">
                <a:latin typeface="Arial"/>
                <a:ea typeface="Arial"/>
                <a:cs typeface="Arial"/>
                <a:sym typeface="Arial"/>
              </a:rPr>
              <a:t>, où un agent infectieux (organisme - bactérie, virus, parasite) « vit » normalement, par exemple chez l'homme, chez les animaux non humains ou dans l'environnement.</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Demander</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dont le réservoir est un être humain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L'homme est le réservoir de nombreuses maladies infectieuses communes incluant notamment le VIH, la syphilis, le papillomavirus humain, la tuberculose, la rougeole, la grippe, la varicelle-zona et l'hépatite.</a:t>
            </a:r>
            <a:endParaRPr lang="fr-FR" sz="1300" b="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dont le réservoir est normalement un animal, comme un poulet, une vache ou une chauve-souris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Les animaux sont le réservoir de nombreuses zoonoses et maladies tropicales négligées comme la bactérie Salmonella, et les virus de la rage, du Yersinia pestis (cause la plaque), de la Brucella (cause la brucellose), du Bacillus anthracis (cause le charbon), de Hantavirus, de Leptospira (cause de la leptospirose), de Toxoplasma gondii (cause de la toxoplasmose), d’Ebola, du SRAS et du Nil occidental.</a:t>
            </a:r>
            <a:endParaRPr lang="fr-FR" sz="1300" b="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dont le réservoir est normalement l'environnement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b="1" u="none" noProof="0"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Quelques exemples : Clostridium tetani (responsable du tétanos, présent dans le sol), Legionella pneumophila (responsable de la maladie du légionnaire, présent dans l'eau douce), Vibrio cholerae (responsable du choléra, présent dans l'eau), Pseudomonas </a:t>
            </a:r>
            <a:r>
              <a:rPr lang="fr-FR" sz="1300" i="1" dirty="0" err="1">
                <a:latin typeface="Arial"/>
                <a:ea typeface="Arial"/>
                <a:cs typeface="Arial"/>
                <a:sym typeface="Arial"/>
              </a:rPr>
              <a:t>aeruginosa</a:t>
            </a:r>
            <a:r>
              <a:rPr lang="fr-FR" sz="1300" i="1" dirty="0">
                <a:latin typeface="Arial"/>
                <a:ea typeface="Arial"/>
                <a:cs typeface="Arial"/>
                <a:sym typeface="Arial"/>
              </a:rPr>
              <a:t> (présent dans le sol et dans l'eau), </a:t>
            </a:r>
            <a:r>
              <a:rPr lang="fr-FR" sz="1300" i="1" dirty="0" err="1">
                <a:latin typeface="Arial"/>
                <a:ea typeface="Arial"/>
                <a:cs typeface="Arial"/>
                <a:sym typeface="Arial"/>
              </a:rPr>
              <a:t>Histoplasma</a:t>
            </a:r>
            <a:r>
              <a:rPr lang="fr-FR" sz="1300" i="1" dirty="0">
                <a:latin typeface="Arial"/>
                <a:ea typeface="Arial"/>
                <a:cs typeface="Arial"/>
                <a:sym typeface="Arial"/>
              </a:rPr>
              <a:t> </a:t>
            </a:r>
            <a:r>
              <a:rPr lang="fr-FR" sz="1300" i="1" dirty="0" err="1">
                <a:latin typeface="Arial"/>
                <a:ea typeface="Arial"/>
                <a:cs typeface="Arial"/>
                <a:sym typeface="Arial"/>
              </a:rPr>
              <a:t>capsulatum</a:t>
            </a:r>
            <a:r>
              <a:rPr lang="fr-FR" sz="1300" i="1" dirty="0">
                <a:latin typeface="Arial"/>
                <a:ea typeface="Arial"/>
                <a:cs typeface="Arial"/>
                <a:sym typeface="Arial"/>
              </a:rPr>
              <a:t> (responsable de l'histoplasmose, présent dans le sol), Listeria monocytogenes (responsable de la listériose). </a:t>
            </a:r>
            <a:endParaRPr lang="fr-FR" sz="1300" b="1" i="1" dirty="0">
              <a:latin typeface="Arial"/>
              <a:ea typeface="Arial"/>
              <a:cs typeface="Arial"/>
              <a:sym typeface="Arial"/>
            </a:endParaRPr>
          </a:p>
          <a:p>
            <a:pPr marL="181240" indent="-100689">
              <a:lnSpc>
                <a:spcPct val="115000"/>
              </a:lnSpc>
              <a:spcBef>
                <a:spcPts val="634"/>
              </a:spcBef>
              <a:buClr>
                <a:schemeClr val="dk1"/>
              </a:buClr>
              <a:buSzPts val="1200"/>
            </a:pPr>
            <a:endParaRPr sz="1300" dirty="0">
              <a:latin typeface="Arial"/>
              <a:ea typeface="Arial"/>
              <a:cs typeface="Arial"/>
              <a:sym typeface="Arial"/>
            </a:endParaRPr>
          </a:p>
          <a:p>
            <a:pPr marL="0" indent="0">
              <a:lnSpc>
                <a:spcPct val="115000"/>
              </a:lnSpc>
              <a:spcBef>
                <a:spcPts val="634"/>
              </a:spcBef>
              <a:buClr>
                <a:schemeClr val="dk1"/>
              </a:buClr>
              <a:buSzPts val="1200"/>
            </a:pPr>
            <a:endParaRPr sz="1300" dirty="0">
              <a:latin typeface="Arial"/>
              <a:ea typeface="Arial"/>
              <a:cs typeface="Arial"/>
              <a:sym typeface="Arial"/>
            </a:endParaRPr>
          </a:p>
        </p:txBody>
      </p:sp>
      <p:sp>
        <p:nvSpPr>
          <p:cNvPr id="400" name="Google Shape;400;p1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12</a:t>
            </a:fld>
            <a:endParaRPr sz="1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1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4" name="Google Shape;414;p1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181240" indent="-100689">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Pour infecter un nouvel homme ou un nouvel animal, l'agent infectieux doit quitter le réservoir et être transmis au nouvel homme ou au nouvel animal. La manière dont l'</a:t>
            </a:r>
            <a:r>
              <a:rPr lang="fr-FR" sz="1300" b="1" dirty="0">
                <a:latin typeface="Arial"/>
                <a:ea typeface="Arial"/>
                <a:cs typeface="Arial"/>
                <a:sym typeface="Arial"/>
              </a:rPr>
              <a:t>agent </a:t>
            </a:r>
            <a:r>
              <a:rPr lang="fr-FR" sz="1300" dirty="0">
                <a:latin typeface="Arial"/>
                <a:ea typeface="Arial"/>
                <a:cs typeface="Arial"/>
                <a:sym typeface="Arial"/>
              </a:rPr>
              <a:t>passe du réservoir au nouvel hôte est appelée mode ou voie de transmission.  Les modes de transmission les plus courants sont indiqués et comprennent le contact direct, la transmission par gouttelettes, la transmission par vecteur, la transmission par gouttelettes, la transmission par voie alimentaire et la transmission par voie aérienne.</a:t>
            </a:r>
            <a:endParaRPr lang="fr-FR" sz="1300" dirty="0">
              <a:highlight>
                <a:srgbClr val="FFFF00"/>
              </a:highlight>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se propageant par contact direct, par exemple de peau à peau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b="1" u="none" noProof="0"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Staphylococcus aureus (cause des infections à staphylocoques), papillomavirus humain (HPV), virus de l'herpès simplex (HSV), virus Ebola.</a:t>
            </a:r>
            <a:endParaRPr lang="fr-FR" sz="1300" b="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propagé par des gouttelettes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De nombreuses maladies respiratoires se propagent par les gouttelettes comme le virus de la grippe, du SRAS, du rhinovirus (responsable du rhume), du virus de la rougeole, du virus des oreillons et de la coqueluche.</a:t>
            </a:r>
            <a:endParaRPr lang="fr-FR" sz="1300" b="1" i="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propagé par un vecteur, tel qu'un moustique ou une puce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Plasmodium </a:t>
            </a:r>
            <a:r>
              <a:rPr lang="fr-FR" sz="1300" i="1" dirty="0" err="1">
                <a:latin typeface="Arial"/>
                <a:ea typeface="Arial"/>
                <a:cs typeface="Arial"/>
                <a:sym typeface="Arial"/>
              </a:rPr>
              <a:t>spp</a:t>
            </a:r>
            <a:r>
              <a:rPr lang="fr-FR" sz="1300" i="1" dirty="0">
                <a:latin typeface="Arial"/>
                <a:ea typeface="Arial"/>
                <a:cs typeface="Arial"/>
                <a:sym typeface="Arial"/>
              </a:rPr>
              <a:t>. (cause du paludisme), Yersinia pestis (cause de la peste), virus de la dengue, virus Zika, virus du Nil occidental, </a:t>
            </a:r>
            <a:r>
              <a:rPr lang="fr-FR" sz="1300" i="1" dirty="0" err="1">
                <a:latin typeface="Arial"/>
                <a:ea typeface="Arial"/>
                <a:cs typeface="Arial"/>
                <a:sym typeface="Arial"/>
              </a:rPr>
              <a:t>Trypanosoma</a:t>
            </a:r>
            <a:r>
              <a:rPr lang="fr-FR" sz="1300" i="1" dirty="0">
                <a:latin typeface="Arial"/>
                <a:ea typeface="Arial"/>
                <a:cs typeface="Arial"/>
                <a:sym typeface="Arial"/>
              </a:rPr>
              <a:t> </a:t>
            </a:r>
            <a:r>
              <a:rPr lang="fr-FR" sz="1300" i="1" dirty="0" err="1">
                <a:latin typeface="Arial"/>
                <a:ea typeface="Arial"/>
                <a:cs typeface="Arial"/>
                <a:sym typeface="Arial"/>
              </a:rPr>
              <a:t>cruzi</a:t>
            </a:r>
            <a:r>
              <a:rPr lang="fr-FR" sz="1300" i="1" dirty="0">
                <a:latin typeface="Arial"/>
                <a:ea typeface="Arial"/>
                <a:cs typeface="Arial"/>
                <a:sym typeface="Arial"/>
              </a:rPr>
              <a:t> (cause de la maladie de </a:t>
            </a:r>
            <a:r>
              <a:rPr lang="fr-FR" sz="1300" i="1" dirty="0" err="1">
                <a:latin typeface="Arial"/>
                <a:ea typeface="Arial"/>
                <a:cs typeface="Arial"/>
                <a:sym typeface="Arial"/>
              </a:rPr>
              <a:t>Chagas</a:t>
            </a:r>
            <a:r>
              <a:rPr lang="fr-FR" sz="1300" i="1" dirty="0">
                <a:latin typeface="Arial"/>
                <a:ea typeface="Arial"/>
                <a:cs typeface="Arial"/>
                <a:sym typeface="Arial"/>
              </a:rPr>
              <a:t>), Leishmania </a:t>
            </a:r>
            <a:r>
              <a:rPr lang="fr-FR" sz="1300" i="1" dirty="0" err="1">
                <a:latin typeface="Arial"/>
                <a:ea typeface="Arial"/>
                <a:cs typeface="Arial"/>
                <a:sym typeface="Arial"/>
              </a:rPr>
              <a:t>spp</a:t>
            </a:r>
            <a:r>
              <a:rPr lang="fr-FR" sz="1300" i="1" dirty="0">
                <a:latin typeface="Arial"/>
                <a:ea typeface="Arial"/>
                <a:cs typeface="Arial"/>
                <a:sym typeface="Arial"/>
              </a:rPr>
              <a:t>. (cause de la leishmaniose), Borrelia burgdorferi (cause de la maladie de Lyme), virus Chikungunya.</a:t>
            </a:r>
            <a:endParaRPr lang="fr-FR" sz="1300" b="1" i="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d'agent propagé par un véhicule, tel que de la nourriture, de l'eau ou de la literie ?</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dirty="0">
                <a:latin typeface="Arial"/>
                <a:ea typeface="Arial"/>
                <a:cs typeface="Arial"/>
                <a:sym typeface="Arial"/>
              </a:rPr>
              <a:t> 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Salmonella (aliments contaminés), Vibrio cholerae (cause du choléra, eau ou aliments contaminés), </a:t>
            </a:r>
            <a:r>
              <a:rPr lang="fr-FR" sz="1300" i="1" dirty="0" err="1">
                <a:latin typeface="Arial"/>
                <a:ea typeface="Arial"/>
                <a:cs typeface="Arial"/>
                <a:sym typeface="Arial"/>
              </a:rPr>
              <a:t>E.coli</a:t>
            </a:r>
            <a:r>
              <a:rPr lang="fr-FR" sz="1300" i="1" dirty="0">
                <a:latin typeface="Arial"/>
                <a:ea typeface="Arial"/>
                <a:cs typeface="Arial"/>
                <a:sym typeface="Arial"/>
              </a:rPr>
              <a:t> (aliments contaminés), Norovirus (aliments et eau contaminés), virus de l'hépatite A (aliments contaminés), </a:t>
            </a:r>
            <a:r>
              <a:rPr lang="fr-FR" sz="1300" i="1" dirty="0" err="1">
                <a:latin typeface="Arial"/>
                <a:ea typeface="Arial"/>
                <a:cs typeface="Arial"/>
                <a:sym typeface="Arial"/>
              </a:rPr>
              <a:t>Cryptosporidium</a:t>
            </a:r>
            <a:r>
              <a:rPr lang="fr-FR" sz="1300" i="1" dirty="0">
                <a:latin typeface="Arial"/>
                <a:ea typeface="Arial"/>
                <a:cs typeface="Arial"/>
                <a:sym typeface="Arial"/>
              </a:rPr>
              <a:t> (eau ou aliments contaminés), Giardia </a:t>
            </a:r>
            <a:r>
              <a:rPr lang="fr-FR" sz="1300" i="1" dirty="0" err="1">
                <a:latin typeface="Arial"/>
                <a:ea typeface="Arial"/>
                <a:cs typeface="Arial"/>
                <a:sym typeface="Arial"/>
              </a:rPr>
              <a:t>lamblia</a:t>
            </a:r>
            <a:r>
              <a:rPr lang="fr-FR" sz="1300" i="1" dirty="0">
                <a:latin typeface="Arial"/>
                <a:ea typeface="Arial"/>
                <a:cs typeface="Arial"/>
                <a:sym typeface="Arial"/>
              </a:rPr>
              <a:t> (eau ou aliments contaminés), Staphylococcus aureus (aliments, literie et serviettes contaminés). </a:t>
            </a:r>
            <a:endParaRPr lang="fr-FR" sz="1300" b="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donner un exemple d'un agent qui se propage dans l'air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Rougeole, tuberculose</a:t>
            </a:r>
            <a:endParaRPr lang="fr-FR" sz="1300" b="1" dirty="0">
              <a:latin typeface="Arial"/>
              <a:ea typeface="Arial"/>
              <a:cs typeface="Arial"/>
              <a:sym typeface="Arial"/>
            </a:endParaRPr>
          </a:p>
        </p:txBody>
      </p:sp>
      <p:sp>
        <p:nvSpPr>
          <p:cNvPr id="415" name="Google Shape;415;p1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13</a:t>
            </a:fld>
            <a:endParaRPr sz="19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8" name="Google Shape;438;p1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spcBef>
                <a:spcPts val="634"/>
              </a:spcBef>
              <a:buClr>
                <a:schemeClr val="dk1"/>
              </a:buClr>
              <a:buSzPts val="1200"/>
            </a:pPr>
            <a:endParaRPr sz="1300" dirty="0">
              <a:latin typeface="Arial"/>
              <a:ea typeface="Arial"/>
              <a:cs typeface="Arial"/>
              <a:sym typeface="Arial"/>
            </a:endParaRPr>
          </a:p>
          <a:p>
            <a:pPr marL="181240" indent="-181240">
              <a:spcBef>
                <a:spcPts val="571"/>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Enfin, l'organisme doit pénétrer dans un hôte sensible par un point d'entrée approprié (nez, bouche, peau, etc.), qui varie lui aussi en fonction de l'organisme.</a:t>
            </a:r>
          </a:p>
        </p:txBody>
      </p:sp>
      <p:sp>
        <p:nvSpPr>
          <p:cNvPr id="439" name="Google Shape;439;p1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14</a:t>
            </a:fld>
            <a:endParaRPr sz="19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1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8" name="Google Shape;468;p1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connaissances actuelles sur la maladie, son réservoir habituel, le mode de transmission habituel et d'autres caractéristiques sont les sources les plus communes d'hypothèses.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Pour une maladie dont le diagnostic n'est pas confirmé, demandez : Quels types d'agents causent ou peuvent causer la présentation clinique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Pour une maladie connue mais dont la source ou le mode de transmission est inconnu, demandez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Quels sont les réservoirs habituels de l'agent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Comment l'agent est-il </a:t>
            </a:r>
            <a:r>
              <a:rPr lang="fr-FR" noProof="0" dirty="0">
                <a:latin typeface="Arial"/>
                <a:ea typeface="Arial"/>
                <a:cs typeface="Arial"/>
                <a:sym typeface="Arial"/>
              </a:rPr>
              <a:t>habituellement</a:t>
            </a:r>
            <a:r>
              <a:rPr lang="fr-FR" sz="1300" dirty="0">
                <a:latin typeface="Arial"/>
                <a:ea typeface="Arial"/>
                <a:cs typeface="Arial"/>
                <a:sym typeface="Arial"/>
              </a:rPr>
              <a:t> transmis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Quels sont les vecteurs les plus communs de transmission de cet agent à l'homme ou à l'animal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Quels sont les facteurs de risque connus ?</a:t>
            </a:r>
          </a:p>
          <a:p>
            <a:pPr marL="664546" lvl="1" indent="-100689">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Par exemple, quelle est l'exposition principale de la gastro-entérite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Nourriture ou eau contaminée.</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Par conséquent, une hypothèse raisonnable pour la plupart des épidémies de gastro-entérite est que la source est un aliment ou une eau contaminé(e) ! Vous pouvez donc commencer par cette hypothèse générale et utiliser des informations supplémentaires pour orienter progressivement l'hypothèse vers des aliments ou des sources d'eau spécifiques. </a:t>
            </a:r>
          </a:p>
        </p:txBody>
      </p:sp>
      <p:sp>
        <p:nvSpPr>
          <p:cNvPr id="469" name="Google Shape;469;p1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15</a:t>
            </a:fld>
            <a:endParaRPr sz="19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1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5" name="Google Shape;475;p1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Parfois, la forme de la courbe épidémique indique le type d'exposition. Vous avez vu cette diapositive dans la leçon précédente.</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b="1" i="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Quelqu'un peut-il citer une situation où l'on voit typiquement une courbe épi de source ponctuelle ?</a:t>
            </a:r>
            <a:endParaRPr lang="fr-FR" noProof="0" dirty="0"/>
          </a:p>
          <a:p>
            <a:pPr marL="181240" indent="-100689">
              <a:lnSpc>
                <a:spcPct val="115000"/>
              </a:lnSpc>
              <a:buClr>
                <a:schemeClr val="dk1"/>
              </a:buClr>
              <a:buSzPts val="1200"/>
            </a:pPr>
            <a:endParaRPr lang="fr-FR" sz="1300" b="1" i="1" dirty="0">
              <a:latin typeface="Arial"/>
              <a:ea typeface="Arial"/>
              <a:cs typeface="Arial"/>
              <a:sym typeface="Arial"/>
            </a:endParaRPr>
          </a:p>
          <a:p>
            <a:pPr marL="181240" indent="-181240">
              <a:lnSpc>
                <a:spcPct val="115000"/>
              </a:lnSpc>
              <a:buClr>
                <a:schemeClr val="dk1"/>
              </a:buClr>
              <a:buSzPts val="1200"/>
              <a:buFont typeface="Noto Sans Symbols"/>
              <a:buChar char="❖"/>
            </a:pPr>
            <a:r>
              <a:rPr lang="fr-FR" sz="1300" b="1" i="1" dirty="0">
                <a:latin typeface="Arial"/>
                <a:ea typeface="Arial"/>
                <a:cs typeface="Arial"/>
                <a:sym typeface="Arial"/>
              </a:rPr>
              <a:t>Les réponses données ci-dessous sont des exemples. Les réponses des participants peuvent varier.</a:t>
            </a:r>
            <a:endParaRPr lang="fr-FR" sz="1300" b="1" dirty="0">
              <a:latin typeface="Arial"/>
              <a:ea typeface="Arial"/>
              <a:cs typeface="Arial"/>
              <a:sym typeface="Arial"/>
            </a:endParaRPr>
          </a:p>
          <a:p>
            <a:pPr marL="181240" indent="-100689">
              <a:lnSpc>
                <a:spcPct val="115000"/>
              </a:lnSpc>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Épidémie d'origine alimentaire (mariage, banquet, etc.) ; chez les animaux - exposition le jour du marché, etc. </a:t>
            </a:r>
            <a:r>
              <a:rPr lang="fr-FR" sz="1300" dirty="0">
                <a:latin typeface="Arial"/>
                <a:ea typeface="Arial"/>
                <a:cs typeface="Arial"/>
                <a:sym typeface="Arial"/>
              </a:rPr>
              <a:t>Lorsque vous constatez une exposition ponctuelle, demandez-vous si un événement communautaire a eu lieu (mariage, banquet, jour de marché, etc.) avant le début de l'épidémie.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Quelqu'un peut-il citer une situation où l'on observe typiquement une courbe épidémique de source commune continue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Choléra dû à la contamination de l'eau. Animaux s'abreuvant dans un point d'eau contaminé. </a:t>
            </a:r>
          </a:p>
          <a:p>
            <a:pPr marL="261791" indent="-181240">
              <a:lnSpc>
                <a:spcPct val="115000"/>
              </a:lnSpc>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citer une situation où l'on observe typiquement une courbe épidémique intermittente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Clusters de </a:t>
            </a:r>
            <a:r>
              <a:rPr lang="fr-FR" sz="1300" i="1" dirty="0" err="1">
                <a:latin typeface="Arial"/>
                <a:ea typeface="Arial"/>
                <a:cs typeface="Arial"/>
                <a:sym typeface="Arial"/>
              </a:rPr>
              <a:t>giardiase</a:t>
            </a:r>
            <a:r>
              <a:rPr lang="fr-FR" sz="1300" i="1" dirty="0">
                <a:latin typeface="Arial"/>
                <a:ea typeface="Arial"/>
                <a:cs typeface="Arial"/>
                <a:sym typeface="Arial"/>
              </a:rPr>
              <a:t> lorsque de l'eau supplémentaire était occasionnellement nécessaire à partir d'un réservoir contaminé. Augmentation de l'incidence du paludisme pendant la saison des pluies. </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Quelqu'un peut-il citer une situation où l'on observe typiquement un modèle d'épidémie propagée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L'exemple classique est la rougeole.</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476" name="Google Shape;476;p1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16</a:t>
            </a:fld>
            <a:endParaRPr sz="19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1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9" name="Google Shape;499;p17: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spcBef>
                <a:spcPts val="1903"/>
              </a:spcBef>
            </a:pPr>
            <a:endParaRPr lang="fr-FR" sz="1300" dirty="0">
              <a:solidFill>
                <a:schemeClr val="tx1"/>
              </a:solidFill>
              <a:latin typeface="Arial"/>
              <a:ea typeface="Arial"/>
              <a:cs typeface="Arial"/>
              <a:sym typeface="Arial"/>
            </a:endParaRPr>
          </a:p>
          <a:p>
            <a:pPr marL="181240" indent="-181240">
              <a:spcBef>
                <a:spcPts val="1903"/>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Dites</a:t>
            </a:r>
            <a:r>
              <a:rPr lang="fr-FR" b="1" u="none" noProof="0"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Examinons un exemple de la manière dont nous pouvons élaborer des hypothèses sur la base du lieu des cas. Une flambée de brucellose s'est déclarée parmi les travailleurs d'un abattoir. Cette carte montre que l'abattoir est divisé en zones où se déroulent les différentes étapes de la transformation, et les cercles rouges représentent les endroits où les cas-patients ont été affectés pour travailler.</a:t>
            </a:r>
          </a:p>
          <a:p>
            <a:pPr marL="261791" indent="-181240">
              <a:spcBef>
                <a:spcPts val="1903"/>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spcBef>
                <a:spcPts val="1903"/>
              </a:spcBef>
              <a:buClr>
                <a:srgbClr val="FF0000"/>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S'il s'agit des lieux où travaillaient les patients, quelle hypothèse sur le lieu pourriez-vous formuler à partir de cette carte ? </a:t>
            </a:r>
            <a:endParaRPr lang="fr-FR" noProof="0" dirty="0">
              <a:solidFill>
                <a:schemeClr val="tx1"/>
              </a:solidFill>
            </a:endParaRPr>
          </a:p>
          <a:p>
            <a:pPr marL="261791" indent="-181240">
              <a:spcBef>
                <a:spcPts val="1903"/>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spcBef>
                <a:spcPts val="1903"/>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participants pour leurs réponses.  </a:t>
            </a:r>
            <a:r>
              <a:rPr lang="fr-FR" sz="1300" b="1" dirty="0">
                <a:solidFill>
                  <a:schemeClr val="tx1"/>
                </a:solidFill>
                <a:latin typeface="Arial"/>
                <a:ea typeface="Arial"/>
                <a:cs typeface="Arial"/>
                <a:sym typeface="Arial"/>
              </a:rPr>
              <a:t>Réponse :  </a:t>
            </a:r>
            <a:r>
              <a:rPr lang="fr-FR" sz="1300" i="1" dirty="0">
                <a:solidFill>
                  <a:schemeClr val="tx1"/>
                </a:solidFill>
                <a:latin typeface="Arial"/>
                <a:ea typeface="Arial"/>
                <a:cs typeface="Arial"/>
                <a:sym typeface="Arial"/>
              </a:rPr>
              <a:t>Étant donné que tous les cas se sont produits dans l'aile B, il est raisonnable d'émettre l'hypothèse que l'exposition s'est produite dans l'aile B. Une exposition accrue aux organismes Brucella peut s'être produite si une certaine procédure d'abattage et de traitement d'une carcasse s'est déroulée dans cette aile, ou si seules certaines espèces y sont traitées. </a:t>
            </a:r>
            <a:endParaRPr lang="fr-FR" noProof="0" dirty="0">
              <a:solidFill>
                <a:schemeClr val="tx1"/>
              </a:solidFill>
            </a:endParaRPr>
          </a:p>
          <a:p>
            <a:pPr marL="0" indent="0">
              <a:spcBef>
                <a:spcPts val="634"/>
              </a:spcBef>
            </a:pPr>
            <a:endParaRPr dirty="0">
              <a:latin typeface="Arial"/>
              <a:ea typeface="Arial"/>
              <a:cs typeface="Arial"/>
              <a:sym typeface="Arial"/>
            </a:endParaRPr>
          </a:p>
        </p:txBody>
      </p:sp>
      <p:sp>
        <p:nvSpPr>
          <p:cNvPr id="500" name="Google Shape;500;p17: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buSzPts val="1800"/>
            </a:pPr>
            <a:fld id="{00000000-1234-1234-1234-123412341234}" type="slidenum">
              <a:rPr lang="fr-FR" sz="1900"/>
              <a:pPr>
                <a:buSzPts val="1800"/>
              </a:pPr>
              <a:t>17</a:t>
            </a:fld>
            <a:endParaRPr sz="19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1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7" name="Google Shape;607;p18: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r>
              <a:rPr lang="fr-FR" sz="1300" b="1" dirty="0">
                <a:latin typeface="Arial"/>
                <a:ea typeface="Arial"/>
                <a:cs typeface="Arial"/>
                <a:sym typeface="Arial"/>
              </a:rPr>
              <a:t>Notes de l'instructeur :</a:t>
            </a:r>
            <a:endParaRPr lang="fr-FR" noProof="0" dirty="0"/>
          </a:p>
          <a:p>
            <a:pPr marL="0" indent="0">
              <a:spcBef>
                <a:spcPts val="1903"/>
              </a:spcBef>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Cette diapositive montre le même abattoir, mais les cercles rouges représentent des cas humains de brucellose au cours d'une flambée différente.</a:t>
            </a:r>
          </a:p>
          <a:p>
            <a:pPr marL="261791"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Quelle hypothèse pourriez-vous envisager sur la base de la répartition des lieux indiquée sur cette carte ponctuelle ? </a:t>
            </a:r>
            <a:endParaRPr lang="fr-FR" noProof="0" dirty="0"/>
          </a:p>
          <a:p>
            <a:pPr marL="261791"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L'exposition à l'origine de la maladie n'est pas concentrée dans une seule zone. Les hypothèses possibles sont les suivantes : l'exposition peut se faire par le biais du système de ventilation, les travailleurs peuvent changer de poste dans l'ensemble de l'installation, l'exposition aux organismes Brucella peut avoir eu lieu au cours de n'importe quelle procédure d'abattage et de traitement d'une carcasse.</a:t>
            </a:r>
          </a:p>
          <a:p>
            <a:pPr marL="0" indent="0">
              <a:spcBef>
                <a:spcPts val="1269"/>
              </a:spcBef>
            </a:pPr>
            <a:endParaRPr dirty="0">
              <a:latin typeface="Arial"/>
              <a:ea typeface="Arial"/>
              <a:cs typeface="Arial"/>
              <a:sym typeface="Arial"/>
            </a:endParaRPr>
          </a:p>
        </p:txBody>
      </p:sp>
      <p:sp>
        <p:nvSpPr>
          <p:cNvPr id="608" name="Google Shape;608;p18: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buSzPts val="1800"/>
            </a:pPr>
            <a:fld id="{00000000-1234-1234-1234-123412341234}" type="slidenum">
              <a:rPr lang="fr-FR" sz="1900"/>
              <a:pPr>
                <a:buSzPts val="1800"/>
              </a:pPr>
              <a:t>18</a:t>
            </a:fld>
            <a:endParaRPr sz="1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1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4" name="Google Shape;714;p19: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r>
              <a:rPr lang="fr-FR" sz="1300" b="1" dirty="0">
                <a:latin typeface="Arial"/>
                <a:ea typeface="Arial"/>
                <a:cs typeface="Arial"/>
                <a:sym typeface="Arial"/>
              </a:rPr>
              <a:t>Notes de l'instructeur :</a:t>
            </a:r>
            <a:endParaRPr lang="fr-FR" noProof="0" dirty="0"/>
          </a:p>
          <a:p>
            <a:pPr marL="0" indent="0">
              <a:spcBef>
                <a:spcPts val="1903"/>
              </a:spcBef>
            </a:pPr>
            <a:endParaRPr lang="fr-FR" sz="1300" b="1" u="sng" dirty="0">
              <a:latin typeface="Arial"/>
              <a:ea typeface="Arial"/>
              <a:cs typeface="Arial"/>
              <a:sym typeface="Arial"/>
            </a:endParaRPr>
          </a:p>
          <a:p>
            <a:pPr marL="181240" indent="-181240">
              <a:spcBef>
                <a:spcPts val="1903"/>
              </a:spcBef>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Lorsque vous examinez les caractéristiques au niveau de la personne, posez des questions telles que</a:t>
            </a:r>
            <a:endParaRPr lang="fr-FR" noProof="0" dirty="0"/>
          </a:p>
          <a:p>
            <a:pPr marL="664546" lvl="1" indent="-181240">
              <a:lnSpc>
                <a:spcPct val="115000"/>
              </a:lnSpc>
              <a:spcBef>
                <a:spcPts val="1903"/>
              </a:spcBef>
              <a:buClr>
                <a:schemeClr val="dk1"/>
              </a:buClr>
              <a:buSzPts val="1200"/>
              <a:buFont typeface="Courier New"/>
              <a:buChar char="o"/>
            </a:pPr>
            <a:r>
              <a:rPr lang="fr-FR" sz="1300" dirty="0">
                <a:latin typeface="Arial"/>
                <a:ea typeface="Arial"/>
                <a:cs typeface="Arial"/>
                <a:sym typeface="Arial"/>
              </a:rPr>
              <a:t>Quel(s) groupe(s), en fonction de l'âge, du sexe, de la profession et d'autres facteurs d'identification, présente(nt) les taux de maladie les plus élevés ? </a:t>
            </a:r>
            <a:endParaRPr lang="fr-FR" noProof="0"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Pour les animaux, âge, sexe, espèce, race ?</a:t>
            </a:r>
            <a:endParaRPr lang="fr-FR" noProof="0"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Les personnes malades d'une f</a:t>
            </a:r>
            <a:r>
              <a:rPr lang="fr-FR" noProof="0" dirty="0">
                <a:latin typeface="Arial"/>
                <a:ea typeface="Arial"/>
                <a:cs typeface="Arial"/>
                <a:sym typeface="Arial"/>
              </a:rPr>
              <a:t>lambée épidémique </a:t>
            </a:r>
            <a:r>
              <a:rPr lang="fr-FR" sz="1300" dirty="0">
                <a:latin typeface="Arial"/>
                <a:ea typeface="Arial"/>
                <a:cs typeface="Arial"/>
                <a:sym typeface="Arial"/>
              </a:rPr>
              <a:t>ont-elles des professions similaires ou travaillent-elles dans la même usine ou dans le même type d'emploi ?</a:t>
            </a:r>
          </a:p>
          <a:p>
            <a:pPr marL="0" indent="0"/>
            <a:endParaRPr lang="fr-FR" noProof="0"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Dans cet exemple, la majorité des cas concernent des jeunes hommes. Vous voudrez donc examiner les expositions qui touchent principalement les jeunes hommes. Mais examinez également les valeurs aberrantes. Qu'est-ce que les 3 femmes ont en commun avec les 48 hommes ? </a:t>
            </a:r>
            <a:endParaRPr lang="fr-FR" noProof="0" dirty="0"/>
          </a:p>
          <a:p>
            <a:pPr marL="0" indent="0"/>
            <a:endParaRPr dirty="0">
              <a:latin typeface="Arial"/>
              <a:ea typeface="Arial"/>
              <a:cs typeface="Arial"/>
              <a:sym typeface="Arial"/>
            </a:endParaRPr>
          </a:p>
        </p:txBody>
      </p:sp>
      <p:sp>
        <p:nvSpPr>
          <p:cNvPr id="715" name="Google Shape;715;p19: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buSzPts val="1800"/>
            </a:pPr>
            <a:fld id="{00000000-1234-1234-1234-123412341234}" type="slidenum">
              <a:rPr lang="fr-FR" sz="1900"/>
              <a:pPr>
                <a:buSzPts val="1800"/>
              </a:pPr>
              <a:t>19</a:t>
            </a:fld>
            <a:endParaRPr sz="19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p2: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FR" b="1" noProof="0" dirty="0">
                <a:latin typeface="Arial"/>
                <a:ea typeface="Arial"/>
                <a:cs typeface="Arial"/>
                <a:sym typeface="Arial"/>
              </a:rPr>
              <a:t>Notes de l'instructeur :</a:t>
            </a:r>
            <a:endParaRPr lang="fr-FR" noProof="0" dirty="0">
              <a:latin typeface="Arial"/>
              <a:ea typeface="Arial"/>
              <a:cs typeface="Arial"/>
              <a:sym typeface="Arial"/>
            </a:endParaRPr>
          </a:p>
          <a:p>
            <a:pPr marL="0" indent="0">
              <a:buClr>
                <a:schemeClr val="dk1"/>
              </a:buClr>
              <a:buSzPts val="1200"/>
            </a:pPr>
            <a:endParaRPr lang="fr-FR" b="1" noProof="0"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Pour rappel, </a:t>
            </a:r>
            <a:r>
              <a:rPr lang="fr-FR" noProof="0" dirty="0">
                <a:latin typeface="Arial"/>
                <a:ea typeface="Arial"/>
                <a:cs typeface="Arial"/>
                <a:sym typeface="Arial"/>
              </a:rPr>
              <a:t>vous verrez des icônes utilisées tout au long des présentations de FETP-Première ligne. Ces icônes ont pour but de vous signaler que chaque icône est destinée à vous aider à naviguer dans le contenu et à savoir ce qui vous attend.</a:t>
            </a:r>
            <a:endParaRPr lang="fr-FR" noProof="0" dirty="0"/>
          </a:p>
          <a:p>
            <a:pPr marL="0" indent="0"/>
            <a:endParaRPr dirty="0"/>
          </a:p>
        </p:txBody>
      </p:sp>
      <p:sp>
        <p:nvSpPr>
          <p:cNvPr id="307" name="Google Shape;307;p2: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p2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1" name="Google Shape;721;p2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Les </a:t>
            </a:r>
            <a:r>
              <a:rPr lang="fr-FR" sz="1300" dirty="0">
                <a:latin typeface="Arial"/>
                <a:ea typeface="Arial"/>
                <a:cs typeface="Arial"/>
                <a:sym typeface="Arial"/>
              </a:rPr>
              <a:t>valeurs aberrantes peuvent fournir des indices importants sur l'exposition possible à l'origine de la maladie. Examinez les valeurs aberrantes en fonction du temps, du lieu et de la personne et posez les questions suivantes :</a:t>
            </a:r>
            <a:endParaRPr lang="fr-FR" noProof="0" dirty="0"/>
          </a:p>
          <a:p>
            <a:pPr marL="664546" lvl="1" indent="-181240">
              <a:lnSpc>
                <a:spcPct val="115000"/>
              </a:lnSpc>
              <a:spcBef>
                <a:spcPts val="1269"/>
              </a:spcBef>
              <a:buClr>
                <a:schemeClr val="dk1"/>
              </a:buClr>
              <a:buSzPct val="100000"/>
              <a:buFont typeface="Courier New"/>
              <a:buChar char="o"/>
            </a:pPr>
            <a:r>
              <a:rPr lang="fr-FR" sz="1300" b="1" i="1" dirty="0">
                <a:latin typeface="Arial"/>
                <a:ea typeface="Arial"/>
                <a:cs typeface="Arial"/>
                <a:sym typeface="Arial"/>
              </a:rPr>
              <a:t>T</a:t>
            </a:r>
            <a:r>
              <a:rPr lang="fr-FR" b="1" i="1" noProof="0" dirty="0">
                <a:latin typeface="Arial"/>
                <a:ea typeface="Arial"/>
                <a:cs typeface="Arial"/>
                <a:sym typeface="Arial"/>
              </a:rPr>
              <a:t>emps</a:t>
            </a:r>
            <a:r>
              <a:rPr lang="fr-FR" sz="1300" b="1" i="1" dirty="0">
                <a:latin typeface="Arial"/>
                <a:ea typeface="Arial"/>
                <a:cs typeface="Arial"/>
                <a:sym typeface="Arial"/>
              </a:rPr>
              <a:t> </a:t>
            </a:r>
            <a:r>
              <a:rPr lang="fr-FR" sz="1300" dirty="0">
                <a:latin typeface="Arial"/>
                <a:ea typeface="Arial"/>
                <a:cs typeface="Arial"/>
                <a:sym typeface="Arial"/>
              </a:rPr>
              <a:t>:</a:t>
            </a:r>
            <a:endParaRPr lang="fr-FR" noProof="0" dirty="0"/>
          </a:p>
          <a:p>
            <a:pPr marL="1147852" lvl="2" indent="-181240">
              <a:lnSpc>
                <a:spcPct val="115000"/>
              </a:lnSpc>
              <a:spcBef>
                <a:spcPts val="1269"/>
              </a:spcBef>
              <a:buClr>
                <a:schemeClr val="dk1"/>
              </a:buClr>
              <a:buSzPct val="100000"/>
              <a:buFont typeface="Arial"/>
              <a:buChar char="•"/>
            </a:pPr>
            <a:r>
              <a:rPr lang="fr-FR" sz="1300" dirty="0">
                <a:latin typeface="Arial"/>
                <a:ea typeface="Arial"/>
                <a:cs typeface="Arial"/>
                <a:sym typeface="Arial"/>
              </a:rPr>
              <a:t>Date/heure d'apparition des symptômes précoce ? tardive ? Quelle exposition ce patient a-t-il eu en commun avec les autres, mais peut-être à un moment différent ?</a:t>
            </a:r>
            <a:endParaRPr lang="fr-FR" noProof="0" dirty="0"/>
          </a:p>
          <a:p>
            <a:pPr marL="664546" lvl="1" indent="-181240">
              <a:lnSpc>
                <a:spcPct val="115000"/>
              </a:lnSpc>
              <a:spcBef>
                <a:spcPts val="1269"/>
              </a:spcBef>
              <a:buClr>
                <a:schemeClr val="dk1"/>
              </a:buClr>
              <a:buSzPct val="100000"/>
              <a:buFont typeface="Courier New"/>
              <a:buChar char="o"/>
            </a:pPr>
            <a:r>
              <a:rPr lang="fr-FR" sz="1300" b="1" i="1" dirty="0">
                <a:latin typeface="Arial"/>
                <a:ea typeface="Arial"/>
                <a:cs typeface="Arial"/>
                <a:sym typeface="Arial"/>
              </a:rPr>
              <a:t>Lieu :</a:t>
            </a:r>
            <a:endParaRPr lang="fr-FR" noProof="0" dirty="0"/>
          </a:p>
          <a:p>
            <a:pPr marL="1147852" lvl="2" indent="-181240">
              <a:lnSpc>
                <a:spcPct val="115000"/>
              </a:lnSpc>
              <a:spcBef>
                <a:spcPts val="1269"/>
              </a:spcBef>
              <a:buClr>
                <a:schemeClr val="dk1"/>
              </a:buClr>
              <a:buSzPct val="100000"/>
              <a:buFont typeface="Arial"/>
              <a:buChar char="•"/>
            </a:pPr>
            <a:r>
              <a:rPr lang="fr-FR" sz="1300" dirty="0">
                <a:latin typeface="Arial"/>
                <a:ea typeface="Arial"/>
                <a:cs typeface="Arial"/>
                <a:sym typeface="Arial"/>
              </a:rPr>
              <a:t>Visiteur non-résident ? A généralement un nombre limité d'expositions ; peut-il clarifier les possibilités ?</a:t>
            </a:r>
            <a:endParaRPr lang="fr-FR" noProof="0" dirty="0"/>
          </a:p>
          <a:p>
            <a:pPr marL="664546" lvl="1" indent="-181240">
              <a:lnSpc>
                <a:spcPct val="115000"/>
              </a:lnSpc>
              <a:spcBef>
                <a:spcPts val="1269"/>
              </a:spcBef>
              <a:buClr>
                <a:schemeClr val="dk1"/>
              </a:buClr>
              <a:buSzPct val="100000"/>
              <a:buFont typeface="Courier New"/>
              <a:buChar char="o"/>
            </a:pPr>
            <a:r>
              <a:rPr lang="fr-FR" sz="1300" b="1" i="1" dirty="0">
                <a:latin typeface="Arial"/>
                <a:ea typeface="Arial"/>
                <a:cs typeface="Arial"/>
                <a:sym typeface="Arial"/>
              </a:rPr>
              <a:t>Personne </a:t>
            </a:r>
            <a:r>
              <a:rPr lang="fr-FR" sz="1300" dirty="0">
                <a:latin typeface="Arial"/>
                <a:ea typeface="Arial"/>
                <a:cs typeface="Arial"/>
                <a:sym typeface="Arial"/>
              </a:rPr>
              <a:t>:</a:t>
            </a:r>
            <a:endParaRPr lang="fr-FR" noProof="0" dirty="0"/>
          </a:p>
          <a:p>
            <a:pPr marL="1147852" lvl="2" indent="-181240">
              <a:lnSpc>
                <a:spcPct val="115000"/>
              </a:lnSpc>
              <a:spcBef>
                <a:spcPts val="1269"/>
              </a:spcBef>
              <a:buClr>
                <a:schemeClr val="dk1"/>
              </a:buClr>
              <a:buSzPct val="100000"/>
              <a:buFont typeface="Arial"/>
              <a:buChar char="•"/>
            </a:pPr>
            <a:r>
              <a:rPr lang="fr-FR" sz="1300" dirty="0">
                <a:latin typeface="Arial"/>
                <a:ea typeface="Arial"/>
                <a:cs typeface="Arial"/>
                <a:sym typeface="Arial"/>
              </a:rPr>
              <a:t>Encore une fois, quelle exposition ce patient avait-il, ou qui est différent des autres par l'âge, le sexe ou la profession, a-t-il en commun avec les autres patients ?</a:t>
            </a:r>
            <a:endParaRPr lang="fr-FR" noProof="0" dirty="0"/>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Une valeur aberrante peut n'avoir qu'une seule exposition en commun avec la plupart des autres cas.  </a:t>
            </a:r>
            <a:r>
              <a:rPr lang="fr-FR" sz="1300" i="1" u="sng" dirty="0">
                <a:latin typeface="Arial"/>
                <a:ea typeface="Arial"/>
                <a:cs typeface="Arial"/>
                <a:sym typeface="Arial"/>
              </a:rPr>
              <a:t>Par exemple</a:t>
            </a:r>
            <a:r>
              <a:rPr lang="fr-FR" sz="1300" i="1" dirty="0">
                <a:latin typeface="Arial"/>
                <a:ea typeface="Arial"/>
                <a:cs typeface="Arial"/>
                <a:sym typeface="Arial"/>
              </a:rPr>
              <a:t> : Considérons une flambée dans laquelle tous les cas étaient des hommes, à l'exception d'une femme. Interrogez cette femme et découvrez quelle exposition elle a pu avoir en commun avec les hommes, en particulier une exposition que les autres femmes n'ont pas eue.</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722" name="Google Shape;722;p2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20</a:t>
            </a:fld>
            <a:endParaRPr sz="1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6"/>
        <p:cNvGrpSpPr/>
        <p:nvPr/>
      </p:nvGrpSpPr>
      <p:grpSpPr>
        <a:xfrm>
          <a:off x="0" y="0"/>
          <a:ext cx="0" cy="0"/>
          <a:chOff x="0" y="0"/>
          <a:chExt cx="0" cy="0"/>
        </a:xfrm>
      </p:grpSpPr>
      <p:sp>
        <p:nvSpPr>
          <p:cNvPr id="727" name="Google Shape;727;p2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8" name="Google Shape;728;p2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Cette courbe épi provient d'une flambée de gastro-entérite causée par la bactérie </a:t>
            </a:r>
            <a:r>
              <a:rPr lang="fr-FR" sz="1300" i="1" dirty="0">
                <a:latin typeface="Arial"/>
                <a:ea typeface="Arial"/>
                <a:cs typeface="Arial"/>
                <a:sym typeface="Arial"/>
              </a:rPr>
              <a:t>Staphylococcus aureus</a:t>
            </a:r>
            <a:r>
              <a:rPr lang="fr-FR" sz="1300" dirty="0">
                <a:latin typeface="Arial"/>
                <a:ea typeface="Arial"/>
                <a:cs typeface="Arial"/>
                <a:sym typeface="Arial"/>
              </a:rPr>
              <a:t>. La flambée s'est déclarée au sein d'un groupe d'environ 80 personnes qui assistaient à un festival et partageaient un repas commun la soirée du 18 avril. Parmi les personne</a:t>
            </a:r>
            <a:r>
              <a:rPr lang="fr-FR" noProof="0" dirty="0">
                <a:latin typeface="Arial"/>
                <a:ea typeface="Arial"/>
                <a:cs typeface="Arial"/>
                <a:sym typeface="Arial"/>
              </a:rPr>
              <a:t>s</a:t>
            </a:r>
            <a:r>
              <a:rPr lang="fr-FR" sz="1300" dirty="0">
                <a:latin typeface="Arial"/>
                <a:ea typeface="Arial"/>
                <a:cs typeface="Arial"/>
                <a:sym typeface="Arial"/>
              </a:rPr>
              <a:t> malades, des vomissements sont apparus quatre à sept heures après le repas. Il est important de noter le premier cas de cette</a:t>
            </a:r>
            <a:r>
              <a:rPr lang="fr-FR" noProof="0" dirty="0">
                <a:latin typeface="Arial"/>
                <a:ea typeface="Arial"/>
                <a:cs typeface="Arial"/>
                <a:sym typeface="Arial"/>
              </a:rPr>
              <a:t> </a:t>
            </a:r>
            <a:r>
              <a:rPr lang="fr-FR" sz="1300" dirty="0">
                <a:latin typeface="Arial"/>
                <a:ea typeface="Arial"/>
                <a:cs typeface="Arial"/>
                <a:sym typeface="Arial"/>
              </a:rPr>
              <a:t>flambée (</a:t>
            </a:r>
            <a:r>
              <a:rPr lang="fr-FR" sz="1300" i="1" dirty="0">
                <a:latin typeface="Arial"/>
                <a:ea typeface="Arial"/>
                <a:cs typeface="Arial"/>
                <a:sym typeface="Arial"/>
              </a:rPr>
              <a:t>voir l'encadré à gauche dans l'histogramme</a:t>
            </a:r>
            <a:r>
              <a:rPr lang="fr-FR" sz="1300" dirty="0">
                <a:latin typeface="Arial"/>
                <a:ea typeface="Arial"/>
                <a:cs typeface="Arial"/>
                <a:sym typeface="Arial"/>
              </a:rPr>
              <a:t>). Ce cas précoce est appelé « cas aberrant », car l'apparition des symptômes chez cette personne se situe en dehors de l’étendue de tous les autres cas. Le cas aberrant est tombé malade avant que le repas ne soit servi.</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 premier cas était celui d'un enfant de 8 ans. Il serait important d'interroger ce cas et de voir si l'enfant a mangé l'un des aliments servis lors du festival, et si oui, lequel ou lesquels, ou de déterminer si cette personne a été impliquée dans la préparation des aliments pour le repas. Il s'avère que le seul aliment du festival que l'enfant a consommé est le dessert, qu'il a mangé à 11 heures le matin du festival pendant la préparation des aliments. </a:t>
            </a:r>
            <a:r>
              <a:rPr lang="fr-FR" sz="1300" b="1" dirty="0">
                <a:latin typeface="Arial"/>
                <a:ea typeface="Arial"/>
                <a:cs typeface="Arial"/>
                <a:sym typeface="Arial"/>
              </a:rPr>
              <a:t>&lt;CLIQUER&gt; </a:t>
            </a:r>
            <a:r>
              <a:rPr lang="fr-FR" sz="1300" dirty="0">
                <a:latin typeface="Arial"/>
                <a:ea typeface="Arial"/>
                <a:cs typeface="Arial"/>
                <a:sym typeface="Arial"/>
              </a:rPr>
              <a:t>Bien sûr, le cas précoce pourrait être un cas non lié ou un mauvais codage de l'heure d</a:t>
            </a:r>
            <a:r>
              <a:rPr lang="fr-FR" noProof="0" dirty="0">
                <a:latin typeface="Arial"/>
                <a:ea typeface="Arial"/>
                <a:cs typeface="Arial"/>
                <a:sym typeface="Arial"/>
              </a:rPr>
              <a:t>u début (des signes)</a:t>
            </a:r>
            <a:r>
              <a:rPr lang="fr-FR" sz="1300" dirty="0">
                <a:latin typeface="Arial"/>
                <a:ea typeface="Arial"/>
                <a:cs typeface="Arial"/>
                <a:sym typeface="Arial"/>
              </a:rPr>
              <a:t>.</a:t>
            </a:r>
          </a:p>
          <a:p>
            <a:pPr marL="80551"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Voyez-vous d'autres valeurs aberrantes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b="1" u="none" noProof="0"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Cas tardif.</a:t>
            </a: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 pourrait être l'explication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Réponses possibles : </a:t>
            </a:r>
            <a:r>
              <a:rPr lang="fr-FR" sz="1300" i="1" dirty="0">
                <a:latin typeface="Arial"/>
                <a:ea typeface="Arial"/>
                <a:cs typeface="Arial"/>
                <a:sym typeface="Arial"/>
              </a:rPr>
              <a:t>A mangé des restes ? Cas secondaire ? Mauvais code ? Cas non lié à l'épidémie ? Période d'incubation inhabituellement longue ?</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729" name="Google Shape;729;p2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21</a:t>
            </a:fld>
            <a:endParaRPr sz="19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p2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44" name="Google Shape;744;p2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Une autre façon de générer des hypothèses est de parler aux patients et de leur demander ce qu'ils pensent. Ils ont eu tout le temps de réfléchir à leur propre exposition et ont peut-être discuté avec d'autres de ce qu'ils ont en commun. Laissez les patients exprimer leurs idées, mais ne mentionnez pas d'autres hypothèses avant qu'ils n'aient exprimé les leurs.</a:t>
            </a:r>
          </a:p>
          <a:p>
            <a:pPr marL="181240" indent="-181240">
              <a:lnSpc>
                <a:spcPct val="115000"/>
              </a:lnSpc>
              <a:spcBef>
                <a:spcPts val="1903"/>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Pour les enquêtes sur les maladies animales, parlez aux propriétaires des animaux ou à ceux qui s'en occupent. Ils peuvent partager leur expérience de flambées ou des maladies passées et connaissent les mouvements des animaux. </a:t>
            </a:r>
          </a:p>
          <a:p>
            <a:pPr marL="181240" indent="-181240">
              <a:lnSpc>
                <a:spcPct val="115000"/>
              </a:lnSpc>
              <a:spcBef>
                <a:spcPts val="1903"/>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Pour les </a:t>
            </a:r>
            <a:r>
              <a:rPr lang="fr-FR" noProof="0" dirty="0">
                <a:latin typeface="Arial"/>
                <a:ea typeface="Arial"/>
                <a:cs typeface="Arial"/>
                <a:sym typeface="Arial"/>
              </a:rPr>
              <a:t>flambées épidémiologiques </a:t>
            </a:r>
            <a:r>
              <a:rPr lang="fr-FR" sz="1300" dirty="0">
                <a:latin typeface="Arial"/>
                <a:ea typeface="Arial"/>
                <a:cs typeface="Arial"/>
                <a:sym typeface="Arial"/>
              </a:rPr>
              <a:t>de toxi-infection alimentaire, inspectez la cuisine ou toute autre zone où les aliments ont été stockés et préparés. Par ailleurs, interrogez les personnes chargées de la manipulation des aliments, en leur demandant notamment si l'une d'entre elles présentait des symptômes avant l'apparition de l</a:t>
            </a:r>
            <a:r>
              <a:rPr lang="fr-FR" noProof="0" dirty="0">
                <a:latin typeface="Arial"/>
                <a:ea typeface="Arial"/>
                <a:cs typeface="Arial"/>
                <a:sym typeface="Arial"/>
              </a:rPr>
              <a:t>a flambée</a:t>
            </a:r>
            <a:r>
              <a:rPr lang="fr-FR" sz="1300" dirty="0">
                <a:latin typeface="Arial"/>
                <a:ea typeface="Arial"/>
                <a:cs typeface="Arial"/>
                <a:sym typeface="Arial"/>
              </a:rPr>
              <a:t>.</a:t>
            </a:r>
            <a:endParaRPr lang="fr-FR" noProof="0" dirty="0"/>
          </a:p>
          <a:p>
            <a:pPr marL="0" indent="0">
              <a:spcBef>
                <a:spcPts val="1015"/>
              </a:spcBef>
              <a:buClr>
                <a:schemeClr val="dk1"/>
              </a:buClr>
              <a:buSzPts val="1200"/>
            </a:pPr>
            <a:endParaRPr dirty="0">
              <a:latin typeface="Arial"/>
              <a:ea typeface="Arial"/>
              <a:cs typeface="Arial"/>
              <a:sym typeface="Arial"/>
            </a:endParaRPr>
          </a:p>
        </p:txBody>
      </p:sp>
      <p:sp>
        <p:nvSpPr>
          <p:cNvPr id="745" name="Google Shape;745;p2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22</a:t>
            </a:fld>
            <a:endParaRPr sz="19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p2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51" name="Google Shape;751;p2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responsables locaux de la santé peuvent également aider à formuler des hypothèses. Demandez-leur ce qu'ils pensent des causes possibles de l</a:t>
            </a:r>
            <a:r>
              <a:rPr lang="fr-FR" noProof="0" dirty="0">
                <a:latin typeface="Arial"/>
                <a:ea typeface="Arial"/>
                <a:cs typeface="Arial"/>
                <a:sym typeface="Arial"/>
              </a:rPr>
              <a:t>a flambée </a:t>
            </a:r>
            <a:r>
              <a:rPr lang="fr-FR" sz="1300" dirty="0">
                <a:latin typeface="Arial"/>
                <a:ea typeface="Arial"/>
                <a:cs typeface="Arial"/>
                <a:sym typeface="Arial"/>
              </a:rPr>
              <a:t>épidémique.  Ils sont au courant des festivals, des marchés et d'autres événements récents, ainsi que des interactions entre les membres de la communauté. Ils peuvent être en mesure de fournir des informations sur les nouveaux produits qui ont pu être introduits dans la région ou sur les nouveaux fournisseurs de fruits et légumes, de viande ou d'autres produits consommables.</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spcBef>
                <a:spcPts val="183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Pour les foyers de maladies zoonotiques, la connaissance des espèces touchées, de la localisation des cas et des mouvements d'animaux peut aider à formuler des hypothèses. Il est également important de prendre en compte les facteurs saisonniers et de savoir si des événements climatiques inhabituels peuvent provoquer l'apparition de certaines maladies.</a:t>
            </a:r>
          </a:p>
        </p:txBody>
      </p:sp>
      <p:sp>
        <p:nvSpPr>
          <p:cNvPr id="752" name="Google Shape;752;p2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23</a:t>
            </a:fld>
            <a:endParaRPr sz="19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6"/>
        <p:cNvGrpSpPr/>
        <p:nvPr/>
      </p:nvGrpSpPr>
      <p:grpSpPr>
        <a:xfrm>
          <a:off x="0" y="0"/>
          <a:ext cx="0" cy="0"/>
          <a:chOff x="0" y="0"/>
          <a:chExt cx="0" cy="0"/>
        </a:xfrm>
      </p:grpSpPr>
      <p:sp>
        <p:nvSpPr>
          <p:cNvPr id="757" name="Google Shape;757;p2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58" name="Google Shape;758;p2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solidFill>
                  <a:srgbClr val="000000"/>
                </a:solidFill>
                <a:latin typeface="Arial"/>
                <a:ea typeface="Arial"/>
                <a:cs typeface="Arial"/>
                <a:sym typeface="Arial"/>
              </a:rPr>
              <a:t>En résumé, les méthodes courantes pour élaborer des hypothèses sur une flambée sont les suivantes :</a:t>
            </a:r>
            <a:endParaRPr lang="fr-FR" sz="1300" dirty="0">
              <a:latin typeface="Arial"/>
              <a:ea typeface="Arial"/>
              <a:cs typeface="Arial"/>
              <a:sym typeface="Arial"/>
            </a:endParaRPr>
          </a:p>
          <a:p>
            <a:pPr marL="664546" lvl="1" indent="-181240">
              <a:lnSpc>
                <a:spcPct val="115000"/>
              </a:lnSpc>
              <a:spcBef>
                <a:spcPts val="634"/>
              </a:spcBef>
              <a:buSzPts val="1200"/>
              <a:buFont typeface="Courier New"/>
              <a:buChar char="o"/>
            </a:pPr>
            <a:r>
              <a:rPr lang="fr-FR" sz="1300" dirty="0">
                <a:solidFill>
                  <a:srgbClr val="000000"/>
                </a:solidFill>
                <a:latin typeface="Arial"/>
                <a:ea typeface="Arial"/>
                <a:cs typeface="Arial"/>
                <a:sym typeface="Arial"/>
              </a:rPr>
              <a:t>Connaissance du sujet - que savez-vous des sources habituelles, des véhicules et des modes de transmission ?</a:t>
            </a:r>
            <a:endParaRPr lang="fr-FR" sz="1300" dirty="0">
              <a:latin typeface="Arial"/>
              <a:ea typeface="Arial"/>
              <a:cs typeface="Arial"/>
              <a:sym typeface="Arial"/>
            </a:endParaRPr>
          </a:p>
          <a:p>
            <a:pPr marL="664546" lvl="1" indent="-181240">
              <a:lnSpc>
                <a:spcPct val="115000"/>
              </a:lnSpc>
              <a:spcBef>
                <a:spcPts val="634"/>
              </a:spcBef>
              <a:buSzPts val="1200"/>
              <a:buFont typeface="Courier New"/>
              <a:buChar char="o"/>
            </a:pPr>
            <a:r>
              <a:rPr lang="fr-FR" sz="1300" dirty="0">
                <a:solidFill>
                  <a:srgbClr val="000000"/>
                </a:solidFill>
                <a:latin typeface="Arial"/>
                <a:ea typeface="Arial"/>
                <a:cs typeface="Arial"/>
                <a:sym typeface="Arial"/>
              </a:rPr>
              <a:t>Examen de l'épidémiologie descriptive - qu'est-ce qui pourrait expliquer la plupart des cas ?</a:t>
            </a:r>
            <a:endParaRPr lang="fr-FR" sz="1300" dirty="0">
              <a:latin typeface="Arial"/>
              <a:ea typeface="Arial"/>
              <a:cs typeface="Arial"/>
              <a:sym typeface="Arial"/>
            </a:endParaRPr>
          </a:p>
          <a:p>
            <a:pPr marL="664546" lvl="1" indent="-181240">
              <a:lnSpc>
                <a:spcPct val="115000"/>
              </a:lnSpc>
              <a:spcBef>
                <a:spcPts val="634"/>
              </a:spcBef>
              <a:buSzPts val="1200"/>
              <a:buFont typeface="Courier New"/>
              <a:buChar char="o"/>
            </a:pPr>
            <a:r>
              <a:rPr lang="fr-FR" sz="1300" dirty="0">
                <a:solidFill>
                  <a:srgbClr val="000000"/>
                </a:solidFill>
                <a:latin typeface="Arial"/>
                <a:ea typeface="Arial"/>
                <a:cs typeface="Arial"/>
                <a:sym typeface="Arial"/>
              </a:rPr>
              <a:t>Valeurs aberrantes - quelles expositions uniques ont-ils eues ?</a:t>
            </a:r>
            <a:endParaRPr lang="fr-FR" sz="1300" dirty="0">
              <a:latin typeface="Arial"/>
              <a:ea typeface="Arial"/>
              <a:cs typeface="Arial"/>
              <a:sym typeface="Arial"/>
            </a:endParaRPr>
          </a:p>
          <a:p>
            <a:pPr marL="664546" lvl="1" indent="-181240">
              <a:lnSpc>
                <a:spcPct val="115000"/>
              </a:lnSpc>
              <a:spcBef>
                <a:spcPts val="634"/>
              </a:spcBef>
              <a:buSzPts val="1200"/>
              <a:buFont typeface="Courier New"/>
              <a:buChar char="o"/>
            </a:pPr>
            <a:r>
              <a:rPr lang="fr-FR" sz="1300" dirty="0">
                <a:solidFill>
                  <a:srgbClr val="000000"/>
                </a:solidFill>
                <a:latin typeface="Arial"/>
                <a:ea typeface="Arial"/>
                <a:cs typeface="Arial"/>
                <a:sym typeface="Arial"/>
              </a:rPr>
              <a:t>Parlez aux patients - qu'en pensent-ils ?</a:t>
            </a:r>
            <a:endParaRPr lang="fr-FR" sz="1300" dirty="0">
              <a:latin typeface="Arial"/>
              <a:ea typeface="Arial"/>
              <a:cs typeface="Arial"/>
              <a:sym typeface="Arial"/>
            </a:endParaRPr>
          </a:p>
          <a:p>
            <a:pPr marL="664546" lvl="1" indent="-181240">
              <a:lnSpc>
                <a:spcPct val="115000"/>
              </a:lnSpc>
              <a:spcBef>
                <a:spcPts val="634"/>
              </a:spcBef>
              <a:buSzPts val="1200"/>
              <a:buFont typeface="Courier New"/>
              <a:buChar char="o"/>
            </a:pPr>
            <a:r>
              <a:rPr lang="fr-FR" sz="1300" dirty="0">
                <a:solidFill>
                  <a:srgbClr val="000000"/>
                </a:solidFill>
                <a:latin typeface="Arial"/>
                <a:ea typeface="Arial"/>
                <a:cs typeface="Arial"/>
                <a:sym typeface="Arial"/>
              </a:rPr>
              <a:t>Discutez avec les propriétaires d'animaux et les personnes qui s'occupent d'eux - qu'en pensent-ils ?</a:t>
            </a:r>
            <a:endParaRPr lang="fr-FR" sz="1300" dirty="0">
              <a:latin typeface="Arial"/>
              <a:ea typeface="Arial"/>
              <a:cs typeface="Arial"/>
              <a:sym typeface="Arial"/>
            </a:endParaRPr>
          </a:p>
          <a:p>
            <a:pPr marL="664546" lvl="1" indent="-181240">
              <a:lnSpc>
                <a:spcPct val="115000"/>
              </a:lnSpc>
              <a:spcBef>
                <a:spcPts val="634"/>
              </a:spcBef>
              <a:buSzPts val="1200"/>
              <a:buFont typeface="Courier New"/>
              <a:buChar char="o"/>
            </a:pPr>
            <a:r>
              <a:rPr lang="fr-FR" sz="1300" dirty="0">
                <a:solidFill>
                  <a:srgbClr val="000000"/>
                </a:solidFill>
                <a:latin typeface="Arial"/>
                <a:ea typeface="Arial"/>
                <a:cs typeface="Arial"/>
                <a:sym typeface="Arial"/>
              </a:rPr>
              <a:t>Parlez-en aux autorités sanitaires locales - qu'en pensent-elles ?</a:t>
            </a:r>
            <a:endParaRPr lang="fr-FR" sz="1300" dirty="0">
              <a:latin typeface="Arial"/>
              <a:ea typeface="Arial"/>
              <a:cs typeface="Arial"/>
              <a:sym typeface="Arial"/>
            </a:endParaRPr>
          </a:p>
          <a:p>
            <a:pPr marL="0" indent="0">
              <a:spcBef>
                <a:spcPts val="1015"/>
              </a:spcBef>
              <a:buClr>
                <a:schemeClr val="dk1"/>
              </a:buClr>
              <a:buSzPts val="1200"/>
            </a:pPr>
            <a:endParaRPr dirty="0">
              <a:latin typeface="Arial"/>
              <a:ea typeface="Arial"/>
              <a:cs typeface="Arial"/>
              <a:sym typeface="Arial"/>
            </a:endParaRPr>
          </a:p>
        </p:txBody>
      </p:sp>
      <p:sp>
        <p:nvSpPr>
          <p:cNvPr id="759" name="Google Shape;759;p2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24</a:t>
            </a:fld>
            <a:endParaRPr sz="19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p2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5" name="Google Shape;765;p2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b="1" noProof="0" dirty="0">
                <a:latin typeface="Arial"/>
                <a:ea typeface="Arial"/>
                <a:cs typeface="Arial"/>
                <a:sym typeface="Arial"/>
              </a:rPr>
              <a:t>Notes de l'instructeur :</a:t>
            </a:r>
            <a:endParaRPr lang="fr-FR" noProof="0" dirty="0">
              <a:latin typeface="Arial"/>
              <a:ea typeface="Arial"/>
              <a:cs typeface="Arial"/>
              <a:sym typeface="Arial"/>
            </a:endParaRPr>
          </a:p>
          <a:p>
            <a:pPr marL="0" indent="0">
              <a:spcBef>
                <a:spcPts val="381"/>
              </a:spcBef>
              <a:buClr>
                <a:schemeClr val="dk1"/>
              </a:buClr>
              <a:buSzPts val="1200"/>
            </a:pPr>
            <a:endParaRPr lang="fr-FR" b="1" noProof="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à un volontaire de lire la diapositive.</a:t>
            </a:r>
            <a:endParaRPr lang="fr-FR" i="0" noProof="0" dirty="0">
              <a:latin typeface="Arial"/>
              <a:ea typeface="Arial"/>
              <a:cs typeface="Arial"/>
              <a:sym typeface="Arial"/>
            </a:endParaRPr>
          </a:p>
        </p:txBody>
      </p:sp>
      <p:sp>
        <p:nvSpPr>
          <p:cNvPr id="766" name="Google Shape;766;p2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25</a:t>
            </a:fld>
            <a:endParaRPr sz="19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p2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2" name="Google Shape;772;p2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buClr>
                <a:schemeClr val="dk1"/>
              </a:buClr>
              <a:buSzPts val="1200"/>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à un volontaire de lire la diapositive.</a:t>
            </a:r>
            <a:endParaRPr lang="fr-FR" sz="1300" b="1" dirty="0">
              <a:latin typeface="Arial"/>
              <a:ea typeface="Arial"/>
              <a:cs typeface="Arial"/>
              <a:sym typeface="Arial"/>
            </a:endParaRPr>
          </a:p>
        </p:txBody>
      </p:sp>
      <p:sp>
        <p:nvSpPr>
          <p:cNvPr id="773" name="Google Shape;773;p2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26</a:t>
            </a:fld>
            <a:endParaRPr sz="19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p2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9" name="Google Shape;779;p2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p>
          <a:p>
            <a:pPr marL="0" indent="0">
              <a:spcBef>
                <a:spcPts val="381"/>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1" noProof="0" dirty="0">
                <a:latin typeface="Arial"/>
                <a:ea typeface="Arial"/>
                <a:cs typeface="Arial"/>
                <a:sym typeface="Arial"/>
              </a:rPr>
              <a:t>à </a:t>
            </a:r>
            <a:r>
              <a:rPr lang="fr-FR" b="0" i="0" noProof="0" dirty="0">
                <a:latin typeface="Arial"/>
                <a:ea typeface="Arial"/>
                <a:cs typeface="Arial"/>
                <a:sym typeface="Arial"/>
              </a:rPr>
              <a:t>un volontaire de lire la question.</a:t>
            </a:r>
            <a:endParaRPr lang="fr-FR" noProof="0" dirty="0"/>
          </a:p>
          <a:p>
            <a:pPr marL="261791" indent="-181240">
              <a:spcBef>
                <a:spcPts val="381"/>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b="1" u="none" noProof="0" dirty="0">
                <a:latin typeface="Arial"/>
                <a:ea typeface="Arial"/>
                <a:cs typeface="Arial"/>
                <a:sym typeface="Arial"/>
              </a:rPr>
              <a:t> </a:t>
            </a:r>
            <a:r>
              <a:rPr lang="fr-FR" sz="1300" dirty="0">
                <a:latin typeface="Arial"/>
                <a:ea typeface="Arial"/>
                <a:cs typeface="Arial"/>
                <a:sym typeface="Arial"/>
              </a:rPr>
              <a:t>les participants pour leurs réponses. </a:t>
            </a:r>
            <a:endParaRPr lang="fr-FR" sz="1300" b="1" dirty="0">
              <a:latin typeface="Arial"/>
              <a:ea typeface="Arial"/>
              <a:cs typeface="Arial"/>
              <a:sym typeface="Arial"/>
            </a:endParaRPr>
          </a:p>
          <a:p>
            <a:pPr marL="181240" indent="-100689">
              <a:spcBef>
                <a:spcPts val="381"/>
              </a:spcBef>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Noto Sans Symbols"/>
              <a:buChar char="❖"/>
            </a:pPr>
            <a:r>
              <a:rPr lang="fr-FR" sz="1300" b="1" i="1" dirty="0">
                <a:latin typeface="Arial"/>
                <a:ea typeface="Arial"/>
                <a:cs typeface="Arial"/>
                <a:sym typeface="Arial"/>
              </a:rPr>
              <a:t>Après quelques réponses, passez à la diapositive suivante.</a:t>
            </a:r>
            <a:endParaRPr lang="fr-FR" sz="1300" b="1" dirty="0">
              <a:latin typeface="Arial"/>
              <a:ea typeface="Arial"/>
              <a:cs typeface="Arial"/>
              <a:sym typeface="Arial"/>
            </a:endParaRPr>
          </a:p>
        </p:txBody>
      </p:sp>
      <p:sp>
        <p:nvSpPr>
          <p:cNvPr id="780" name="Google Shape;780;p2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27</a:t>
            </a:fld>
            <a:endParaRPr sz="19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p2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86" name="Google Shape;786;p2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defTabSz="966612">
              <a:spcBef>
                <a:spcPts val="1649"/>
              </a:spcBef>
              <a:buClr>
                <a:schemeClr val="dk1"/>
              </a:buClr>
              <a:buSzPts val="1200"/>
              <a:defRPr/>
            </a:pPr>
            <a:r>
              <a:rPr lang="fr-FR" sz="1300" b="1" dirty="0">
                <a:latin typeface="Arial"/>
                <a:ea typeface="Arial"/>
                <a:cs typeface="Arial"/>
                <a:sym typeface="Arial"/>
              </a:rPr>
              <a:t>Notes de l'instructeur :</a:t>
            </a:r>
          </a:p>
          <a:p>
            <a:pPr marL="0" indent="0" defTabSz="966612">
              <a:spcBef>
                <a:spcPts val="1649"/>
              </a:spcBef>
              <a:buClr>
                <a:schemeClr val="dk1"/>
              </a:buClr>
              <a:buSzPts val="1200"/>
              <a:defRPr/>
            </a:pPr>
            <a:endParaRPr lang="fr-FR" b="1" i="0" u="sng" noProof="0" dirty="0">
              <a:latin typeface="Arial"/>
              <a:ea typeface="Arial"/>
              <a:cs typeface="Arial"/>
              <a:sym typeface="Arial"/>
            </a:endParaRPr>
          </a:p>
          <a:p>
            <a:pPr marL="181240" indent="-181240" defTabSz="966612">
              <a:spcBef>
                <a:spcPts val="1649"/>
              </a:spcBef>
              <a:buClr>
                <a:schemeClr val="dk1"/>
              </a:buClr>
              <a:buSzPts val="1200"/>
              <a:buFont typeface="Wingdings" panose="05000000000000000000" pitchFamily="2" charset="2"/>
              <a:buChar char="§"/>
              <a:defRP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1" noProof="0" dirty="0">
                <a:latin typeface="Arial"/>
                <a:ea typeface="Arial"/>
                <a:cs typeface="Arial"/>
                <a:sym typeface="Arial"/>
              </a:rPr>
              <a:t>à </a:t>
            </a:r>
            <a:r>
              <a:rPr lang="fr-FR" b="0" i="0" noProof="0" dirty="0">
                <a:latin typeface="Arial"/>
                <a:ea typeface="Arial"/>
                <a:cs typeface="Arial"/>
                <a:sym typeface="Arial"/>
              </a:rPr>
              <a:t>un volontaire de lire la réponse.</a:t>
            </a:r>
          </a:p>
          <a:p>
            <a:pPr marL="181240" indent="-181240" defTabSz="966612">
              <a:spcBef>
                <a:spcPts val="1649"/>
              </a:spcBef>
              <a:buClr>
                <a:schemeClr val="dk1"/>
              </a:buClr>
              <a:buSzPts val="1200"/>
              <a:buFont typeface="Wingdings" panose="05000000000000000000" pitchFamily="2" charset="2"/>
              <a:buChar char="§"/>
              <a:defRPr/>
            </a:pPr>
            <a:endParaRPr lang="fr-FR" b="0" i="0" noProof="0" dirty="0">
              <a:latin typeface="Arial"/>
              <a:cs typeface="Arial"/>
              <a:sym typeface="Arial"/>
            </a:endParaRPr>
          </a:p>
          <a:p>
            <a:pPr marL="181240" indent="-181240" defTabSz="966612">
              <a:spcBef>
                <a:spcPts val="1649"/>
              </a:spcBef>
              <a:buClr>
                <a:schemeClr val="dk1"/>
              </a:buClr>
              <a:buSzPts val="1200"/>
              <a:buFont typeface="Wingdings" panose="05000000000000000000" pitchFamily="2" charset="2"/>
              <a:buChar char="§"/>
              <a:defRPr/>
            </a:pPr>
            <a:r>
              <a:rPr lang="fr-FR" b="1" i="0" u="sng" noProof="0" dirty="0">
                <a:latin typeface="Arial"/>
                <a:cs typeface="Arial"/>
                <a:sym typeface="Arial"/>
              </a:rPr>
              <a:t>Répondez</a:t>
            </a:r>
            <a:r>
              <a:rPr lang="fr-FR" b="0" i="0" noProof="0" dirty="0">
                <a:latin typeface="Arial"/>
                <a:cs typeface="Arial"/>
                <a:sym typeface="Arial"/>
              </a:rPr>
              <a:t> aux questions.</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787" name="Google Shape;787;p2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28</a:t>
            </a:fld>
            <a:endParaRPr sz="19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2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93" name="Google Shape;793;p2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buClr>
                <a:schemeClr val="dk1"/>
              </a:buClr>
              <a:buSzPts val="1200"/>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à</a:t>
            </a:r>
            <a:r>
              <a:rPr lang="fr-FR" b="0" i="1" noProof="0" dirty="0">
                <a:latin typeface="Arial"/>
                <a:ea typeface="Arial"/>
                <a:cs typeface="Arial"/>
                <a:sym typeface="Arial"/>
              </a:rPr>
              <a:t> </a:t>
            </a:r>
            <a:r>
              <a:rPr lang="fr-FR" b="0" i="0" noProof="0" dirty="0">
                <a:latin typeface="Arial"/>
                <a:ea typeface="Arial"/>
                <a:cs typeface="Arial"/>
                <a:sym typeface="Arial"/>
              </a:rPr>
              <a:t>un volontaire de lire la diapositive.</a:t>
            </a:r>
            <a:endParaRPr lang="fr-FR" sz="1300" b="1" dirty="0">
              <a:latin typeface="Arial"/>
              <a:ea typeface="Arial"/>
              <a:cs typeface="Arial"/>
              <a:sym typeface="Arial"/>
            </a:endParaRPr>
          </a:p>
        </p:txBody>
      </p:sp>
      <p:sp>
        <p:nvSpPr>
          <p:cNvPr id="794" name="Google Shape;794;p2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29</a:t>
            </a:fld>
            <a:endParaRPr sz="19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1" name="Google Shape;311;p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buSzPct val="1000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à un volontaire de lire à haute voix les objectifs de cette session.</a:t>
            </a:r>
          </a:p>
          <a:p>
            <a:pPr marL="181240" indent="-181240">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La phase d'analyse et de réponse à d'une </a:t>
            </a:r>
            <a:r>
              <a:rPr lang="fr-FR" noProof="0" dirty="0">
                <a:latin typeface="Arial"/>
                <a:ea typeface="Arial"/>
                <a:cs typeface="Arial"/>
                <a:sym typeface="Arial"/>
              </a:rPr>
              <a:t>investigation</a:t>
            </a:r>
            <a:r>
              <a:rPr lang="fr-FR" sz="1300" dirty="0">
                <a:latin typeface="Arial"/>
                <a:ea typeface="Arial"/>
                <a:cs typeface="Arial"/>
                <a:sym typeface="Arial"/>
              </a:rPr>
              <a:t> de flamb</a:t>
            </a:r>
            <a:r>
              <a:rPr lang="fr-FR" noProof="0" dirty="0">
                <a:latin typeface="Arial"/>
                <a:ea typeface="Arial"/>
                <a:cs typeface="Arial"/>
                <a:sym typeface="Arial"/>
              </a:rPr>
              <a:t>é</a:t>
            </a:r>
            <a:r>
              <a:rPr lang="fr-FR" sz="1300" dirty="0">
                <a:latin typeface="Arial"/>
                <a:ea typeface="Arial"/>
                <a:cs typeface="Arial"/>
                <a:sym typeface="Arial"/>
              </a:rPr>
              <a:t>e implique l'élaboration et l'évaluation d'hypothèses sur la cause possible de la maladie, puis la mise au point de stratégies de lutte contre la flambée.  </a:t>
            </a:r>
            <a:r>
              <a:rPr lang="fr-FR" sz="1300" dirty="0">
                <a:solidFill>
                  <a:srgbClr val="000000"/>
                </a:solidFill>
                <a:latin typeface="Arial"/>
                <a:ea typeface="Arial"/>
                <a:cs typeface="Arial"/>
                <a:sym typeface="Arial"/>
              </a:rPr>
              <a:t>Pour les enquêtes portant sur des maladies zoonotiques et celles ayant une composante environnementale, une réponse peut impliquer une collaboration avec les différents secteurs afin de fournir une réponse unifiée et coordonnée. Les stratégies d'intervention peuvent être élaborées en fonction des responsabilités et des capacités de chaque secteur !</a:t>
            </a:r>
            <a:endParaRPr lang="fr-FR" sz="1300" b="1" dirty="0">
              <a:solidFill>
                <a:srgbClr val="00953A"/>
              </a:solidFill>
              <a:latin typeface="Arial"/>
              <a:ea typeface="Arial"/>
              <a:cs typeface="Arial"/>
              <a:sym typeface="Arial"/>
            </a:endParaRPr>
          </a:p>
          <a:p>
            <a:pPr marL="0" indent="0">
              <a:spcBef>
                <a:spcPts val="1226"/>
              </a:spcBef>
              <a:buClr>
                <a:schemeClr val="dk1"/>
              </a:buClr>
              <a:buSzPts val="1200"/>
            </a:pPr>
            <a:endParaRPr dirty="0">
              <a:latin typeface="Arial"/>
              <a:ea typeface="Arial"/>
              <a:cs typeface="Arial"/>
              <a:sym typeface="Arial"/>
            </a:endParaRPr>
          </a:p>
        </p:txBody>
      </p:sp>
      <p:sp>
        <p:nvSpPr>
          <p:cNvPr id="312" name="Google Shape;312;p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a:t>
            </a:fld>
            <a:endParaRPr sz="19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p3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0" name="Google Shape;800;p3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spcBef>
                <a:spcPts val="381"/>
              </a:spcBef>
              <a:buClr>
                <a:schemeClr val="dk1"/>
              </a:buClr>
              <a:buSzPts val="1200"/>
            </a:pPr>
            <a:endParaRPr lang="fr-FR" sz="1300" b="1"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à</a:t>
            </a:r>
            <a:r>
              <a:rPr lang="fr-FR" b="0" i="1" noProof="0" dirty="0">
                <a:latin typeface="Arial"/>
                <a:ea typeface="Arial"/>
                <a:cs typeface="Arial"/>
                <a:sym typeface="Arial"/>
              </a:rPr>
              <a:t> </a:t>
            </a:r>
            <a:r>
              <a:rPr lang="fr-FR" b="0" i="0" noProof="0" dirty="0">
                <a:latin typeface="Arial"/>
                <a:ea typeface="Arial"/>
                <a:cs typeface="Arial"/>
                <a:sym typeface="Arial"/>
              </a:rPr>
              <a:t>un volontaire de lire la question.</a:t>
            </a:r>
            <a:endParaRPr lang="fr-FR" noProof="0" dirty="0"/>
          </a:p>
          <a:p>
            <a:pPr marL="261791" indent="-181240">
              <a:spcBef>
                <a:spcPts val="381"/>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a:t>
            </a:r>
            <a:endParaRPr lang="fr-FR" sz="1300" b="1" dirty="0">
              <a:latin typeface="Arial"/>
              <a:ea typeface="Arial"/>
              <a:cs typeface="Arial"/>
              <a:sym typeface="Arial"/>
            </a:endParaRPr>
          </a:p>
          <a:p>
            <a:pPr marL="181240" indent="-100689">
              <a:spcBef>
                <a:spcPts val="381"/>
              </a:spcBef>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Noto Sans Symbols"/>
              <a:buChar char="❖"/>
            </a:pPr>
            <a:r>
              <a:rPr lang="fr-FR" sz="1300" b="1" i="1" dirty="0">
                <a:latin typeface="Arial"/>
                <a:ea typeface="Arial"/>
                <a:cs typeface="Arial"/>
                <a:sym typeface="Arial"/>
              </a:rPr>
              <a:t>Après quelques réponses, passez à la diapositive suivante.</a:t>
            </a:r>
            <a:endParaRPr lang="fr-FR" sz="1300" b="1" dirty="0">
              <a:latin typeface="Arial"/>
              <a:ea typeface="Arial"/>
              <a:cs typeface="Arial"/>
              <a:sym typeface="Arial"/>
            </a:endParaRPr>
          </a:p>
          <a:p>
            <a:pPr marL="0" indent="0">
              <a:spcBef>
                <a:spcPts val="381"/>
              </a:spcBef>
              <a:buClr>
                <a:schemeClr val="dk1"/>
              </a:buClr>
              <a:buSzPts val="1200"/>
            </a:pPr>
            <a:endParaRPr b="1" dirty="0">
              <a:latin typeface="Arial"/>
              <a:ea typeface="Arial"/>
              <a:cs typeface="Arial"/>
              <a:sym typeface="Arial"/>
            </a:endParaRPr>
          </a:p>
        </p:txBody>
      </p:sp>
      <p:sp>
        <p:nvSpPr>
          <p:cNvPr id="801" name="Google Shape;801;p3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30</a:t>
            </a:fld>
            <a:endParaRPr sz="19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6"/>
        <p:cNvGrpSpPr/>
        <p:nvPr/>
      </p:nvGrpSpPr>
      <p:grpSpPr>
        <a:xfrm>
          <a:off x="0" y="0"/>
          <a:ext cx="0" cy="0"/>
          <a:chOff x="0" y="0"/>
          <a:chExt cx="0" cy="0"/>
        </a:xfrm>
      </p:grpSpPr>
      <p:sp>
        <p:nvSpPr>
          <p:cNvPr id="807" name="Google Shape;807;p3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8" name="Google Shape;808;p3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buClr>
                <a:schemeClr val="dk1"/>
              </a:buClr>
              <a:buSzPts val="1200"/>
            </a:pPr>
            <a:r>
              <a:rPr lang="fr-FR" sz="1300" dirty="0">
                <a:latin typeface="Arial"/>
                <a:ea typeface="Arial"/>
                <a:cs typeface="Arial"/>
                <a:sym typeface="Arial"/>
              </a:rPr>
              <a:t> </a:t>
            </a:r>
            <a:endParaRPr lang="fr-FR" noProof="0" dirty="0"/>
          </a:p>
          <a:p>
            <a:pPr marL="181240" indent="-181240">
              <a:lnSpc>
                <a:spcPct val="115000"/>
              </a:lnSpc>
              <a:spcBef>
                <a:spcPts val="1269"/>
              </a:spcBef>
              <a:buClr>
                <a:srgbClr val="4F5858"/>
              </a:buClr>
              <a:buSzPts val="1200"/>
              <a:buFont typeface="Wingdings" panose="05000000000000000000" pitchFamily="2" charset="2"/>
              <a:buChar char="§"/>
            </a:pPr>
            <a:r>
              <a:rPr lang="fr-FR" sz="1300" b="1" u="sng" dirty="0">
                <a:solidFill>
                  <a:srgbClr val="4F5858"/>
                </a:solidFill>
                <a:latin typeface="Arial"/>
                <a:ea typeface="Arial"/>
                <a:cs typeface="Arial"/>
                <a:sym typeface="Arial"/>
              </a:rPr>
              <a:t>Répondez</a:t>
            </a:r>
            <a:r>
              <a:rPr lang="fr-FR" sz="1300" b="1" dirty="0">
                <a:solidFill>
                  <a:srgbClr val="4F5858"/>
                </a:solidFill>
                <a:latin typeface="Arial"/>
                <a:ea typeface="Arial"/>
                <a:cs typeface="Arial"/>
                <a:sym typeface="Arial"/>
              </a:rPr>
              <a:t> : </a:t>
            </a:r>
            <a:r>
              <a:rPr lang="fr-FR" noProof="0" dirty="0">
                <a:solidFill>
                  <a:srgbClr val="4F5858"/>
                </a:solidFill>
                <a:latin typeface="Arial"/>
                <a:ea typeface="Arial"/>
                <a:cs typeface="Arial"/>
                <a:sym typeface="Arial"/>
              </a:rPr>
              <a:t>La courbe épidémique suggère une exposition à une source ponctuelle ou continue. </a:t>
            </a:r>
            <a:endParaRPr lang="fr-FR" noProof="0" dirty="0"/>
          </a:p>
          <a:p>
            <a:pPr marL="261791" indent="-181240">
              <a:lnSpc>
                <a:spcPct val="115000"/>
              </a:lnSpc>
              <a:spcBef>
                <a:spcPts val="1269"/>
              </a:spcBef>
              <a:buClr>
                <a:schemeClr val="dk1"/>
              </a:buClr>
              <a:buSzPts val="1200"/>
              <a:buFont typeface="Wingdings" panose="05000000000000000000" pitchFamily="2" charset="2"/>
              <a:buChar char="§"/>
            </a:pPr>
            <a:endParaRPr lang="fr-FR" b="1" u="sng" noProof="0" dirty="0">
              <a:solidFill>
                <a:srgbClr val="4F5858"/>
              </a:solidFill>
              <a:latin typeface="Arial"/>
              <a:ea typeface="Arial"/>
              <a:cs typeface="Arial"/>
              <a:sym typeface="Arial"/>
            </a:endParaRPr>
          </a:p>
          <a:p>
            <a:pPr marL="181240" indent="-181240">
              <a:lnSpc>
                <a:spcPct val="115000"/>
              </a:lnSpc>
              <a:spcBef>
                <a:spcPts val="1269"/>
              </a:spcBef>
              <a:buClr>
                <a:srgbClr val="4F5858"/>
              </a:buClr>
              <a:buSzPts val="1200"/>
              <a:buFont typeface="Wingdings" panose="05000000000000000000" pitchFamily="2" charset="2"/>
              <a:buChar char="§"/>
            </a:pPr>
            <a:r>
              <a:rPr lang="fr-FR" b="1" u="sng" noProof="0" dirty="0">
                <a:solidFill>
                  <a:srgbClr val="4F5858"/>
                </a:solidFill>
                <a:latin typeface="Arial"/>
                <a:ea typeface="Arial"/>
                <a:cs typeface="Arial"/>
                <a:sym typeface="Arial"/>
              </a:rPr>
              <a:t>Dites</a:t>
            </a:r>
            <a:r>
              <a:rPr lang="fr-FR" b="1" u="none" noProof="0" dirty="0">
                <a:solidFill>
                  <a:srgbClr val="4F5858"/>
                </a:solidFill>
                <a:latin typeface="Arial"/>
                <a:ea typeface="Arial"/>
                <a:cs typeface="Arial"/>
                <a:sym typeface="Arial"/>
              </a:rPr>
              <a:t> : </a:t>
            </a:r>
            <a:r>
              <a:rPr lang="fr-FR" noProof="0" dirty="0">
                <a:solidFill>
                  <a:srgbClr val="4F5858"/>
                </a:solidFill>
                <a:latin typeface="Arial"/>
                <a:ea typeface="Arial"/>
                <a:cs typeface="Arial"/>
                <a:sym typeface="Arial"/>
              </a:rPr>
              <a:t>Étant donné que les dates d'apparition de la maladie se sont échelonnées sur une période de 5 jours, s'il s'agit d'une exposition à une source ponctuelle, il doit s'agir d'un agent pathogène dont la période d'incubation s'étend sur au moins 5 jours. Il est également possible qu'il s'agisse d'un agent pathogène dont la période d'incubation est plus courte et que l'exposition ait eu lieu au cours des deux jours passés dans le parc (exposition à une source continue). </a:t>
            </a:r>
          </a:p>
          <a:p>
            <a:pPr marL="181240" indent="-100689">
              <a:lnSpc>
                <a:spcPct val="114999"/>
              </a:lnSpc>
              <a:spcBef>
                <a:spcPts val="1269"/>
              </a:spcBef>
              <a:buClr>
                <a:schemeClr val="dk1"/>
              </a:buClr>
              <a:buSzPts val="1200"/>
            </a:pPr>
            <a:endParaRPr b="1" dirty="0">
              <a:solidFill>
                <a:srgbClr val="4F5858"/>
              </a:solidFill>
              <a:latin typeface="Arial"/>
              <a:ea typeface="Arial"/>
              <a:cs typeface="Arial"/>
              <a:sym typeface="Arial"/>
            </a:endParaRPr>
          </a:p>
        </p:txBody>
      </p:sp>
      <p:sp>
        <p:nvSpPr>
          <p:cNvPr id="809" name="Google Shape;809;p3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31</a:t>
            </a:fld>
            <a:endParaRPr sz="19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Google Shape;815;p3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16" name="Google Shape;816;p3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buClr>
                <a:schemeClr val="dk1"/>
              </a:buClr>
              <a:buSzPts val="1200"/>
            </a:pPr>
            <a:r>
              <a:rPr lang="fr-FR" sz="1300" dirty="0">
                <a:latin typeface="Arial"/>
                <a:ea typeface="Arial"/>
                <a:cs typeface="Arial"/>
                <a:sym typeface="Arial"/>
              </a:rPr>
              <a:t> </a:t>
            </a:r>
            <a:endParaRPr lang="fr-FR" noProof="0" dirty="0"/>
          </a:p>
          <a:p>
            <a:pPr marL="181240" indent="-181240">
              <a:lnSpc>
                <a:spcPct val="115000"/>
              </a:lnSpc>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à</a:t>
            </a:r>
            <a:r>
              <a:rPr lang="fr-FR" b="0" i="1" noProof="0" dirty="0">
                <a:latin typeface="Arial"/>
                <a:ea typeface="Arial"/>
                <a:cs typeface="Arial"/>
                <a:sym typeface="Arial"/>
              </a:rPr>
              <a:t> </a:t>
            </a:r>
            <a:r>
              <a:rPr lang="fr-FR" b="0" i="0" noProof="0" dirty="0">
                <a:latin typeface="Arial"/>
                <a:ea typeface="Arial"/>
                <a:cs typeface="Arial"/>
                <a:sym typeface="Arial"/>
              </a:rPr>
              <a:t>un volontaire de lire la diapositive.</a:t>
            </a:r>
            <a:endParaRPr lang="fr-FR" sz="1300" b="1" dirty="0">
              <a:latin typeface="Arial"/>
              <a:ea typeface="Arial"/>
              <a:cs typeface="Arial"/>
              <a:sym typeface="Arial"/>
            </a:endParaRPr>
          </a:p>
          <a:p>
            <a:pPr marL="0" indent="0">
              <a:spcBef>
                <a:spcPts val="381"/>
              </a:spcBef>
              <a:buClr>
                <a:schemeClr val="dk1"/>
              </a:buClr>
              <a:buSzPts val="1200"/>
            </a:pPr>
            <a:endParaRPr dirty="0">
              <a:latin typeface="Arial"/>
              <a:ea typeface="Arial"/>
              <a:cs typeface="Arial"/>
              <a:sym typeface="Arial"/>
            </a:endParaRPr>
          </a:p>
        </p:txBody>
      </p:sp>
      <p:sp>
        <p:nvSpPr>
          <p:cNvPr id="817" name="Google Shape;817;p3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32</a:t>
            </a:fld>
            <a:endParaRPr sz="19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p3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23" name="Google Shape;823;p3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p>
          <a:p>
            <a:pPr marL="0" indent="0">
              <a:spcBef>
                <a:spcPts val="381"/>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à un volontaire de lire la question.</a:t>
            </a:r>
            <a:endParaRPr lang="fr-FR" noProof="0" dirty="0"/>
          </a:p>
          <a:p>
            <a:pPr marL="261791" indent="-181240">
              <a:spcBef>
                <a:spcPts val="381"/>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a:t>
            </a:r>
            <a:endParaRPr lang="fr-FR" sz="1300" b="1" dirty="0">
              <a:latin typeface="Arial"/>
              <a:ea typeface="Arial"/>
              <a:cs typeface="Arial"/>
              <a:sym typeface="Arial"/>
            </a:endParaRPr>
          </a:p>
          <a:p>
            <a:pPr marL="181240" indent="-100689">
              <a:spcBef>
                <a:spcPts val="381"/>
              </a:spcBef>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Noto Sans Symbols"/>
              <a:buChar char="❖"/>
            </a:pPr>
            <a:r>
              <a:rPr lang="fr-FR" sz="1300" b="1" i="1" dirty="0">
                <a:latin typeface="Arial"/>
                <a:ea typeface="Arial"/>
                <a:cs typeface="Arial"/>
                <a:sym typeface="Arial"/>
              </a:rPr>
              <a:t>Après quelques réponses, passez à la diapositive suivante.</a:t>
            </a:r>
            <a:endParaRPr lang="fr-FR" sz="1300" b="1" dirty="0">
              <a:latin typeface="Arial"/>
              <a:ea typeface="Arial"/>
              <a:cs typeface="Arial"/>
              <a:sym typeface="Arial"/>
            </a:endParaRPr>
          </a:p>
        </p:txBody>
      </p:sp>
      <p:sp>
        <p:nvSpPr>
          <p:cNvPr id="824" name="Google Shape;824;p3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33</a:t>
            </a:fld>
            <a:endParaRPr sz="19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8"/>
        <p:cNvGrpSpPr/>
        <p:nvPr/>
      </p:nvGrpSpPr>
      <p:grpSpPr>
        <a:xfrm>
          <a:off x="0" y="0"/>
          <a:ext cx="0" cy="0"/>
          <a:chOff x="0" y="0"/>
          <a:chExt cx="0" cy="0"/>
        </a:xfrm>
      </p:grpSpPr>
      <p:sp>
        <p:nvSpPr>
          <p:cNvPr id="829" name="Google Shape;829;p3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30" name="Google Shape;830;p3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lnSpc>
                <a:spcPct val="115000"/>
              </a:lnSpc>
              <a:buClr>
                <a:schemeClr val="dk1"/>
              </a:buClr>
              <a:buSzPts val="1200"/>
            </a:pPr>
            <a:r>
              <a:rPr lang="fr-FR" sz="1300" dirty="0">
                <a:solidFill>
                  <a:schemeClr val="tx1"/>
                </a:solidFill>
                <a:latin typeface="Arial"/>
                <a:ea typeface="Arial"/>
                <a:cs typeface="Arial"/>
                <a:sym typeface="Arial"/>
              </a:rPr>
              <a:t> </a:t>
            </a:r>
            <a:endParaRPr lang="fr-FR" noProof="0" dirty="0">
              <a:solidFill>
                <a:schemeClr val="tx1"/>
              </a:solidFill>
            </a:endParaRPr>
          </a:p>
          <a:p>
            <a:pPr marL="181240" indent="-181240">
              <a:lnSpc>
                <a:spcPct val="115000"/>
              </a:lnSpc>
              <a:spcBef>
                <a:spcPts val="1269"/>
              </a:spcBef>
              <a:buClr>
                <a:srgbClr val="FF0000"/>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Lisez</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Les sources ou agents possibles sont les suivants :</a:t>
            </a:r>
          </a:p>
          <a:p>
            <a:pPr marL="664546" lvl="1" indent="-181240">
              <a:lnSpc>
                <a:spcPct val="115000"/>
              </a:lnSpc>
              <a:spcBef>
                <a:spcPts val="1269"/>
              </a:spcBef>
              <a:buClr>
                <a:srgbClr val="FF0000"/>
              </a:buClr>
              <a:buSzPts val="1200"/>
              <a:buFont typeface="Courier New"/>
              <a:buChar char="o"/>
            </a:pPr>
            <a:r>
              <a:rPr lang="fr-FR" sz="1300" dirty="0">
                <a:solidFill>
                  <a:schemeClr val="tx1"/>
                </a:solidFill>
                <a:latin typeface="Arial"/>
                <a:ea typeface="Arial"/>
                <a:cs typeface="Arial"/>
                <a:sym typeface="Arial"/>
              </a:rPr>
              <a:t>Maladies à transmission vectorielle (</a:t>
            </a:r>
            <a:r>
              <a:rPr lang="fr-FR" sz="1300" i="1" dirty="0">
                <a:solidFill>
                  <a:schemeClr val="tx1"/>
                </a:solidFill>
                <a:latin typeface="Arial"/>
                <a:ea typeface="Arial"/>
                <a:cs typeface="Arial"/>
                <a:sym typeface="Arial"/>
              </a:rPr>
              <a:t>paludisme, dengue, rickettsies, fièvre de la vallée du Rift, etc</a:t>
            </a:r>
            <a:r>
              <a:rPr lang="fr-FR" sz="1300" dirty="0">
                <a:solidFill>
                  <a:schemeClr val="tx1"/>
                </a:solidFill>
                <a:latin typeface="Arial"/>
                <a:ea typeface="Arial"/>
                <a:cs typeface="Arial"/>
                <a:sym typeface="Arial"/>
              </a:rPr>
              <a:t>.) </a:t>
            </a:r>
          </a:p>
          <a:p>
            <a:pPr marL="664546" lvl="1" indent="-181240">
              <a:lnSpc>
                <a:spcPct val="115000"/>
              </a:lnSpc>
              <a:spcBef>
                <a:spcPts val="1269"/>
              </a:spcBef>
              <a:buClr>
                <a:srgbClr val="FF0000"/>
              </a:buClr>
              <a:buSzPts val="1200"/>
              <a:buFont typeface="Courier New"/>
              <a:buChar char="o"/>
            </a:pPr>
            <a:r>
              <a:rPr lang="fr-FR" sz="1300" dirty="0">
                <a:solidFill>
                  <a:schemeClr val="tx1"/>
                </a:solidFill>
                <a:latin typeface="Arial"/>
                <a:ea typeface="Arial"/>
                <a:cs typeface="Arial"/>
                <a:sym typeface="Arial"/>
              </a:rPr>
              <a:t>Maladies d'origine alimentaire (</a:t>
            </a:r>
            <a:r>
              <a:rPr lang="fr-FR" sz="1300" i="1" dirty="0">
                <a:solidFill>
                  <a:schemeClr val="tx1"/>
                </a:solidFill>
                <a:latin typeface="Arial"/>
                <a:ea typeface="Arial"/>
                <a:cs typeface="Arial"/>
                <a:sym typeface="Arial"/>
              </a:rPr>
              <a:t>salmonellose, </a:t>
            </a:r>
            <a:r>
              <a:rPr lang="fr-FR" sz="1300" i="1" dirty="0" err="1">
                <a:solidFill>
                  <a:schemeClr val="tx1"/>
                </a:solidFill>
                <a:latin typeface="Arial"/>
                <a:ea typeface="Arial"/>
                <a:cs typeface="Arial"/>
                <a:sym typeface="Arial"/>
              </a:rPr>
              <a:t>E.coli</a:t>
            </a:r>
            <a:r>
              <a:rPr lang="fr-FR" sz="1300" i="1" dirty="0">
                <a:solidFill>
                  <a:schemeClr val="tx1"/>
                </a:solidFill>
                <a:latin typeface="Arial"/>
                <a:ea typeface="Arial"/>
                <a:cs typeface="Arial"/>
                <a:sym typeface="Arial"/>
              </a:rPr>
              <a:t>, Campylobacter, etc.</a:t>
            </a:r>
            <a:r>
              <a:rPr lang="fr-FR" sz="1300" dirty="0">
                <a:solidFill>
                  <a:schemeClr val="tx1"/>
                </a:solidFill>
                <a:latin typeface="Arial"/>
                <a:ea typeface="Arial"/>
                <a:cs typeface="Arial"/>
                <a:sym typeface="Arial"/>
              </a:rPr>
              <a:t>) </a:t>
            </a:r>
          </a:p>
          <a:p>
            <a:pPr marL="664546" lvl="1" indent="-181240">
              <a:lnSpc>
                <a:spcPct val="115000"/>
              </a:lnSpc>
              <a:spcBef>
                <a:spcPts val="1269"/>
              </a:spcBef>
              <a:buClr>
                <a:srgbClr val="FF0000"/>
              </a:buClr>
              <a:buSzPts val="1200"/>
              <a:buFont typeface="Courier New"/>
              <a:buChar char="o"/>
            </a:pPr>
            <a:r>
              <a:rPr lang="fr-FR" sz="1300" dirty="0">
                <a:solidFill>
                  <a:schemeClr val="tx1"/>
                </a:solidFill>
                <a:latin typeface="Arial"/>
                <a:ea typeface="Arial"/>
                <a:cs typeface="Arial"/>
                <a:sym typeface="Arial"/>
              </a:rPr>
              <a:t>Maladies d'origine hydrique (</a:t>
            </a:r>
            <a:r>
              <a:rPr lang="fr-FR" sz="1300" i="1" dirty="0">
                <a:solidFill>
                  <a:schemeClr val="tx1"/>
                </a:solidFill>
                <a:latin typeface="Arial"/>
                <a:ea typeface="Arial"/>
                <a:cs typeface="Arial"/>
                <a:sym typeface="Arial"/>
              </a:rPr>
              <a:t>leptospirose, </a:t>
            </a:r>
            <a:r>
              <a:rPr lang="fr-FR" sz="1300" i="1" dirty="0" err="1">
                <a:solidFill>
                  <a:schemeClr val="tx1"/>
                </a:solidFill>
                <a:latin typeface="Arial"/>
                <a:ea typeface="Arial"/>
                <a:cs typeface="Arial"/>
                <a:sym typeface="Arial"/>
              </a:rPr>
              <a:t>giardiase</a:t>
            </a:r>
            <a:r>
              <a:rPr lang="fr-FR" sz="1300" i="1" dirty="0">
                <a:solidFill>
                  <a:schemeClr val="tx1"/>
                </a:solidFill>
                <a:latin typeface="Arial"/>
                <a:ea typeface="Arial"/>
                <a:cs typeface="Arial"/>
                <a:sym typeface="Arial"/>
              </a:rPr>
              <a:t>, etc.</a:t>
            </a:r>
            <a:r>
              <a:rPr lang="fr-FR" sz="1300" dirty="0">
                <a:solidFill>
                  <a:schemeClr val="tx1"/>
                </a:solidFill>
                <a:latin typeface="Arial"/>
                <a:ea typeface="Arial"/>
                <a:cs typeface="Arial"/>
                <a:sym typeface="Arial"/>
              </a:rPr>
              <a:t>)</a:t>
            </a:r>
          </a:p>
          <a:p>
            <a:pPr marL="664546" lvl="1" indent="-181240">
              <a:lnSpc>
                <a:spcPct val="115000"/>
              </a:lnSpc>
              <a:spcBef>
                <a:spcPts val="1269"/>
              </a:spcBef>
              <a:buClr>
                <a:srgbClr val="FF0000"/>
              </a:buClr>
              <a:buSzPts val="1200"/>
              <a:buFont typeface="Courier New"/>
              <a:buChar char="o"/>
            </a:pPr>
            <a:r>
              <a:rPr lang="fr-FR" sz="1300" dirty="0">
                <a:solidFill>
                  <a:schemeClr val="tx1"/>
                </a:solidFill>
                <a:latin typeface="Arial"/>
                <a:ea typeface="Arial"/>
                <a:cs typeface="Arial"/>
                <a:sym typeface="Arial"/>
              </a:rPr>
              <a:t>D'autres ?</a:t>
            </a:r>
          </a:p>
          <a:p>
            <a:pPr marL="0" indent="0">
              <a:lnSpc>
                <a:spcPct val="115000"/>
              </a:lnSpc>
              <a:buClr>
                <a:schemeClr val="dk1"/>
              </a:buClr>
              <a:buSzPts val="1200"/>
            </a:pPr>
            <a:r>
              <a:rPr lang="fr-FR" sz="1300" dirty="0">
                <a:solidFill>
                  <a:schemeClr val="tx1"/>
                </a:solidFill>
                <a:latin typeface="Arial"/>
                <a:ea typeface="Arial"/>
                <a:cs typeface="Arial"/>
                <a:sym typeface="Arial"/>
              </a:rPr>
              <a:t> </a:t>
            </a:r>
            <a:endParaRPr lang="fr-FR" noProof="0" dirty="0">
              <a:solidFill>
                <a:schemeClr val="tx1"/>
              </a:solidFill>
            </a:endParaRPr>
          </a:p>
          <a:p>
            <a:pPr marL="181240" indent="-181240">
              <a:spcBef>
                <a:spcPts val="381"/>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Permettez</a:t>
            </a:r>
            <a:r>
              <a:rPr lang="fr-FR" b="0" u="none" noProof="0" dirty="0">
                <a:solidFill>
                  <a:schemeClr val="tx1"/>
                </a:solidFill>
                <a:latin typeface="Arial"/>
                <a:ea typeface="Arial"/>
                <a:cs typeface="Arial"/>
                <a:sym typeface="Arial"/>
              </a:rPr>
              <a:t> aux </a:t>
            </a:r>
            <a:r>
              <a:rPr lang="fr-FR" noProof="0" dirty="0">
                <a:solidFill>
                  <a:schemeClr val="tx1"/>
                </a:solidFill>
                <a:latin typeface="Arial"/>
                <a:ea typeface="Arial"/>
                <a:cs typeface="Arial"/>
                <a:sym typeface="Arial"/>
              </a:rPr>
              <a:t>participants de partager d'autres hypothèses possibles avant de passer à la diapositive suivante.</a:t>
            </a:r>
            <a:endParaRPr lang="fr-FR" noProof="0" dirty="0">
              <a:solidFill>
                <a:schemeClr val="tx1"/>
              </a:solidFill>
            </a:endParaRPr>
          </a:p>
        </p:txBody>
      </p:sp>
      <p:sp>
        <p:nvSpPr>
          <p:cNvPr id="831" name="Google Shape;831;p3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34</a:t>
            </a:fld>
            <a:endParaRPr sz="19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5"/>
        <p:cNvGrpSpPr/>
        <p:nvPr/>
      </p:nvGrpSpPr>
      <p:grpSpPr>
        <a:xfrm>
          <a:off x="0" y="0"/>
          <a:ext cx="0" cy="0"/>
          <a:chOff x="0" y="0"/>
          <a:chExt cx="0" cy="0"/>
        </a:xfrm>
      </p:grpSpPr>
      <p:sp>
        <p:nvSpPr>
          <p:cNvPr id="836" name="Google Shape;836;p3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37" name="Google Shape;837;p3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dirty="0"/>
          </a:p>
          <a:p>
            <a:pPr marL="0" indent="0">
              <a:buClr>
                <a:schemeClr val="dk1"/>
              </a:buClr>
              <a:buSzPts val="1200"/>
            </a:pPr>
            <a:endParaRP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dirty="0">
                <a:latin typeface="Arial"/>
                <a:ea typeface="Arial"/>
                <a:cs typeface="Arial"/>
                <a:sym typeface="Arial"/>
              </a:rPr>
              <a:t>Dites</a:t>
            </a:r>
            <a:r>
              <a:rPr lang="fr-FR" b="1" u="none" dirty="0">
                <a:latin typeface="Arial"/>
                <a:ea typeface="Arial"/>
                <a:cs typeface="Arial"/>
                <a:sym typeface="Arial"/>
              </a:rPr>
              <a:t> : </a:t>
            </a:r>
            <a:r>
              <a:rPr lang="fr-FR" b="0" u="none" dirty="0">
                <a:latin typeface="Arial"/>
                <a:ea typeface="Arial"/>
                <a:cs typeface="Arial"/>
                <a:sym typeface="Arial"/>
              </a:rPr>
              <a:t>L</a:t>
            </a:r>
            <a:r>
              <a:rPr lang="fr-FR" sz="1300" dirty="0">
                <a:latin typeface="Arial"/>
                <a:ea typeface="Arial"/>
                <a:cs typeface="Arial"/>
                <a:sym typeface="Arial"/>
              </a:rPr>
              <a:t>'étape 7 consiste à élaborer des hypothèses sur le pourquoi et le comment de l</a:t>
            </a:r>
            <a:r>
              <a:rPr lang="fr-FR" dirty="0">
                <a:latin typeface="Arial"/>
                <a:ea typeface="Arial"/>
                <a:cs typeface="Arial"/>
                <a:sym typeface="Arial"/>
              </a:rPr>
              <a:t>a flambée</a:t>
            </a:r>
            <a:r>
              <a:rPr lang="fr-FR" sz="1300" dirty="0">
                <a:latin typeface="Arial"/>
                <a:ea typeface="Arial"/>
                <a:cs typeface="Arial"/>
                <a:sym typeface="Arial"/>
              </a:rPr>
              <a:t>.</a:t>
            </a:r>
            <a:endParaRPr sz="1300"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Qu'entend-on par hypothèse, du moins dans le contexte de l’</a:t>
            </a:r>
            <a:r>
              <a:rPr lang="fr-FR" dirty="0">
                <a:latin typeface="Arial"/>
                <a:ea typeface="Arial"/>
                <a:cs typeface="Arial"/>
                <a:sym typeface="Arial"/>
              </a:rPr>
              <a:t>investigation d’</a:t>
            </a:r>
            <a:r>
              <a:rPr lang="fr-FR" sz="1300" dirty="0">
                <a:latin typeface="Arial"/>
                <a:ea typeface="Arial"/>
                <a:cs typeface="Arial"/>
                <a:sym typeface="Arial"/>
              </a:rPr>
              <a:t>une flambée ?</a:t>
            </a:r>
            <a:endParaRPr dirty="0"/>
          </a:p>
          <a:p>
            <a:pPr marL="261791" indent="-181240">
              <a:lnSpc>
                <a:spcPct val="115000"/>
              </a:lnSpc>
              <a:spcBef>
                <a:spcPts val="634"/>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Sur la diapositive suivante</a:t>
            </a:r>
            <a:r>
              <a:rPr lang="fr-FR" sz="1300" b="1" dirty="0">
                <a:latin typeface="Arial"/>
                <a:ea typeface="Arial"/>
                <a:cs typeface="Arial"/>
                <a:sym typeface="Arial"/>
              </a:rPr>
              <a:t>. &lt;CLIQUER&gt;</a:t>
            </a:r>
            <a:endParaRPr dirty="0"/>
          </a:p>
          <a:p>
            <a:pPr marL="0" indent="0">
              <a:lnSpc>
                <a:spcPct val="115000"/>
              </a:lnSpc>
              <a:spcBef>
                <a:spcPts val="1269"/>
              </a:spcBef>
              <a:buClr>
                <a:schemeClr val="dk1"/>
              </a:buClr>
              <a:buSzPts val="1200"/>
            </a:pPr>
            <a:r>
              <a:rPr lang="fr-FR" sz="1300" dirty="0">
                <a:latin typeface="Arial"/>
                <a:ea typeface="Arial"/>
                <a:cs typeface="Arial"/>
                <a:sym typeface="Arial"/>
              </a:rPr>
              <a:t>	</a:t>
            </a:r>
            <a:endParaRPr sz="1300" dirty="0">
              <a:latin typeface="Arial"/>
              <a:ea typeface="Arial"/>
              <a:cs typeface="Arial"/>
              <a:sym typeface="Arial"/>
            </a:endParaRPr>
          </a:p>
          <a:p>
            <a:pPr marL="0" indent="0">
              <a:spcBef>
                <a:spcPts val="381"/>
              </a:spcBef>
              <a:buClr>
                <a:schemeClr val="dk1"/>
              </a:buClr>
              <a:buSzPts val="1200"/>
            </a:pPr>
            <a:endParaRPr dirty="0">
              <a:latin typeface="Arial"/>
              <a:ea typeface="Arial"/>
              <a:cs typeface="Arial"/>
              <a:sym typeface="Arial"/>
            </a:endParaRPr>
          </a:p>
        </p:txBody>
      </p:sp>
      <p:sp>
        <p:nvSpPr>
          <p:cNvPr id="838" name="Google Shape;838;p3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35</a:t>
            </a:fld>
            <a:endParaRPr sz="19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3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4" name="Google Shape;844;p3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Dans certaines situations d</a:t>
            </a:r>
            <a:r>
              <a:rPr lang="fr-FR" noProof="0" dirty="0">
                <a:latin typeface="Arial"/>
                <a:ea typeface="Arial"/>
                <a:cs typeface="Arial"/>
                <a:sym typeface="Arial"/>
              </a:rPr>
              <a:t>e flambées</a:t>
            </a:r>
            <a:r>
              <a:rPr lang="fr-FR" sz="1300" dirty="0">
                <a:latin typeface="Arial"/>
                <a:ea typeface="Arial"/>
                <a:cs typeface="Arial"/>
                <a:sym typeface="Arial"/>
              </a:rPr>
              <a:t>, lorsque l'on combine les données de laboratoire, cliniques, environnementales et épidémiologiques, les preuves sont suffisamment solides pour déterminer l'association sans effectuer d'autres tests. </a:t>
            </a:r>
            <a:r>
              <a:rPr lang="fr-FR" sz="1300" i="1" dirty="0">
                <a:latin typeface="Arial"/>
                <a:ea typeface="Arial"/>
                <a:cs typeface="Arial"/>
                <a:sym typeface="Arial"/>
              </a:rPr>
              <a:t>Par exemple, </a:t>
            </a:r>
            <a:r>
              <a:rPr lang="fr-FR" sz="1300" b="1" i="1" dirty="0">
                <a:latin typeface="Arial"/>
                <a:ea typeface="Arial"/>
                <a:cs typeface="Arial"/>
                <a:sym typeface="Arial"/>
              </a:rPr>
              <a:t>il n'est </a:t>
            </a:r>
            <a:r>
              <a:rPr lang="fr-FR" sz="1300" i="1" dirty="0">
                <a:latin typeface="Arial"/>
                <a:ea typeface="Arial"/>
                <a:cs typeface="Arial"/>
                <a:sym typeface="Arial"/>
              </a:rPr>
              <a:t>peut-être </a:t>
            </a:r>
            <a:r>
              <a:rPr lang="fr-FR" sz="1300" b="1" i="1" dirty="0">
                <a:latin typeface="Arial"/>
                <a:ea typeface="Arial"/>
                <a:cs typeface="Arial"/>
                <a:sym typeface="Arial"/>
              </a:rPr>
              <a:t>pas </a:t>
            </a:r>
            <a:r>
              <a:rPr lang="fr-FR" sz="1300" i="1" dirty="0">
                <a:latin typeface="Arial"/>
                <a:ea typeface="Arial"/>
                <a:cs typeface="Arial"/>
                <a:sym typeface="Arial"/>
              </a:rPr>
              <a:t>nécessaire de mener une étude épidémiologique si la situation suivante se produit : Le propriétaire d'une chèvrerie a acheté cinq jeunes chèvres femelles. Elles ont été vaccinées contre le clostridium et le tétanos et traitées contre les vers intestinaux. Elles ont été introduites dans le troupeau sans quarantaine. Deux semaines plus tard, les chevreaux du troupeau ont développé des diarrhées. L'examen des selles a révélé un nombre élevé de coccidies. </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Supposons que, dans une autre flambée, vous ayez une hypothèse sur une exposition provoquant une gastro-entérite dans une cohorte de personnes ayant assisté au même banquet.</a:t>
            </a:r>
            <a:endParaRPr lang="fr-FR" noProof="0" dirty="0"/>
          </a:p>
          <a:p>
            <a:pPr marL="724959" lvl="1" indent="-241653">
              <a:lnSpc>
                <a:spcPct val="115000"/>
              </a:lnSpc>
              <a:spcBef>
                <a:spcPts val="1269"/>
              </a:spcBef>
              <a:buClr>
                <a:schemeClr val="dk1"/>
              </a:buClr>
              <a:buSzPts val="1200"/>
              <a:buFont typeface="Calibri"/>
              <a:buAutoNum type="arabicPeriod"/>
            </a:pPr>
            <a:r>
              <a:rPr lang="fr-FR" sz="1300" dirty="0">
                <a:latin typeface="Arial"/>
                <a:ea typeface="Arial"/>
                <a:cs typeface="Arial"/>
                <a:sym typeface="Arial"/>
              </a:rPr>
              <a:t>Le taux d'attaque est-il élevé chez les personnes ayant eues l’exposition supposée ?</a:t>
            </a:r>
            <a:endParaRPr lang="fr-FR" noProof="0" dirty="0"/>
          </a:p>
          <a:p>
            <a:pPr marL="724959" lvl="1" indent="-241653">
              <a:lnSpc>
                <a:spcPct val="115000"/>
              </a:lnSpc>
              <a:spcBef>
                <a:spcPts val="1269"/>
              </a:spcBef>
              <a:buClr>
                <a:schemeClr val="dk1"/>
              </a:buClr>
              <a:buSzPts val="1200"/>
              <a:buFont typeface="Calibri"/>
              <a:buAutoNum type="arabicPeriod"/>
            </a:pPr>
            <a:r>
              <a:rPr lang="fr-FR" sz="1300" dirty="0">
                <a:latin typeface="Arial"/>
                <a:ea typeface="Arial"/>
                <a:cs typeface="Arial"/>
                <a:sym typeface="Arial"/>
              </a:rPr>
              <a:t>Le taux d'attaque est-il faible chez les personnes non exposées ?</a:t>
            </a:r>
            <a:endParaRPr lang="fr-FR" noProof="0" dirty="0"/>
          </a:p>
          <a:p>
            <a:pPr marL="724959" lvl="1" indent="-241653">
              <a:lnSpc>
                <a:spcPct val="115000"/>
              </a:lnSpc>
              <a:spcBef>
                <a:spcPts val="1269"/>
              </a:spcBef>
              <a:buClr>
                <a:schemeClr val="dk1"/>
              </a:buClr>
              <a:buSzPts val="1200"/>
              <a:buFont typeface="Calibri"/>
              <a:buAutoNum type="arabicPeriod"/>
            </a:pPr>
            <a:r>
              <a:rPr lang="fr-FR" sz="1300" dirty="0">
                <a:latin typeface="Arial"/>
                <a:ea typeface="Arial"/>
                <a:cs typeface="Arial"/>
                <a:sym typeface="Arial"/>
              </a:rPr>
              <a:t>La plupart des cas ont-ils été exposés à l'exposition supposée ? (Si la plupart des cas n'ont pas été exposés, l'hypothèse est probablement incorrecte).</a:t>
            </a:r>
          </a:p>
        </p:txBody>
      </p:sp>
      <p:sp>
        <p:nvSpPr>
          <p:cNvPr id="845" name="Google Shape;845;p3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36</a:t>
            </a:fld>
            <a:endParaRPr sz="19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p3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1" name="Google Shape;851;p3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a:t>
            </a:r>
            <a:r>
              <a:rPr lang="fr-FR" sz="1300" dirty="0">
                <a:latin typeface="Arial"/>
                <a:ea typeface="Arial"/>
                <a:cs typeface="Arial"/>
                <a:sym typeface="Arial"/>
              </a:rPr>
              <a:t>'épidémiologie analytique est utilisée pour vérifier si une exposition est associée à un risque accru de maladie. Cette méthode est généralement utilisée lorsque l'épidémiologie descriptive ne suffit pas à résoudre l'épidémie ou lorsque des questions subsistent. </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types d'études analytiques les plus couramment utilisés dans les </a:t>
            </a:r>
            <a:r>
              <a:rPr lang="fr-FR" noProof="0" dirty="0">
                <a:latin typeface="Arial"/>
                <a:ea typeface="Arial"/>
                <a:cs typeface="Arial"/>
                <a:sym typeface="Arial"/>
              </a:rPr>
              <a:t>investigations de flambées </a:t>
            </a:r>
            <a:r>
              <a:rPr lang="fr-FR" sz="1300" dirty="0">
                <a:latin typeface="Arial"/>
                <a:ea typeface="Arial"/>
                <a:cs typeface="Arial"/>
                <a:sym typeface="Arial"/>
              </a:rPr>
              <a:t>épidémiques sont les études de cohortes rétrospectives et les études cas-témoins.  En général, ces études dépassent le cadre de </a:t>
            </a:r>
            <a:r>
              <a:rPr lang="fr-FR" noProof="0" dirty="0">
                <a:latin typeface="Arial"/>
                <a:ea typeface="Arial"/>
                <a:cs typeface="Arial"/>
                <a:sym typeface="Arial"/>
              </a:rPr>
              <a:t>FETP-Première ligne</a:t>
            </a:r>
            <a:r>
              <a:rPr lang="fr-FR" sz="1300" dirty="0">
                <a:latin typeface="Arial"/>
                <a:ea typeface="Arial"/>
                <a:cs typeface="Arial"/>
                <a:sym typeface="Arial"/>
              </a:rPr>
              <a:t>, mais il est bon de les connaître. Nous allons les passer brièvement en revue. </a:t>
            </a:r>
            <a:endParaRPr lang="fr-FR" noProof="0" dirty="0"/>
          </a:p>
        </p:txBody>
      </p:sp>
      <p:sp>
        <p:nvSpPr>
          <p:cNvPr id="852" name="Google Shape;852;p3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37</a:t>
            </a:fld>
            <a:endParaRPr sz="19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6"/>
        <p:cNvGrpSpPr/>
        <p:nvPr/>
      </p:nvGrpSpPr>
      <p:grpSpPr>
        <a:xfrm>
          <a:off x="0" y="0"/>
          <a:ext cx="0" cy="0"/>
          <a:chOff x="0" y="0"/>
          <a:chExt cx="0" cy="0"/>
        </a:xfrm>
      </p:grpSpPr>
      <p:sp>
        <p:nvSpPr>
          <p:cNvPr id="857" name="Google Shape;857;p3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8" name="Google Shape;858;p3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lnSpc>
                <a:spcPct val="115000"/>
              </a:lnSpc>
              <a:spcBef>
                <a:spcPts val="634"/>
              </a:spcBef>
              <a:buClr>
                <a:schemeClr val="dk1"/>
              </a:buClr>
              <a:buSzPts val="1200"/>
            </a:pPr>
            <a:endParaRPr lang="fr-FR" sz="1300" dirty="0">
              <a:solidFill>
                <a:schemeClr val="tx1"/>
              </a:solidFill>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Dites</a:t>
            </a:r>
            <a:r>
              <a:rPr lang="fr-FR" b="1" u="none" noProof="0"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Dans le contexte d'une flambé</a:t>
            </a:r>
            <a:r>
              <a:rPr lang="fr-FR" noProof="0" dirty="0">
                <a:solidFill>
                  <a:schemeClr val="tx1"/>
                </a:solidFill>
                <a:latin typeface="Arial"/>
                <a:ea typeface="Arial"/>
                <a:cs typeface="Arial"/>
                <a:sym typeface="Arial"/>
              </a:rPr>
              <a:t>e </a:t>
            </a:r>
            <a:r>
              <a:rPr lang="fr-FR" sz="1300" dirty="0">
                <a:solidFill>
                  <a:schemeClr val="tx1"/>
                </a:solidFill>
                <a:latin typeface="Arial"/>
                <a:ea typeface="Arial"/>
                <a:cs typeface="Arial"/>
                <a:sym typeface="Arial"/>
              </a:rPr>
              <a:t>épidémique, une étude de cohorte est un bon choix si l'épidémie se produit parmi un groupe de personnes bien défini, comme les personnes dans une école, un mariage, un lieu de travail, ou même les participants à ce cours.  Dans le cas d’une flambée dans une population animale, un groupe bien défini serait un troupeau ou tous les animaux d'une ferme ou d'un ranch.</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Dites</a:t>
            </a:r>
            <a:r>
              <a:rPr lang="fr-FR" b="1" u="none" noProof="0"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Un </a:t>
            </a:r>
            <a:r>
              <a:rPr lang="fr-FR" noProof="0" dirty="0">
                <a:solidFill>
                  <a:schemeClr val="tx1"/>
                </a:solidFill>
                <a:latin typeface="Arial"/>
                <a:ea typeface="Arial"/>
                <a:cs typeface="Arial"/>
                <a:sym typeface="Arial"/>
              </a:rPr>
              <a:t>investiga</a:t>
            </a:r>
            <a:r>
              <a:rPr lang="fr-FR" sz="1300" dirty="0">
                <a:solidFill>
                  <a:schemeClr val="tx1"/>
                </a:solidFill>
                <a:latin typeface="Arial"/>
                <a:ea typeface="Arial"/>
                <a:cs typeface="Arial"/>
                <a:sym typeface="Arial"/>
              </a:rPr>
              <a:t>teur doit suivre les étapes suivantes pour mener une étude de cohorte :</a:t>
            </a:r>
            <a:endParaRPr lang="fr-FR" noProof="0" dirty="0">
              <a:solidFill>
                <a:schemeClr val="tx1"/>
              </a:solidFill>
            </a:endParaRPr>
          </a:p>
          <a:p>
            <a:pPr marL="664546" lvl="1" indent="-181240">
              <a:lnSpc>
                <a:spcPct val="115000"/>
              </a:lnSpc>
              <a:spcBef>
                <a:spcPts val="1269"/>
              </a:spcBef>
              <a:buClr>
                <a:schemeClr val="dk1"/>
              </a:buClr>
              <a:buSzPts val="1200"/>
              <a:buFont typeface="Courier New"/>
              <a:buChar char="o"/>
            </a:pPr>
            <a:r>
              <a:rPr lang="fr-FR" sz="1300" dirty="0">
                <a:solidFill>
                  <a:schemeClr val="tx1"/>
                </a:solidFill>
                <a:latin typeface="Arial"/>
                <a:ea typeface="Arial"/>
                <a:cs typeface="Arial"/>
                <a:sym typeface="Arial"/>
              </a:rPr>
              <a:t>Obtenir une liste complète de tous les membres du groupe.</a:t>
            </a:r>
            <a:endParaRPr lang="fr-FR" noProof="0" dirty="0">
              <a:solidFill>
                <a:schemeClr val="tx1"/>
              </a:solidFill>
            </a:endParaRPr>
          </a:p>
          <a:p>
            <a:pPr marL="664546" lvl="1" indent="-181240">
              <a:lnSpc>
                <a:spcPct val="115000"/>
              </a:lnSpc>
              <a:spcBef>
                <a:spcPts val="1269"/>
              </a:spcBef>
              <a:buClr>
                <a:schemeClr val="dk1"/>
              </a:buClr>
              <a:buSzPts val="1200"/>
              <a:buFont typeface="Courier New"/>
              <a:buChar char="o"/>
            </a:pPr>
            <a:r>
              <a:rPr lang="fr-FR" sz="1300" dirty="0">
                <a:solidFill>
                  <a:schemeClr val="tx1"/>
                </a:solidFill>
                <a:latin typeface="Arial"/>
                <a:ea typeface="Arial"/>
                <a:cs typeface="Arial"/>
                <a:sym typeface="Arial"/>
              </a:rPr>
              <a:t>Concevoir un outil de collecte de données tel qu'un questionnaire.</a:t>
            </a:r>
            <a:endParaRPr lang="fr-FR" noProof="0" dirty="0">
              <a:solidFill>
                <a:schemeClr val="tx1"/>
              </a:solidFill>
            </a:endParaRPr>
          </a:p>
          <a:p>
            <a:pPr marL="664546" lvl="1" indent="-181240">
              <a:lnSpc>
                <a:spcPct val="115000"/>
              </a:lnSpc>
              <a:spcBef>
                <a:spcPts val="1269"/>
              </a:spcBef>
              <a:buClr>
                <a:schemeClr val="dk1"/>
              </a:buClr>
              <a:buSzPts val="1200"/>
              <a:buFont typeface="Courier New"/>
              <a:buChar char="o"/>
            </a:pPr>
            <a:r>
              <a:rPr lang="fr-FR" sz="1300" dirty="0">
                <a:solidFill>
                  <a:schemeClr val="tx1"/>
                </a:solidFill>
                <a:latin typeface="Arial"/>
                <a:ea typeface="Arial"/>
                <a:cs typeface="Arial"/>
                <a:sym typeface="Arial"/>
              </a:rPr>
              <a:t>Recueillir des informations sur les expositions auprès de tous les membres du groupe ou à leur sujet.</a:t>
            </a:r>
            <a:endParaRPr lang="fr-FR" noProof="0" dirty="0">
              <a:solidFill>
                <a:schemeClr val="tx1"/>
              </a:solidFill>
            </a:endParaRPr>
          </a:p>
          <a:p>
            <a:pPr marL="0" indent="0">
              <a:lnSpc>
                <a:spcPct val="115000"/>
              </a:lnSpc>
              <a:spcBef>
                <a:spcPts val="1269"/>
              </a:spcBef>
              <a:buClr>
                <a:schemeClr val="dk1"/>
              </a:buClr>
              <a:buSzPts val="1200"/>
            </a:pPr>
            <a:endParaRPr lang="fr-FR" sz="1300"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Dites</a:t>
            </a:r>
            <a:r>
              <a:rPr lang="fr-FR" b="1" u="none" noProof="0"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On peut alors calculer les taux d'attaque de la maladie et les comparer pour les personnes qui ont été exposées à un facteur par rapport aux personnes qui n'ont pas été exposées au même facteur. </a:t>
            </a:r>
            <a:r>
              <a:rPr lang="fr-FR" sz="1300" i="1" dirty="0">
                <a:solidFill>
                  <a:schemeClr val="tx1"/>
                </a:solidFill>
                <a:latin typeface="Arial"/>
                <a:ea typeface="Arial"/>
                <a:cs typeface="Arial"/>
                <a:sym typeface="Arial"/>
              </a:rPr>
              <a:t>Par exemple, quel est le taux d'attaque parmi les personnes qui ont bu de l'eau provenant de la pompe A ? Quel est le taux d'attaque chez les personnes qui ont bu l'eau de la pompe A ? Quel est le taux d'attaque chez les personnes qui n'ont pas bu l'eau de la pompe A ?</a:t>
            </a:r>
          </a:p>
          <a:p>
            <a:pPr marL="261791" indent="-181240">
              <a:lnSpc>
                <a:spcPct val="115000"/>
              </a:lnSpc>
              <a:spcBef>
                <a:spcPts val="1269"/>
              </a:spcBef>
              <a:buClr>
                <a:schemeClr val="dk1"/>
              </a:buClr>
              <a:buSzPts val="1200"/>
              <a:buFont typeface="Wingdings" panose="05000000000000000000" pitchFamily="2" charset="2"/>
              <a:buChar char="§"/>
            </a:pPr>
            <a:endParaRPr lang="fr-FR" sz="1300" i="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Dites</a:t>
            </a:r>
            <a:r>
              <a:rPr lang="fr-FR" b="1" u="none" noProof="0"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Enfin, les participants peuvent comparer les taux d'attaque en divisant l'un par l'autre. Ce ratio est appelé « </a:t>
            </a:r>
            <a:r>
              <a:rPr lang="fr-FR" sz="1300" b="1" dirty="0">
                <a:solidFill>
                  <a:schemeClr val="tx1"/>
                </a:solidFill>
                <a:latin typeface="Arial"/>
                <a:ea typeface="Arial"/>
                <a:cs typeface="Arial"/>
                <a:sym typeface="Arial"/>
              </a:rPr>
              <a:t>ratio de risque »</a:t>
            </a:r>
            <a:r>
              <a:rPr lang="fr-FR" sz="1300" dirty="0">
                <a:solidFill>
                  <a:schemeClr val="tx1"/>
                </a:solidFill>
                <a:latin typeface="Arial"/>
                <a:ea typeface="Arial"/>
                <a:cs typeface="Arial"/>
                <a:sym typeface="Arial"/>
              </a:rPr>
              <a:t>.</a:t>
            </a:r>
            <a:endParaRPr lang="fr-FR" noProof="0" dirty="0">
              <a:solidFill>
                <a:schemeClr val="tx1"/>
              </a:solidFill>
            </a:endParaRPr>
          </a:p>
          <a:p>
            <a:pPr marL="0" indent="0">
              <a:lnSpc>
                <a:spcPct val="115000"/>
              </a:lnSpc>
              <a:spcBef>
                <a:spcPts val="634"/>
              </a:spcBef>
              <a:buClr>
                <a:schemeClr val="dk1"/>
              </a:buClr>
              <a:buSzPts val="1200"/>
            </a:pPr>
            <a:endParaRPr b="1" u="sng" dirty="0">
              <a:latin typeface="Arial"/>
              <a:ea typeface="Arial"/>
              <a:cs typeface="Arial"/>
              <a:sym typeface="Arial"/>
            </a:endParaRPr>
          </a:p>
        </p:txBody>
      </p:sp>
      <p:sp>
        <p:nvSpPr>
          <p:cNvPr id="859" name="Google Shape;859;p3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38</a:t>
            </a:fld>
            <a:endParaRPr sz="19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3"/>
        <p:cNvGrpSpPr/>
        <p:nvPr/>
      </p:nvGrpSpPr>
      <p:grpSpPr>
        <a:xfrm>
          <a:off x="0" y="0"/>
          <a:ext cx="0" cy="0"/>
          <a:chOff x="0" y="0"/>
          <a:chExt cx="0" cy="0"/>
        </a:xfrm>
      </p:grpSpPr>
      <p:sp>
        <p:nvSpPr>
          <p:cNvPr id="864" name="Google Shape;864;p3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65" name="Google Shape;865;p3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Prenons</a:t>
            </a:r>
            <a:r>
              <a:rPr lang="fr-FR" b="1" u="none" noProof="0" dirty="0">
                <a:latin typeface="Arial"/>
                <a:ea typeface="Arial"/>
                <a:cs typeface="Arial"/>
                <a:sym typeface="Arial"/>
              </a:rPr>
              <a:t> </a:t>
            </a:r>
            <a:r>
              <a:rPr lang="fr-FR" sz="1300" dirty="0">
                <a:latin typeface="Arial"/>
                <a:ea typeface="Arial"/>
                <a:cs typeface="Arial"/>
                <a:sym typeface="Arial"/>
              </a:rPr>
              <a:t>l'exemple d'une épidémie de gastro-entérite qui s'est déclarée parmi les participants à un banquet. 120 personnes ont participé au banquet ; de nombreuses personnes sont tombées malades environ deux jours plus tard. Le personnel du ministère de la santé a pu obtenir une liste des participants et interroger 116 d'entre eux, soit la quasi-totalité.  54 correspondaient à la définition de cas élaborée pour la gastro-entérite, dont 26 ont été confirmés par la culture. Plusieurs aliments différents ont été servis lors du banquet. Sur les 81 participants qui ont déclaré avoir mangé du bœuf, 50 correspondaient à la définition de cas.  Sur les 35 personnes qui n'ont pas mangé de bœuf, 4 correspondaient à la définition de cas.</a:t>
            </a:r>
            <a:endParaRPr lang="fr-FR" noProof="0" dirty="0"/>
          </a:p>
          <a:p>
            <a:pPr marL="181240"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Considérons la viande de bœuf comme l'exposition potentielle à l'origine de la maladie d'origine alimentaire</a:t>
            </a:r>
            <a:r>
              <a:rPr lang="fr-FR" sz="1300" b="1" i="1" dirty="0">
                <a:latin typeface="Arial"/>
                <a:ea typeface="Arial"/>
                <a:cs typeface="Arial"/>
                <a:sym typeface="Arial"/>
              </a:rPr>
              <a:t>. </a:t>
            </a:r>
            <a:r>
              <a:rPr lang="fr-FR" sz="1300" b="1" dirty="0">
                <a:latin typeface="Arial"/>
                <a:ea typeface="Arial"/>
                <a:cs typeface="Arial"/>
                <a:sym typeface="Arial"/>
              </a:rPr>
              <a:t>&lt;CLIQUER&gt;</a:t>
            </a: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Regardez le tableau.</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La cellule supérieure gauche, Cellule a, indique le nombre de personnes qui ont mangé du bœuf et sont tombées malades.</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La cellule b représente le nombre de personnes qui ont mangé du bœuf et qui ne sont pas tombées malades. </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La cellule c représente le nombre de personnes qui n'ont pas mangé de bœuf mais qui sont tout de même tombées malades.</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La cellule d représente le nombre de personnes qui n'ont pas mangé de bœuf et qui ne sont pas tombées malades.</a:t>
            </a:r>
            <a:endParaRPr lang="fr-FR" noProof="0" dirty="0"/>
          </a:p>
          <a:p>
            <a:pPr marL="0" indent="0">
              <a:lnSpc>
                <a:spcPct val="115000"/>
              </a:lnSpc>
              <a:buClr>
                <a:schemeClr val="dk1"/>
              </a:buClr>
              <a:buSzPts val="1200"/>
            </a:pPr>
            <a:endParaRPr lang="fr-FR" noProof="0" dirty="0"/>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 chiffre doit figurer dans la cellule a ?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50</a:t>
            </a:r>
          </a:p>
          <a:p>
            <a:pPr marL="261791" indent="-181240">
              <a:lnSpc>
                <a:spcPct val="115000"/>
              </a:lnSpc>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 nombre doit être inscrit dans la cellule b ?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31</a:t>
            </a:r>
          </a:p>
          <a:p>
            <a:pPr marL="261791" indent="-181240">
              <a:lnSpc>
                <a:spcPct val="115000"/>
              </a:lnSpc>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 chiffre doit figurer dans la cellule c ?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4</a:t>
            </a:r>
          </a:p>
          <a:p>
            <a:pPr marL="261791" indent="-181240">
              <a:lnSpc>
                <a:spcPct val="115000"/>
              </a:lnSpc>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Quel chiffre doit figurer dans la cellule d ?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31</a:t>
            </a:r>
            <a:endParaRPr lang="fr-FR" noProof="0" dirty="0"/>
          </a:p>
          <a:p>
            <a:pPr marL="0"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Laissez</a:t>
            </a:r>
            <a:r>
              <a:rPr lang="fr-FR" b="1" u="none" noProof="0" dirty="0">
                <a:latin typeface="Arial"/>
                <a:ea typeface="Arial"/>
                <a:cs typeface="Arial"/>
                <a:sym typeface="Arial"/>
              </a:rPr>
              <a:t> </a:t>
            </a:r>
            <a:r>
              <a:rPr lang="fr-FR" b="0" u="none" noProof="0" dirty="0">
                <a:latin typeface="Arial"/>
                <a:ea typeface="Arial"/>
                <a:cs typeface="Arial"/>
                <a:sym typeface="Arial"/>
              </a:rPr>
              <a:t>un moment aux participants pour </a:t>
            </a:r>
            <a:r>
              <a:rPr lang="fr-FR" sz="1300" dirty="0">
                <a:latin typeface="Arial"/>
                <a:ea typeface="Arial"/>
                <a:cs typeface="Arial"/>
                <a:sym typeface="Arial"/>
              </a:rPr>
              <a:t>calculer les </a:t>
            </a:r>
            <a:r>
              <a:rPr lang="fr-FR" sz="1300" b="1" dirty="0">
                <a:latin typeface="Arial"/>
                <a:ea typeface="Arial"/>
                <a:cs typeface="Arial"/>
                <a:sym typeface="Arial"/>
              </a:rPr>
              <a:t>totaux </a:t>
            </a:r>
            <a:r>
              <a:rPr lang="fr-FR" sz="1300" dirty="0">
                <a:latin typeface="Arial"/>
                <a:ea typeface="Arial"/>
                <a:cs typeface="Arial"/>
                <a:sym typeface="Arial"/>
              </a:rPr>
              <a:t>et les </a:t>
            </a:r>
            <a:r>
              <a:rPr lang="fr-FR" sz="1300" b="1" dirty="0">
                <a:latin typeface="Arial"/>
                <a:ea typeface="Arial"/>
                <a:cs typeface="Arial"/>
                <a:sym typeface="Arial"/>
              </a:rPr>
              <a:t>taux d'attaque.</a:t>
            </a:r>
            <a:endParaRPr lang="fr-FR" sz="1300" dirty="0">
              <a:latin typeface="Arial"/>
              <a:ea typeface="Arial"/>
              <a:cs typeface="Arial"/>
              <a:sym typeface="Arial"/>
            </a:endParaRPr>
          </a:p>
          <a:p>
            <a:pPr marL="0" indent="0">
              <a:lnSpc>
                <a:spcPct val="115000"/>
              </a:lnSpc>
              <a:buClr>
                <a:schemeClr val="dk1"/>
              </a:buClr>
              <a:buSzPts val="1200"/>
            </a:pPr>
            <a:r>
              <a:rPr lang="fr-FR" sz="1300" i="1" dirty="0">
                <a:latin typeface="Arial"/>
                <a:ea typeface="Arial"/>
                <a:cs typeface="Arial"/>
                <a:sym typeface="Arial"/>
              </a:rPr>
              <a:t> </a:t>
            </a:r>
            <a:endParaRPr lang="fr-FR" sz="1300" dirty="0">
              <a:latin typeface="Arial"/>
              <a:ea typeface="Arial"/>
              <a:cs typeface="Arial"/>
              <a:sym typeface="Arial"/>
            </a:endParaRPr>
          </a:p>
          <a:p>
            <a:pPr marL="181240" indent="-181240">
              <a:lnSpc>
                <a:spcPct val="115000"/>
              </a:lnSpc>
              <a:buClr>
                <a:schemeClr val="dk1"/>
              </a:buClr>
              <a:buSzPts val="1200"/>
              <a:buFont typeface="Noto Sans Symbols"/>
              <a:buChar char="❖"/>
            </a:pPr>
            <a:r>
              <a:rPr lang="fr-FR" sz="1300" b="1" i="1" dirty="0">
                <a:latin typeface="Arial"/>
                <a:ea typeface="Arial"/>
                <a:cs typeface="Arial"/>
                <a:sym typeface="Arial"/>
              </a:rPr>
              <a:t>Après quelques minutes, examinez les résultats (voir diapositive suivante).</a:t>
            </a:r>
            <a:endParaRPr lang="fr-FR" sz="1300" b="1" dirty="0">
              <a:latin typeface="Arial"/>
              <a:ea typeface="Arial"/>
              <a:cs typeface="Arial"/>
              <a:sym typeface="Arial"/>
            </a:endParaRPr>
          </a:p>
          <a:p>
            <a:pPr marL="0" indent="0">
              <a:spcBef>
                <a:spcPts val="381"/>
              </a:spcBef>
              <a:buClr>
                <a:schemeClr val="dk1"/>
              </a:buClr>
              <a:buSzPts val="1200"/>
            </a:pPr>
            <a:endParaRPr dirty="0">
              <a:latin typeface="Arial"/>
              <a:ea typeface="Arial"/>
              <a:cs typeface="Arial"/>
              <a:sym typeface="Arial"/>
            </a:endParaRPr>
          </a:p>
        </p:txBody>
      </p:sp>
      <p:sp>
        <p:nvSpPr>
          <p:cNvPr id="866" name="Google Shape;866;p3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39</a:t>
            </a:fld>
            <a:endParaRPr sz="1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7" name="Google Shape;317;p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Comme nous en avons déjà discuté, les six premières étapes d'une </a:t>
            </a:r>
            <a:r>
              <a:rPr lang="fr-FR" noProof="0" dirty="0">
                <a:latin typeface="Arial"/>
                <a:ea typeface="Arial"/>
                <a:cs typeface="Arial"/>
                <a:sym typeface="Arial"/>
              </a:rPr>
              <a:t>investigation d’</a:t>
            </a:r>
            <a:r>
              <a:rPr lang="fr-FR" sz="1300" dirty="0">
                <a:latin typeface="Arial"/>
                <a:ea typeface="Arial"/>
                <a:cs typeface="Arial"/>
                <a:sym typeface="Arial"/>
              </a:rPr>
              <a:t>une flambée sont les suivantes :</a:t>
            </a:r>
          </a:p>
          <a:p>
            <a:pPr marL="664546" lvl="1" indent="-181240" defTabSz="966612">
              <a:lnSpc>
                <a:spcPct val="115000"/>
              </a:lnSpc>
              <a:spcBef>
                <a:spcPts val="634"/>
              </a:spcBef>
              <a:buClr>
                <a:schemeClr val="dk1"/>
              </a:buClr>
              <a:buSzPts val="1200"/>
              <a:buFont typeface="Courier New" panose="02070309020205020404" pitchFamily="49" charset="0"/>
              <a:buChar char="o"/>
            </a:pPr>
            <a:r>
              <a:rPr lang="fr-FR" sz="1300" kern="1200" dirty="0">
                <a:solidFill>
                  <a:schemeClr val="tx1"/>
                </a:solidFill>
                <a:latin typeface="Arial" panose="020B0604020202020204" pitchFamily="34" charset="0"/>
                <a:cs typeface="Arial" panose="020B0604020202020204" pitchFamily="34" charset="0"/>
              </a:rPr>
              <a:t>Se préparer pour le travail de terrain</a:t>
            </a:r>
          </a:p>
          <a:p>
            <a:pPr marL="664546" lvl="1" indent="-181240" defTabSz="966612">
              <a:lnSpc>
                <a:spcPct val="115000"/>
              </a:lnSpc>
              <a:spcBef>
                <a:spcPts val="634"/>
              </a:spcBef>
              <a:buClr>
                <a:schemeClr val="dk1"/>
              </a:buClr>
              <a:buSzPts val="1200"/>
              <a:buFont typeface="Courier New" panose="02070309020205020404" pitchFamily="49" charset="0"/>
              <a:buChar char="o"/>
            </a:pPr>
            <a:r>
              <a:rPr lang="fr-FR" sz="1300" kern="1200" dirty="0">
                <a:solidFill>
                  <a:schemeClr val="tx1"/>
                </a:solidFill>
                <a:latin typeface="Arial" panose="020B0604020202020204" pitchFamily="34" charset="0"/>
                <a:cs typeface="Arial" panose="020B0604020202020204" pitchFamily="34" charset="0"/>
              </a:rPr>
              <a:t>Confirmer la flambée</a:t>
            </a:r>
          </a:p>
          <a:p>
            <a:pPr marL="664546" lvl="1" indent="-181240" defTabSz="966612">
              <a:lnSpc>
                <a:spcPct val="115000"/>
              </a:lnSpc>
              <a:spcBef>
                <a:spcPts val="634"/>
              </a:spcBef>
              <a:buClr>
                <a:schemeClr val="dk1"/>
              </a:buClr>
              <a:buSzPts val="1200"/>
              <a:buFont typeface="Courier New" panose="02070309020205020404" pitchFamily="49" charset="0"/>
              <a:buChar char="o"/>
            </a:pPr>
            <a:r>
              <a:rPr lang="fr-FR" sz="1300" kern="1200" dirty="0">
                <a:solidFill>
                  <a:schemeClr val="tx1"/>
                </a:solidFill>
                <a:latin typeface="Arial" panose="020B0604020202020204" pitchFamily="34" charset="0"/>
                <a:cs typeface="Arial" panose="020B0604020202020204" pitchFamily="34" charset="0"/>
              </a:rPr>
              <a:t>Vérifier le diagnostic</a:t>
            </a:r>
          </a:p>
          <a:p>
            <a:pPr marL="664546" lvl="1" indent="-181240" defTabSz="966612">
              <a:lnSpc>
                <a:spcPct val="115000"/>
              </a:lnSpc>
              <a:spcBef>
                <a:spcPts val="634"/>
              </a:spcBef>
              <a:buClr>
                <a:schemeClr val="dk1"/>
              </a:buClr>
              <a:buSzPts val="1200"/>
              <a:buFont typeface="Courier New" panose="02070309020205020404" pitchFamily="49" charset="0"/>
              <a:buChar char="o"/>
            </a:pPr>
            <a:r>
              <a:rPr lang="fr-FR" sz="1300" kern="1200" dirty="0">
                <a:solidFill>
                  <a:schemeClr val="tx1"/>
                </a:solidFill>
                <a:latin typeface="Arial" panose="020B0604020202020204" pitchFamily="34" charset="0"/>
                <a:cs typeface="Arial" panose="020B0604020202020204" pitchFamily="34" charset="0"/>
              </a:rPr>
              <a:t>Élaborer une définition de cas</a:t>
            </a:r>
          </a:p>
          <a:p>
            <a:pPr marL="664546" lvl="1" indent="-181240" defTabSz="966612">
              <a:lnSpc>
                <a:spcPct val="115000"/>
              </a:lnSpc>
              <a:spcBef>
                <a:spcPts val="634"/>
              </a:spcBef>
              <a:buClr>
                <a:schemeClr val="dk1"/>
              </a:buClr>
              <a:buSzPts val="1200"/>
              <a:buFont typeface="Courier New" panose="02070309020205020404" pitchFamily="49" charset="0"/>
              <a:buChar char="o"/>
            </a:pPr>
            <a:r>
              <a:rPr lang="fr-FR" sz="1300" kern="1200" dirty="0">
                <a:solidFill>
                  <a:schemeClr val="tx1"/>
                </a:solidFill>
                <a:latin typeface="Arial" panose="020B0604020202020204" pitchFamily="34" charset="0"/>
                <a:cs typeface="Arial" panose="020B0604020202020204" pitchFamily="34" charset="0"/>
              </a:rPr>
              <a:t>Rechercher systématiquement les cas et enregistrer l’information</a:t>
            </a:r>
          </a:p>
          <a:p>
            <a:pPr marL="664546" lvl="1" indent="-181240" defTabSz="966612">
              <a:lnSpc>
                <a:spcPct val="115000"/>
              </a:lnSpc>
              <a:spcBef>
                <a:spcPts val="634"/>
              </a:spcBef>
              <a:buClr>
                <a:schemeClr val="dk1"/>
              </a:buClr>
              <a:buSzPts val="1200"/>
              <a:buFont typeface="Courier New" panose="02070309020205020404" pitchFamily="49" charset="0"/>
              <a:buChar char="o"/>
            </a:pPr>
            <a:r>
              <a:rPr lang="fr-FR" sz="1300" kern="1200" dirty="0">
                <a:solidFill>
                  <a:schemeClr val="tx1"/>
                </a:solidFill>
                <a:latin typeface="Arial" panose="020B0604020202020204" pitchFamily="34" charset="0"/>
                <a:cs typeface="Arial" panose="020B0604020202020204" pitchFamily="34" charset="0"/>
              </a:rPr>
              <a:t>Effectuer une épidémiologie descriptive</a:t>
            </a:r>
          </a:p>
          <a:p>
            <a:pPr marL="664546" lvl="1" indent="-100689">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questions concernant quoi, qui, quand et où ont maintenant une réponse.  Bien qu'il semble, et c'est parfois la réalité, que ces activités prennent beaucoup de temps, elles devraient se dérouler rapidement, en particulier en cas de maladie grave ou de décès.</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318" name="Google Shape;318;p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a:t>
            </a:fld>
            <a:endParaRPr sz="19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1"/>
        <p:cNvGrpSpPr/>
        <p:nvPr/>
      </p:nvGrpSpPr>
      <p:grpSpPr>
        <a:xfrm>
          <a:off x="0" y="0"/>
          <a:ext cx="0" cy="0"/>
          <a:chOff x="0" y="0"/>
          <a:chExt cx="0" cy="0"/>
        </a:xfrm>
      </p:grpSpPr>
      <p:sp>
        <p:nvSpPr>
          <p:cNvPr id="872" name="Google Shape;872;p4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73" name="Google Shape;873;p4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Voici les résultats. Jusqu'à présent, c'est ce que nous avons fait avec l'épidémiologie descriptive. </a:t>
            </a:r>
            <a:r>
              <a:rPr lang="fr-FR" sz="1300" b="1" dirty="0">
                <a:latin typeface="Arial"/>
                <a:ea typeface="Arial"/>
                <a:cs typeface="Arial"/>
                <a:sym typeface="Arial"/>
              </a:rPr>
              <a:t>&lt;CLIQUER&gt;</a:t>
            </a:r>
            <a:endParaRPr lang="fr-FR" sz="1300"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Calculons maintenant le </a:t>
            </a:r>
            <a:r>
              <a:rPr lang="fr-FR" sz="1300" b="1" dirty="0">
                <a:latin typeface="Arial"/>
                <a:ea typeface="Arial"/>
                <a:cs typeface="Arial"/>
                <a:sym typeface="Arial"/>
              </a:rPr>
              <a:t>ratio des taux d'attaque</a:t>
            </a:r>
            <a:r>
              <a:rPr lang="fr-FR" sz="1300" dirty="0">
                <a:latin typeface="Arial"/>
                <a:ea typeface="Arial"/>
                <a:cs typeface="Arial"/>
                <a:sym typeface="Arial"/>
              </a:rPr>
              <a:t>, appelé </a:t>
            </a:r>
            <a:r>
              <a:rPr lang="fr-FR" sz="1300" b="1" dirty="0">
                <a:latin typeface="Arial"/>
                <a:ea typeface="Arial"/>
                <a:cs typeface="Arial"/>
                <a:sym typeface="Arial"/>
              </a:rPr>
              <a:t>ratio de risque </a:t>
            </a:r>
            <a:r>
              <a:rPr lang="fr-FR" sz="1300" dirty="0">
                <a:latin typeface="Arial"/>
                <a:ea typeface="Arial"/>
                <a:cs typeface="Arial"/>
                <a:sym typeface="Arial"/>
              </a:rPr>
              <a:t>ou </a:t>
            </a:r>
            <a:r>
              <a:rPr lang="fr-FR" sz="1300" b="1" dirty="0">
                <a:latin typeface="Arial"/>
                <a:ea typeface="Arial"/>
                <a:cs typeface="Arial"/>
                <a:sym typeface="Arial"/>
              </a:rPr>
              <a:t>risque relatif</a:t>
            </a:r>
            <a:r>
              <a:rPr lang="fr-FR" sz="1300" dirty="0">
                <a:latin typeface="Arial"/>
                <a:ea typeface="Arial"/>
                <a:cs typeface="Arial"/>
                <a:sym typeface="Arial"/>
              </a:rPr>
              <a:t>.</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Comment calculer le ratio des taux d'attaque ?  (</a:t>
            </a:r>
            <a:r>
              <a:rPr lang="fr-FR" sz="1300" i="1" dirty="0">
                <a:latin typeface="Arial"/>
                <a:ea typeface="Arial"/>
                <a:cs typeface="Arial"/>
                <a:sym typeface="Arial"/>
              </a:rPr>
              <a:t>Quel nombre divise-t-on par quoi </a:t>
            </a:r>
            <a:r>
              <a:rPr lang="fr-FR" sz="1300" dirty="0">
                <a:latin typeface="Arial"/>
                <a:ea typeface="Arial"/>
                <a:cs typeface="Arial"/>
                <a:sym typeface="Arial"/>
              </a:rPr>
              <a:t>?)</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&lt;CLIQUER&gt; Réponse : </a:t>
            </a:r>
            <a:r>
              <a:rPr lang="fr-FR" sz="1300" i="1" dirty="0">
                <a:latin typeface="Arial"/>
                <a:ea typeface="Arial"/>
                <a:cs typeface="Arial"/>
                <a:sym typeface="Arial"/>
              </a:rPr>
              <a:t>Divisez 62 par 11</a:t>
            </a: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a:t>
            </a:r>
            <a:r>
              <a:rPr lang="fr-FR" sz="1300" dirty="0">
                <a:latin typeface="Arial"/>
                <a:ea typeface="Arial"/>
                <a:cs typeface="Arial"/>
                <a:sym typeface="Arial"/>
              </a:rPr>
              <a:t> Faites ce calcul. Quel ratio de risque obtenez-vous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Laissez</a:t>
            </a:r>
            <a:r>
              <a:rPr lang="fr-FR" sz="1300" b="1" dirty="0">
                <a:latin typeface="Arial"/>
                <a:ea typeface="Arial"/>
                <a:cs typeface="Arial"/>
                <a:sym typeface="Arial"/>
              </a:rPr>
              <a:t> </a:t>
            </a:r>
            <a:r>
              <a:rPr lang="fr-FR" sz="1300" dirty="0">
                <a:latin typeface="Arial"/>
                <a:ea typeface="Arial"/>
                <a:cs typeface="Arial"/>
                <a:sym typeface="Arial"/>
              </a:rPr>
              <a:t>un moment aux participants pour calculer le ratio de risque avant de révéler la réponse. </a:t>
            </a:r>
            <a:r>
              <a:rPr lang="fr-FR" sz="1300" b="1" dirty="0">
                <a:latin typeface="Arial"/>
                <a:ea typeface="Arial"/>
                <a:cs typeface="Arial"/>
                <a:sym typeface="Arial"/>
              </a:rPr>
              <a:t>&lt;CLIQUER&gt; Réponse : </a:t>
            </a:r>
            <a:r>
              <a:rPr lang="fr-FR" sz="1300" i="1" dirty="0">
                <a:latin typeface="Arial"/>
                <a:ea typeface="Arial"/>
                <a:cs typeface="Arial"/>
                <a:sym typeface="Arial"/>
              </a:rPr>
              <a:t> 5,6</a:t>
            </a: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 signifie un ratio de risque de 5,6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&lt;CLIQUER&gt; Réponse </a:t>
            </a:r>
            <a:r>
              <a:rPr lang="fr-FR" sz="1300" i="1" dirty="0">
                <a:latin typeface="Arial"/>
                <a:ea typeface="Arial"/>
                <a:cs typeface="Arial"/>
                <a:sym typeface="Arial"/>
              </a:rPr>
              <a:t>sur la diapositive suivante.</a:t>
            </a:r>
            <a:endParaRPr lang="fr-FR" sz="1300" dirty="0">
              <a:latin typeface="Arial"/>
              <a:ea typeface="Arial"/>
              <a:cs typeface="Arial"/>
              <a:sym typeface="Arial"/>
            </a:endParaRPr>
          </a:p>
          <a:p>
            <a:pPr marL="0" indent="0">
              <a:spcBef>
                <a:spcPts val="1649"/>
              </a:spcBef>
              <a:buClr>
                <a:schemeClr val="dk1"/>
              </a:buClr>
              <a:buSzPts val="1200"/>
            </a:pPr>
            <a:endParaRPr dirty="0">
              <a:latin typeface="Arial"/>
              <a:ea typeface="Arial"/>
              <a:cs typeface="Arial"/>
              <a:sym typeface="Arial"/>
            </a:endParaRPr>
          </a:p>
        </p:txBody>
      </p:sp>
      <p:sp>
        <p:nvSpPr>
          <p:cNvPr id="874" name="Google Shape;874;p4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40</a:t>
            </a:fld>
            <a:endParaRPr sz="19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p4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83" name="Google Shape;883;p4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Comment les résultats sont-ils expliqués de manière à être facilement compréhensibles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Laissez</a:t>
            </a:r>
            <a:r>
              <a:rPr lang="fr-FR" sz="1300" b="1" dirty="0">
                <a:latin typeface="Arial"/>
                <a:ea typeface="Arial"/>
                <a:cs typeface="Arial"/>
                <a:sym typeface="Arial"/>
              </a:rPr>
              <a:t> </a:t>
            </a:r>
            <a:r>
              <a:rPr lang="fr-FR" sz="1300" dirty="0">
                <a:latin typeface="Arial"/>
                <a:ea typeface="Arial"/>
                <a:cs typeface="Arial"/>
                <a:sym typeface="Arial"/>
              </a:rPr>
              <a:t>un moment aux participants pour réfléchir à la manière d'expliquer les résultats. </a:t>
            </a:r>
            <a:r>
              <a:rPr lang="fr-FR" sz="1300" b="1" dirty="0">
                <a:latin typeface="Arial"/>
                <a:ea typeface="Arial"/>
                <a:cs typeface="Arial"/>
                <a:sym typeface="Arial"/>
              </a:rPr>
              <a:t>&lt;CLIQUER&gt;</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Il </a:t>
            </a:r>
            <a:r>
              <a:rPr lang="fr-FR" sz="1300" dirty="0">
                <a:latin typeface="Arial"/>
                <a:ea typeface="Arial"/>
                <a:cs typeface="Arial"/>
                <a:sym typeface="Arial"/>
              </a:rPr>
              <a:t>s'agit d'un modèle pour exprimer le ratio de risque.</a:t>
            </a:r>
            <a:endParaRPr lang="fr-FR" noProof="0" dirty="0"/>
          </a:p>
          <a:p>
            <a:pPr marL="0" indent="0">
              <a:lnSpc>
                <a:spcPct val="115000"/>
              </a:lnSpc>
              <a:buClr>
                <a:schemeClr val="dk1"/>
              </a:buClr>
              <a:buSzPts val="1200"/>
            </a:pPr>
            <a:endParaRPr lang="fr-FR" noProof="0" dirty="0"/>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à un volontaire de lire le modèle.</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Maintenant, insérez les données du banquet dans le modèle !</a:t>
            </a: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Laissez</a:t>
            </a:r>
            <a:r>
              <a:rPr lang="fr-FR" sz="1300" b="1" dirty="0">
                <a:latin typeface="Arial"/>
                <a:ea typeface="Arial"/>
                <a:cs typeface="Arial"/>
                <a:sym typeface="Arial"/>
              </a:rPr>
              <a:t> </a:t>
            </a:r>
            <a:r>
              <a:rPr lang="fr-FR" sz="1300" dirty="0">
                <a:latin typeface="Arial"/>
                <a:ea typeface="Arial"/>
                <a:cs typeface="Arial"/>
                <a:sym typeface="Arial"/>
              </a:rPr>
              <a:t>1 à 2 participants répondre. </a:t>
            </a:r>
            <a:r>
              <a:rPr lang="fr-FR" sz="1300" b="1" dirty="0">
                <a:latin typeface="Arial"/>
                <a:ea typeface="Arial"/>
                <a:cs typeface="Arial"/>
                <a:sym typeface="Arial"/>
              </a:rPr>
              <a:t>&lt;CLIQUER&gt; Réponse </a:t>
            </a:r>
            <a:r>
              <a:rPr lang="fr-FR" sz="1300" dirty="0">
                <a:latin typeface="Arial"/>
                <a:ea typeface="Arial"/>
                <a:cs typeface="Arial"/>
                <a:sym typeface="Arial"/>
              </a:rPr>
              <a:t>: </a:t>
            </a:r>
            <a:r>
              <a:rPr lang="fr-FR" sz="1300" i="1" dirty="0">
                <a:latin typeface="Arial"/>
                <a:ea typeface="Arial"/>
                <a:cs typeface="Arial"/>
                <a:sym typeface="Arial"/>
              </a:rPr>
              <a:t>Les {personnes qui ont mangé du bœuf} étaient {5,6} fois plus susceptibles de {faire une gastro-entérite} que les {personnes qui n'ont pas mangé de bœuf}.</a:t>
            </a:r>
            <a:endParaRPr lang="fr-FR" noProof="0" dirty="0"/>
          </a:p>
        </p:txBody>
      </p:sp>
      <p:sp>
        <p:nvSpPr>
          <p:cNvPr id="884" name="Google Shape;884;p4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41</a:t>
            </a:fld>
            <a:endParaRPr sz="19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8"/>
        <p:cNvGrpSpPr/>
        <p:nvPr/>
      </p:nvGrpSpPr>
      <p:grpSpPr>
        <a:xfrm>
          <a:off x="0" y="0"/>
          <a:ext cx="0" cy="0"/>
          <a:chOff x="0" y="0"/>
          <a:chExt cx="0" cy="0"/>
        </a:xfrm>
      </p:grpSpPr>
      <p:sp>
        <p:nvSpPr>
          <p:cNvPr id="889" name="Google Shape;889;p4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0" name="Google Shape;890;p4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Un </a:t>
            </a:r>
            <a:r>
              <a:rPr lang="fr-FR" sz="1300" dirty="0">
                <a:latin typeface="Arial"/>
                <a:ea typeface="Arial"/>
                <a:cs typeface="Arial"/>
                <a:sym typeface="Arial"/>
              </a:rPr>
              <a:t>RR supérieur à 1 signifie que le groupe exposé présente un risque de maladie plus élevé que le groupe non exposé (</a:t>
            </a:r>
            <a:r>
              <a:rPr lang="fr-FR" sz="1300" i="1" dirty="0">
                <a:latin typeface="Arial"/>
                <a:ea typeface="Arial"/>
                <a:cs typeface="Arial"/>
                <a:sym typeface="Arial"/>
              </a:rPr>
              <a:t>le groupe exposé était plus susceptible de tomber malade que le groupe non exposé</a:t>
            </a:r>
            <a:r>
              <a:rPr lang="fr-FR" sz="1300" dirty="0">
                <a:latin typeface="Arial"/>
                <a:ea typeface="Arial"/>
                <a:cs typeface="Arial"/>
                <a:sym typeface="Arial"/>
              </a:rPr>
              <a:t>).  L'interprétation est la suivante : l'exposition est associée à une probabilité ou à un risque accru de maladie.</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Plus le RR est élevé, plus l'association entre l'exposition et la maladie </a:t>
            </a:r>
            <a:r>
              <a:rPr lang="fr-FR" sz="1300" b="1" dirty="0">
                <a:latin typeface="Arial"/>
                <a:ea typeface="Arial"/>
                <a:cs typeface="Arial"/>
                <a:sym typeface="Arial"/>
              </a:rPr>
              <a:t>est forte</a:t>
            </a:r>
            <a:r>
              <a:rPr lang="fr-FR" sz="1300" dirty="0">
                <a:latin typeface="Arial"/>
                <a:ea typeface="Arial"/>
                <a:cs typeface="Arial"/>
                <a:sym typeface="Arial"/>
              </a:rPr>
              <a:t>. Un RR égal à 1 signifie que les groupes exposés et non exposés ont le même risque de maladie. En d'autres termes, l'exposition ne semble pas liée à la maladie et n'est pas un facteur de risque. Un RR inférieur à 1 signifie que le groupe exposé présente un risque de maladie inférieur à celui du groupe non exposé. En d'autres termes, l'exposition est associée à une réduction de la probabilité ou du risque de maladie. L'exposition peut protéger contre la maladie.</a:t>
            </a:r>
            <a:endParaRPr lang="fr-FR" noProof="0" dirty="0"/>
          </a:p>
        </p:txBody>
      </p:sp>
      <p:sp>
        <p:nvSpPr>
          <p:cNvPr id="891" name="Google Shape;891;p4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42</a:t>
            </a:fld>
            <a:endParaRPr sz="19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p4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9" name="Google Shape;899;p4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Alors que les épidémiologistes ont généralement confiance dans leurs résultats épidémiologiques, la concordance entre les résultats des laboratoires et ceux de l'environnement fournit des preuves supplémentaires qui aident à persuader les autorités de prendre des mesures.</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Si les données épidémiologiques et les données de laboratoire vont dans des directions différentes, des efforts supplémentaires doivent être entrepris pour en comprendre les raisons. </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900" name="Google Shape;900;p4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43</a:t>
            </a:fld>
            <a:endParaRPr sz="19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4"/>
        <p:cNvGrpSpPr/>
        <p:nvPr/>
      </p:nvGrpSpPr>
      <p:grpSpPr>
        <a:xfrm>
          <a:off x="0" y="0"/>
          <a:ext cx="0" cy="0"/>
          <a:chOff x="0" y="0"/>
          <a:chExt cx="0" cy="0"/>
        </a:xfrm>
      </p:grpSpPr>
      <p:sp>
        <p:nvSpPr>
          <p:cNvPr id="905" name="Google Shape;905;p4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6" name="Google Shape;906;p44: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lnSpc>
                <a:spcPct val="115000"/>
              </a:lnSpc>
              <a:buSzPts val="1200"/>
            </a:pPr>
            <a:r>
              <a:rPr lang="fr-FR" sz="1300" b="1" dirty="0">
                <a:solidFill>
                  <a:srgbClr val="000000"/>
                </a:solidFill>
                <a:latin typeface="Arial"/>
                <a:ea typeface="Arial"/>
                <a:cs typeface="Arial"/>
                <a:sym typeface="Arial"/>
              </a:rPr>
              <a:t>Notes de l'instructeur :</a:t>
            </a:r>
            <a:endParaRPr lang="fr-FR" noProof="0" dirty="0"/>
          </a:p>
          <a:p>
            <a:pPr marL="0" indent="0">
              <a:lnSpc>
                <a:spcPct val="115000"/>
              </a:lnSpc>
              <a:spcBef>
                <a:spcPts val="1903"/>
              </a:spcBef>
            </a:pPr>
            <a:endParaRPr lang="fr-FR" sz="1300" b="1"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aux participants de consulter leur « Cahier d'exercices du participant » à l'exercice intitulé : </a:t>
            </a:r>
            <a:r>
              <a:rPr lang="fr-FR" sz="1300" b="1" dirty="0">
                <a:latin typeface="Arial"/>
                <a:ea typeface="Arial"/>
                <a:cs typeface="Arial"/>
                <a:sym typeface="Arial"/>
              </a:rPr>
              <a:t>Analyser les données </a:t>
            </a:r>
            <a:endParaRPr lang="fr-FR" noProof="0" dirty="0"/>
          </a:p>
          <a:p>
            <a:pPr marL="181240" indent="-100689">
              <a:lnSpc>
                <a:spcPct val="115000"/>
              </a:lnSpc>
              <a:spcBef>
                <a:spcPts val="1903"/>
              </a:spcBef>
              <a:buClr>
                <a:schemeClr val="dk1"/>
              </a:buClr>
              <a:buSzPts val="1200"/>
            </a:pPr>
            <a:endParaRPr sz="1300" b="1" dirty="0">
              <a:latin typeface="Arial"/>
              <a:ea typeface="Arial"/>
              <a:cs typeface="Arial"/>
              <a:sym typeface="Arial"/>
            </a:endParaRPr>
          </a:p>
          <a:p>
            <a:pPr marL="0" indent="0">
              <a:spcBef>
                <a:spcPts val="634"/>
              </a:spcBef>
            </a:pPr>
            <a:endParaRPr dirty="0">
              <a:latin typeface="Calibri"/>
              <a:ea typeface="Calibri"/>
              <a:cs typeface="Calibri"/>
              <a:sym typeface="Calibri"/>
            </a:endParaRPr>
          </a:p>
        </p:txBody>
      </p:sp>
      <p:sp>
        <p:nvSpPr>
          <p:cNvPr id="907" name="Google Shape;907;p44: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FR"/>
              <a:pPr algn="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0"/>
        <p:cNvGrpSpPr/>
        <p:nvPr/>
      </p:nvGrpSpPr>
      <p:grpSpPr>
        <a:xfrm>
          <a:off x="0" y="0"/>
          <a:ext cx="0" cy="0"/>
          <a:chOff x="0" y="0"/>
          <a:chExt cx="0" cy="0"/>
        </a:xfrm>
      </p:grpSpPr>
      <p:sp>
        <p:nvSpPr>
          <p:cNvPr id="911" name="Google Shape;911;p4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12" name="Google Shape;912;p4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spcBef>
                <a:spcPts val="846"/>
              </a:spcBef>
              <a:buClr>
                <a:schemeClr val="dk1"/>
              </a:buClr>
              <a:buSzPts val="1200"/>
            </a:pPr>
            <a:endParaRPr lang="fr-FR" sz="1300" b="1" dirty="0">
              <a:solidFill>
                <a:schemeClr val="tx1"/>
              </a:solidFill>
              <a:latin typeface="Arial"/>
              <a:ea typeface="Arial"/>
              <a:cs typeface="Arial"/>
              <a:sym typeface="Arial"/>
            </a:endParaRPr>
          </a:p>
          <a:p>
            <a:pPr marL="181240" indent="-181240">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à</a:t>
            </a:r>
            <a:r>
              <a:rPr lang="fr-FR" sz="1300" i="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un volontaire de lire la diapositive.</a:t>
            </a:r>
            <a:endParaRPr lang="fr-FR" noProof="0" dirty="0">
              <a:solidFill>
                <a:schemeClr val="tx1"/>
              </a:solidFill>
            </a:endParaRPr>
          </a:p>
          <a:p>
            <a:pPr marL="0" indent="0">
              <a:spcBef>
                <a:spcPts val="1649"/>
              </a:spcBef>
              <a:buClr>
                <a:schemeClr val="dk1"/>
              </a:buClr>
              <a:buSzPts val="1200"/>
            </a:pPr>
            <a:endParaRPr dirty="0">
              <a:latin typeface="Arial"/>
              <a:ea typeface="Arial"/>
              <a:cs typeface="Arial"/>
              <a:sym typeface="Arial"/>
            </a:endParaRPr>
          </a:p>
        </p:txBody>
      </p:sp>
      <p:sp>
        <p:nvSpPr>
          <p:cNvPr id="913" name="Google Shape;913;p4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45</a:t>
            </a:fld>
            <a:endParaRPr sz="19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p4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19" name="Google Shape;919;p4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181240" indent="-100689">
              <a:spcBef>
                <a:spcPts val="846"/>
              </a:spcBef>
              <a:buClr>
                <a:schemeClr val="dk1"/>
              </a:buClr>
              <a:buSzPts val="1200"/>
            </a:pPr>
            <a:endParaRPr lang="fr-FR" sz="1300" b="1" i="1" dirty="0">
              <a:solidFill>
                <a:schemeClr val="tx1"/>
              </a:solidFill>
              <a:latin typeface="Arial"/>
              <a:ea typeface="Arial"/>
              <a:cs typeface="Arial"/>
              <a:sym typeface="Arial"/>
            </a:endParaRPr>
          </a:p>
          <a:p>
            <a:pPr marL="181240" indent="-181240">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à</a:t>
            </a:r>
            <a:r>
              <a:rPr lang="fr-FR" sz="1300" i="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un volontaire de lire la diapositive.</a:t>
            </a:r>
            <a:endParaRPr lang="fr-FR" noProof="0" dirty="0">
              <a:solidFill>
                <a:schemeClr val="tx1"/>
              </a:solidFill>
            </a:endParaRPr>
          </a:p>
          <a:p>
            <a:pPr marL="0" indent="0">
              <a:spcBef>
                <a:spcPts val="1649"/>
              </a:spcBef>
              <a:buClr>
                <a:schemeClr val="dk1"/>
              </a:buClr>
              <a:buSzPts val="1200"/>
            </a:pPr>
            <a:endParaRPr dirty="0">
              <a:latin typeface="Arial"/>
              <a:ea typeface="Arial"/>
              <a:cs typeface="Arial"/>
              <a:sym typeface="Arial"/>
            </a:endParaRPr>
          </a:p>
        </p:txBody>
      </p:sp>
      <p:sp>
        <p:nvSpPr>
          <p:cNvPr id="920" name="Google Shape;920;p4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46</a:t>
            </a:fld>
            <a:endParaRPr sz="19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4"/>
        <p:cNvGrpSpPr/>
        <p:nvPr/>
      </p:nvGrpSpPr>
      <p:grpSpPr>
        <a:xfrm>
          <a:off x="0" y="0"/>
          <a:ext cx="0" cy="0"/>
          <a:chOff x="0" y="0"/>
          <a:chExt cx="0" cy="0"/>
        </a:xfrm>
      </p:grpSpPr>
      <p:sp>
        <p:nvSpPr>
          <p:cNvPr id="925" name="Google Shape;925;p4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26" name="Google Shape;926;p4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spcBef>
                <a:spcPts val="846"/>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à un volontaire de lire le scénario et la question 1. </a:t>
            </a:r>
            <a:endParaRPr lang="fr-FR" noProof="0" dirty="0">
              <a:solidFill>
                <a:schemeClr val="tx1"/>
              </a:solidFill>
            </a:endParaRPr>
          </a:p>
        </p:txBody>
      </p:sp>
      <p:sp>
        <p:nvSpPr>
          <p:cNvPr id="927" name="Google Shape;927;p4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47</a:t>
            </a:fld>
            <a:endParaRPr sz="19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1"/>
        <p:cNvGrpSpPr/>
        <p:nvPr/>
      </p:nvGrpSpPr>
      <p:grpSpPr>
        <a:xfrm>
          <a:off x="0" y="0"/>
          <a:ext cx="0" cy="0"/>
          <a:chOff x="0" y="0"/>
          <a:chExt cx="0" cy="0"/>
        </a:xfrm>
      </p:grpSpPr>
      <p:sp>
        <p:nvSpPr>
          <p:cNvPr id="932" name="Google Shape;932;p4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33" name="Google Shape;933;p4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spcBef>
                <a:spcPts val="846"/>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Noto Sans Symbols"/>
              <a:buChar char="❖"/>
            </a:pPr>
            <a:r>
              <a:rPr lang="fr-FR" sz="1300" b="1" i="1" dirty="0">
                <a:solidFill>
                  <a:schemeClr val="tx1"/>
                </a:solidFill>
                <a:latin typeface="Arial"/>
                <a:ea typeface="Arial"/>
                <a:cs typeface="Arial"/>
                <a:sym typeface="Arial"/>
              </a:rPr>
              <a:t>Restez sur cette diapositive pendant que les participants travaillent sur la réponse. </a:t>
            </a:r>
            <a:endParaRPr lang="fr-FR" noProof="0" dirty="0">
              <a:solidFill>
                <a:schemeClr val="tx1"/>
              </a:solidFill>
            </a:endParaRPr>
          </a:p>
          <a:p>
            <a:pPr marL="181240" indent="-100689">
              <a:lnSpc>
                <a:spcPct val="115000"/>
              </a:lnSpc>
              <a:spcBef>
                <a:spcPts val="846"/>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aux participants leurs réponses avant de passer à la diapositive suivante.</a:t>
            </a:r>
            <a:endParaRPr lang="fr-FR" noProof="0" dirty="0">
              <a:solidFill>
                <a:schemeClr val="tx1"/>
              </a:solidFill>
            </a:endParaRPr>
          </a:p>
        </p:txBody>
      </p:sp>
      <p:sp>
        <p:nvSpPr>
          <p:cNvPr id="934" name="Google Shape;934;p4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48</a:t>
            </a:fld>
            <a:endParaRPr sz="19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0"/>
        <p:cNvGrpSpPr/>
        <p:nvPr/>
      </p:nvGrpSpPr>
      <p:grpSpPr>
        <a:xfrm>
          <a:off x="0" y="0"/>
          <a:ext cx="0" cy="0"/>
          <a:chOff x="0" y="0"/>
          <a:chExt cx="0" cy="0"/>
        </a:xfrm>
      </p:grpSpPr>
      <p:sp>
        <p:nvSpPr>
          <p:cNvPr id="941" name="Google Shape;941;p4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42" name="Google Shape;942;p4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lnSpc>
                <a:spcPct val="115000"/>
              </a:lnSpc>
              <a:spcBef>
                <a:spcPts val="846"/>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Revoy</a:t>
            </a:r>
            <a:r>
              <a:rPr lang="fr-FR" sz="1300" b="1" u="sng" dirty="0">
                <a:solidFill>
                  <a:schemeClr val="tx1"/>
                </a:solidFill>
                <a:latin typeface="Arial"/>
                <a:ea typeface="Arial"/>
                <a:cs typeface="Arial"/>
                <a:sym typeface="Arial"/>
              </a:rPr>
              <a:t>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réponses avec les participants. </a:t>
            </a:r>
            <a:endParaRPr lang="fr-FR" noProof="0" dirty="0">
              <a:solidFill>
                <a:schemeClr val="tx1"/>
              </a:solidFill>
            </a:endParaRPr>
          </a:p>
          <a:p>
            <a:pPr marL="0" indent="0">
              <a:spcBef>
                <a:spcPts val="1649"/>
              </a:spcBef>
              <a:buClr>
                <a:schemeClr val="dk1"/>
              </a:buClr>
              <a:buSzPts val="1200"/>
            </a:pPr>
            <a:endParaRPr dirty="0">
              <a:latin typeface="Arial"/>
              <a:ea typeface="Arial"/>
              <a:cs typeface="Arial"/>
              <a:sym typeface="Arial"/>
            </a:endParaRPr>
          </a:p>
        </p:txBody>
      </p:sp>
      <p:sp>
        <p:nvSpPr>
          <p:cNvPr id="943" name="Google Shape;943;p4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49</a:t>
            </a:fld>
            <a:endParaRPr sz="19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3" name="Google Shape;333;p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sept étapes restantes consistent à analyser l</a:t>
            </a:r>
            <a:r>
              <a:rPr lang="fr-FR" noProof="0" dirty="0">
                <a:latin typeface="Arial"/>
                <a:ea typeface="Arial"/>
                <a:cs typeface="Arial"/>
                <a:sym typeface="Arial"/>
              </a:rPr>
              <a:t>a flambée épidémique</a:t>
            </a:r>
            <a:r>
              <a:rPr lang="fr-FR" sz="1300" dirty="0">
                <a:latin typeface="Arial"/>
                <a:ea typeface="Arial"/>
                <a:cs typeface="Arial"/>
                <a:sym typeface="Arial"/>
              </a:rPr>
              <a:t> et à y r</a:t>
            </a:r>
            <a:r>
              <a:rPr lang="fr-FR" noProof="0" dirty="0">
                <a:latin typeface="Arial"/>
                <a:ea typeface="Arial"/>
                <a:cs typeface="Arial"/>
                <a:sym typeface="Arial"/>
              </a:rPr>
              <a:t>ipost</a:t>
            </a:r>
            <a:r>
              <a:rPr lang="fr-FR" sz="1300" dirty="0">
                <a:latin typeface="Arial"/>
                <a:ea typeface="Arial"/>
                <a:cs typeface="Arial"/>
                <a:sym typeface="Arial"/>
              </a:rPr>
              <a:t>er.</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Donnez</a:t>
            </a:r>
            <a:r>
              <a:rPr lang="fr-FR" sz="1300" dirty="0">
                <a:latin typeface="Arial"/>
                <a:ea typeface="Arial"/>
                <a:cs typeface="Arial"/>
                <a:sym typeface="Arial"/>
              </a:rPr>
              <a:t> aux participants l'occasion de revoir la diapositive.</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a:t>
            </a:r>
            <a:r>
              <a:rPr lang="fr-FR" sz="1300" dirty="0">
                <a:latin typeface="Arial"/>
                <a:ea typeface="Arial"/>
                <a:cs typeface="Arial"/>
                <a:sym typeface="Arial"/>
              </a:rPr>
              <a:t>s'il y a des questions sur les étapes 7 à 13 avant de passer à la diapositive suivante.</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334" name="Google Shape;334;p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a:t>
            </a:fld>
            <a:endParaRPr sz="19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p5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51" name="Google Shape;951;p5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spcBef>
                <a:spcPts val="846"/>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Noto Sans Symbols"/>
              <a:buChar char="❖"/>
            </a:pPr>
            <a:r>
              <a:rPr lang="fr-FR" sz="1300" b="1" i="1" dirty="0">
                <a:solidFill>
                  <a:schemeClr val="tx1"/>
                </a:solidFill>
                <a:latin typeface="Arial"/>
                <a:ea typeface="Arial"/>
                <a:cs typeface="Arial"/>
                <a:sym typeface="Arial"/>
              </a:rPr>
              <a:t>Restez sur cette diapositive pendant que les participants travaillent sur la réponse. </a:t>
            </a:r>
            <a:endParaRPr lang="fr-FR" noProof="0" dirty="0">
              <a:solidFill>
                <a:schemeClr val="tx1"/>
              </a:solidFill>
            </a:endParaRPr>
          </a:p>
          <a:p>
            <a:pPr marL="181240" indent="-100689">
              <a:lnSpc>
                <a:spcPct val="115000"/>
              </a:lnSpc>
              <a:spcBef>
                <a:spcPts val="846"/>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aux participants leurs réponses avant de passer à la diapositive suivante.</a:t>
            </a:r>
            <a:endParaRPr lang="fr-FR" noProof="0" dirty="0">
              <a:solidFill>
                <a:schemeClr val="tx1"/>
              </a:solidFill>
            </a:endParaRPr>
          </a:p>
        </p:txBody>
      </p:sp>
      <p:sp>
        <p:nvSpPr>
          <p:cNvPr id="952" name="Google Shape;952;p5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50</a:t>
            </a:fld>
            <a:endParaRPr sz="19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8"/>
        <p:cNvGrpSpPr/>
        <p:nvPr/>
      </p:nvGrpSpPr>
      <p:grpSpPr>
        <a:xfrm>
          <a:off x="0" y="0"/>
          <a:ext cx="0" cy="0"/>
          <a:chOff x="0" y="0"/>
          <a:chExt cx="0" cy="0"/>
        </a:xfrm>
      </p:grpSpPr>
      <p:sp>
        <p:nvSpPr>
          <p:cNvPr id="959" name="Google Shape;959;p5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60" name="Google Shape;960;p5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lnSpc>
                <a:spcPct val="115000"/>
              </a:lnSpc>
              <a:spcBef>
                <a:spcPts val="846"/>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Revoye</a:t>
            </a:r>
            <a:r>
              <a:rPr lang="fr-FR" sz="1300" b="1" u="sng" dirty="0">
                <a:solidFill>
                  <a:schemeClr val="tx1"/>
                </a:solidFill>
                <a:latin typeface="Arial"/>
                <a:ea typeface="Arial"/>
                <a:cs typeface="Arial"/>
                <a:sym typeface="Arial"/>
              </a:rPr>
              <a:t>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réponses avec les participants. </a:t>
            </a:r>
            <a:endParaRPr lang="fr-FR" noProof="0" dirty="0">
              <a:solidFill>
                <a:schemeClr val="tx1"/>
              </a:solidFill>
            </a:endParaRPr>
          </a:p>
          <a:p>
            <a:pPr marL="0" indent="0">
              <a:spcBef>
                <a:spcPts val="1649"/>
              </a:spcBef>
              <a:buClr>
                <a:schemeClr val="dk1"/>
              </a:buClr>
              <a:buSzPts val="1200"/>
            </a:pPr>
            <a:endParaRPr dirty="0">
              <a:latin typeface="Arial"/>
              <a:ea typeface="Arial"/>
              <a:cs typeface="Arial"/>
              <a:sym typeface="Arial"/>
            </a:endParaRPr>
          </a:p>
        </p:txBody>
      </p:sp>
      <p:sp>
        <p:nvSpPr>
          <p:cNvPr id="961" name="Google Shape;961;p5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51</a:t>
            </a:fld>
            <a:endParaRPr sz="19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7"/>
        <p:cNvGrpSpPr/>
        <p:nvPr/>
      </p:nvGrpSpPr>
      <p:grpSpPr>
        <a:xfrm>
          <a:off x="0" y="0"/>
          <a:ext cx="0" cy="0"/>
          <a:chOff x="0" y="0"/>
          <a:chExt cx="0" cy="0"/>
        </a:xfrm>
      </p:grpSpPr>
      <p:sp>
        <p:nvSpPr>
          <p:cNvPr id="968" name="Google Shape;968;p5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69" name="Google Shape;969;p5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spcBef>
                <a:spcPts val="846"/>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Noto Sans Symbols"/>
              <a:buChar char="❖"/>
            </a:pPr>
            <a:r>
              <a:rPr lang="fr-FR" sz="1300" b="1" i="1" dirty="0">
                <a:solidFill>
                  <a:schemeClr val="tx1"/>
                </a:solidFill>
                <a:latin typeface="Arial"/>
                <a:ea typeface="Arial"/>
                <a:cs typeface="Arial"/>
                <a:sym typeface="Arial"/>
              </a:rPr>
              <a:t>Restez sur cette diapositive pendant que les participants travaillent sur la réponse. </a:t>
            </a:r>
            <a:endParaRPr lang="fr-FR" noProof="0" dirty="0">
              <a:solidFill>
                <a:schemeClr val="tx1"/>
              </a:solidFill>
            </a:endParaRPr>
          </a:p>
          <a:p>
            <a:pPr marL="181240" indent="-100689">
              <a:lnSpc>
                <a:spcPct val="115000"/>
              </a:lnSpc>
              <a:spcBef>
                <a:spcPts val="846"/>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aux participants leurs réponses avant de passer à la diapositive suivante.</a:t>
            </a:r>
            <a:endParaRPr lang="fr-FR" noProof="0" dirty="0">
              <a:solidFill>
                <a:schemeClr val="tx1"/>
              </a:solidFill>
            </a:endParaRPr>
          </a:p>
        </p:txBody>
      </p:sp>
      <p:sp>
        <p:nvSpPr>
          <p:cNvPr id="970" name="Google Shape;970;p5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52</a:t>
            </a:fld>
            <a:endParaRPr sz="19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p5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78" name="Google Shape;978;p5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lnSpc>
                <a:spcPct val="115000"/>
              </a:lnSpc>
              <a:spcBef>
                <a:spcPts val="846"/>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Revoye</a:t>
            </a:r>
            <a:r>
              <a:rPr lang="fr-FR" sz="1300" b="1" u="sng" dirty="0">
                <a:solidFill>
                  <a:schemeClr val="tx1"/>
                </a:solidFill>
                <a:latin typeface="Arial"/>
                <a:ea typeface="Arial"/>
                <a:cs typeface="Arial"/>
                <a:sym typeface="Arial"/>
              </a:rPr>
              <a:t>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réponses avec les participants. </a:t>
            </a:r>
            <a:endParaRPr lang="fr-FR" noProof="0" dirty="0">
              <a:solidFill>
                <a:schemeClr val="tx1"/>
              </a:solidFill>
            </a:endParaRPr>
          </a:p>
          <a:p>
            <a:pPr marL="0" indent="0">
              <a:spcBef>
                <a:spcPts val="1649"/>
              </a:spcBef>
              <a:buClr>
                <a:schemeClr val="dk1"/>
              </a:buClr>
              <a:buSzPts val="1200"/>
            </a:pPr>
            <a:endParaRPr dirty="0">
              <a:latin typeface="Arial"/>
              <a:ea typeface="Arial"/>
              <a:cs typeface="Arial"/>
              <a:sym typeface="Arial"/>
            </a:endParaRPr>
          </a:p>
        </p:txBody>
      </p:sp>
      <p:sp>
        <p:nvSpPr>
          <p:cNvPr id="979" name="Google Shape;979;p5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53</a:t>
            </a:fld>
            <a:endParaRPr sz="19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5"/>
        <p:cNvGrpSpPr/>
        <p:nvPr/>
      </p:nvGrpSpPr>
      <p:grpSpPr>
        <a:xfrm>
          <a:off x="0" y="0"/>
          <a:ext cx="0" cy="0"/>
          <a:chOff x="0" y="0"/>
          <a:chExt cx="0" cy="0"/>
        </a:xfrm>
      </p:grpSpPr>
      <p:sp>
        <p:nvSpPr>
          <p:cNvPr id="986" name="Google Shape;986;p5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87" name="Google Shape;987;p5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spcBef>
                <a:spcPts val="846"/>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Accordez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aux participants 5 minutes pour rédiger une interprétation de ces résultats. </a:t>
            </a:r>
            <a:endParaRPr lang="fr-FR" noProof="0" dirty="0">
              <a:solidFill>
                <a:schemeClr val="tx1"/>
              </a:solidFill>
            </a:endParaRPr>
          </a:p>
          <a:p>
            <a:pPr marL="261791" indent="-181240">
              <a:lnSpc>
                <a:spcPct val="115000"/>
              </a:lnSpc>
              <a:spcBef>
                <a:spcPts val="846"/>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dirty="0">
                <a:solidFill>
                  <a:schemeClr val="tx1"/>
                </a:solidFill>
                <a:latin typeface="Arial"/>
                <a:ea typeface="Arial"/>
                <a:cs typeface="Arial"/>
                <a:sym typeface="Arial"/>
              </a:rPr>
              <a:t>&lt;CLIQUER&gt; </a:t>
            </a:r>
            <a:r>
              <a:rPr lang="fr-FR" sz="1300" dirty="0">
                <a:solidFill>
                  <a:schemeClr val="tx1"/>
                </a:solidFill>
                <a:latin typeface="Arial"/>
                <a:ea typeface="Arial"/>
                <a:cs typeface="Arial"/>
                <a:sym typeface="Arial"/>
              </a:rPr>
              <a:t>pour accéder à la diapositive suivante avec les réponses.</a:t>
            </a:r>
            <a:endParaRPr lang="fr-FR" noProof="0" dirty="0">
              <a:solidFill>
                <a:schemeClr val="tx1"/>
              </a:solidFill>
            </a:endParaRPr>
          </a:p>
          <a:p>
            <a:pPr marL="0" indent="0">
              <a:lnSpc>
                <a:spcPct val="115000"/>
              </a:lnSpc>
              <a:spcBef>
                <a:spcPts val="1269"/>
              </a:spcBef>
              <a:buClr>
                <a:schemeClr val="dk1"/>
              </a:buClr>
              <a:buSzPts val="1200"/>
            </a:pPr>
            <a:endParaRPr dirty="0">
              <a:latin typeface="Arial"/>
              <a:ea typeface="Arial"/>
              <a:cs typeface="Arial"/>
              <a:sym typeface="Arial"/>
            </a:endParaRPr>
          </a:p>
        </p:txBody>
      </p:sp>
      <p:sp>
        <p:nvSpPr>
          <p:cNvPr id="988" name="Google Shape;988;p5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54</a:t>
            </a:fld>
            <a:endParaRPr sz="19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2"/>
        <p:cNvGrpSpPr/>
        <p:nvPr/>
      </p:nvGrpSpPr>
      <p:grpSpPr>
        <a:xfrm>
          <a:off x="0" y="0"/>
          <a:ext cx="0" cy="0"/>
          <a:chOff x="0" y="0"/>
          <a:chExt cx="0" cy="0"/>
        </a:xfrm>
      </p:grpSpPr>
      <p:sp>
        <p:nvSpPr>
          <p:cNvPr id="993" name="Google Shape;993;p5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94" name="Google Shape;994;p5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lnSpc>
                <a:spcPct val="115000"/>
              </a:lnSpc>
              <a:buClr>
                <a:schemeClr val="dk1"/>
              </a:buClr>
              <a:buSzPts val="1200"/>
            </a:pPr>
            <a:endParaRPr lang="fr-FR" sz="1300" u="sng" dirty="0">
              <a:solidFill>
                <a:schemeClr val="tx1"/>
              </a:solidFill>
              <a:latin typeface="Arial"/>
              <a:ea typeface="Arial"/>
              <a:cs typeface="Arial"/>
              <a:sym typeface="Arial"/>
            </a:endParaRPr>
          </a:p>
          <a:p>
            <a:pPr marL="181240" indent="-181240">
              <a:lnSpc>
                <a:spcPct val="115000"/>
              </a:lnSpc>
              <a:buClr>
                <a:srgbClr val="FF0000"/>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à un volontaire de lire la diapositive.</a:t>
            </a:r>
          </a:p>
          <a:p>
            <a:pPr marL="1147852" lvl="2" indent="-181240">
              <a:lnSpc>
                <a:spcPct val="115000"/>
              </a:lnSpc>
              <a:buClr>
                <a:schemeClr val="dk1"/>
              </a:buClr>
              <a:buSzPts val="1200"/>
              <a:buFont typeface="Wingdings" panose="05000000000000000000" pitchFamily="2" charset="2"/>
              <a:buChar char="§"/>
            </a:pPr>
            <a:endParaRPr lang="fr-FR" i="1" noProof="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Demandez</a:t>
            </a:r>
            <a:r>
              <a:rPr lang="fr-FR" b="1" u="none" noProof="0" dirty="0">
                <a:solidFill>
                  <a:schemeClr val="tx1"/>
                </a:solidFill>
                <a:latin typeface="Arial"/>
                <a:ea typeface="Arial"/>
                <a:cs typeface="Arial"/>
                <a:sym typeface="Arial"/>
              </a:rPr>
              <a:t> </a:t>
            </a:r>
            <a:r>
              <a:rPr lang="fr-FR" noProof="0" dirty="0">
                <a:solidFill>
                  <a:schemeClr val="tx1"/>
                </a:solidFill>
                <a:latin typeface="Arial"/>
                <a:ea typeface="Arial"/>
                <a:cs typeface="Arial"/>
                <a:sym typeface="Arial"/>
              </a:rPr>
              <a:t>s'il y a des questions.</a:t>
            </a:r>
            <a:endParaRPr lang="fr-FR" noProof="0" dirty="0">
              <a:solidFill>
                <a:schemeClr val="tx1"/>
              </a:solidFill>
            </a:endParaRPr>
          </a:p>
          <a:p>
            <a:pPr marL="261791" indent="-181240">
              <a:spcBef>
                <a:spcPts val="381"/>
              </a:spcBef>
              <a:buClr>
                <a:schemeClr val="dk1"/>
              </a:buClr>
              <a:buSzPts val="1200"/>
              <a:buFont typeface="Wingdings" panose="05000000000000000000" pitchFamily="2" charset="2"/>
              <a:buChar char="§"/>
            </a:pPr>
            <a:endParaRPr lang="fr-FR" noProof="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Répondre</a:t>
            </a:r>
            <a:r>
              <a:rPr lang="fr-FR" b="0" u="none" noProof="0" dirty="0">
                <a:solidFill>
                  <a:schemeClr val="tx1"/>
                </a:solidFill>
                <a:latin typeface="Arial"/>
                <a:ea typeface="Arial"/>
                <a:cs typeface="Arial"/>
                <a:sym typeface="Arial"/>
              </a:rPr>
              <a:t> aux </a:t>
            </a:r>
            <a:r>
              <a:rPr lang="fr-FR" noProof="0" dirty="0">
                <a:solidFill>
                  <a:schemeClr val="tx1"/>
                </a:solidFill>
                <a:latin typeface="Arial"/>
                <a:ea typeface="Arial"/>
                <a:cs typeface="Arial"/>
                <a:sym typeface="Arial"/>
              </a:rPr>
              <a:t>questions.</a:t>
            </a:r>
            <a:endParaRPr lang="fr-FR" noProof="0" dirty="0">
              <a:solidFill>
                <a:schemeClr val="tx1"/>
              </a:solidFill>
            </a:endParaRPr>
          </a:p>
        </p:txBody>
      </p:sp>
      <p:sp>
        <p:nvSpPr>
          <p:cNvPr id="995" name="Google Shape;995;p5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55</a:t>
            </a:fld>
            <a:endParaRPr sz="19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9"/>
        <p:cNvGrpSpPr/>
        <p:nvPr/>
      </p:nvGrpSpPr>
      <p:grpSpPr>
        <a:xfrm>
          <a:off x="0" y="0"/>
          <a:ext cx="0" cy="0"/>
          <a:chOff x="0" y="0"/>
          <a:chExt cx="0" cy="0"/>
        </a:xfrm>
      </p:grpSpPr>
      <p:sp>
        <p:nvSpPr>
          <p:cNvPr id="1000" name="Google Shape;1000;p5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01" name="Google Shape;1001;p5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181240" indent="-181240">
              <a:spcBef>
                <a:spcPts val="846"/>
              </a:spcBef>
              <a:buClr>
                <a:schemeClr val="dk1"/>
              </a:buClr>
              <a:buSzPts val="1200"/>
              <a:buFont typeface="Wingdings" panose="05000000000000000000" pitchFamily="2" charset="2"/>
              <a:buChar char="§"/>
            </a:pPr>
            <a:endParaRPr lang="fr-FR" sz="1300" b="1"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à un volontaire de lire la diapositive. </a:t>
            </a:r>
            <a:endParaRPr lang="fr-FR" noProof="0" dirty="0">
              <a:solidFill>
                <a:schemeClr val="tx1"/>
              </a:solidFill>
            </a:endParaRPr>
          </a:p>
          <a:p>
            <a:pPr marL="261791" indent="-181240">
              <a:lnSpc>
                <a:spcPct val="115000"/>
              </a:lnSpc>
              <a:spcBef>
                <a:spcPts val="846"/>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846"/>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Sollicitez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quelques réponses à la question 3.</a:t>
            </a:r>
            <a:endParaRPr lang="fr-FR" noProof="0" dirty="0">
              <a:solidFill>
                <a:schemeClr val="tx1"/>
              </a:solidFill>
            </a:endParaRPr>
          </a:p>
          <a:p>
            <a:pPr marL="181240" indent="-181240">
              <a:spcBef>
                <a:spcPts val="1649"/>
              </a:spcBef>
              <a:buClr>
                <a:schemeClr val="dk1"/>
              </a:buClr>
              <a:buSzPts val="1200"/>
              <a:buFont typeface="Wingdings" panose="05000000000000000000" pitchFamily="2" charset="2"/>
              <a:buChar char="§"/>
            </a:pPr>
            <a:endParaRPr lang="fr-FR" sz="1300" b="1" dirty="0">
              <a:solidFill>
                <a:schemeClr val="tx1"/>
              </a:solidFill>
              <a:latin typeface="Arial"/>
              <a:ea typeface="Arial"/>
              <a:cs typeface="Arial"/>
              <a:sym typeface="Arial"/>
            </a:endParaRPr>
          </a:p>
          <a:p>
            <a:pPr marL="181240" indent="-181240">
              <a:spcBef>
                <a:spcPts val="1649"/>
              </a:spcBef>
              <a:buClr>
                <a:schemeClr val="dk1"/>
              </a:buClr>
              <a:buSzPts val="1200"/>
              <a:buFont typeface="Wingdings" panose="05000000000000000000" pitchFamily="2" charset="2"/>
              <a:buChar char="§"/>
            </a:pPr>
            <a:r>
              <a:rPr lang="fr-FR" sz="1300" b="1" dirty="0">
                <a:solidFill>
                  <a:schemeClr val="tx1"/>
                </a:solidFill>
                <a:latin typeface="Arial"/>
                <a:ea typeface="Arial"/>
                <a:cs typeface="Arial"/>
                <a:sym typeface="Arial"/>
              </a:rPr>
              <a:t>&lt;CLIQUER&gt; </a:t>
            </a:r>
            <a:r>
              <a:rPr lang="fr-FR" sz="1300" dirty="0">
                <a:solidFill>
                  <a:schemeClr val="tx1"/>
                </a:solidFill>
                <a:latin typeface="Arial"/>
                <a:ea typeface="Arial"/>
                <a:cs typeface="Arial"/>
                <a:sym typeface="Arial"/>
              </a:rPr>
              <a:t>pour accéder à la diapositive suivante avec les réponses.</a:t>
            </a:r>
            <a:endParaRPr lang="fr-FR" noProof="0" dirty="0">
              <a:solidFill>
                <a:schemeClr val="tx1"/>
              </a:solidFill>
            </a:endParaRPr>
          </a:p>
          <a:p>
            <a:pPr marL="0" indent="0">
              <a:spcBef>
                <a:spcPts val="1649"/>
              </a:spcBef>
              <a:buClr>
                <a:schemeClr val="dk1"/>
              </a:buClr>
              <a:buSzPts val="1200"/>
            </a:pPr>
            <a:endParaRPr dirty="0">
              <a:latin typeface="Arial"/>
              <a:ea typeface="Arial"/>
              <a:cs typeface="Arial"/>
              <a:sym typeface="Arial"/>
            </a:endParaRPr>
          </a:p>
        </p:txBody>
      </p:sp>
      <p:sp>
        <p:nvSpPr>
          <p:cNvPr id="1002" name="Google Shape;1002;p5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56</a:t>
            </a:fld>
            <a:endParaRPr sz="19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6"/>
        <p:cNvGrpSpPr/>
        <p:nvPr/>
      </p:nvGrpSpPr>
      <p:grpSpPr>
        <a:xfrm>
          <a:off x="0" y="0"/>
          <a:ext cx="0" cy="0"/>
          <a:chOff x="0" y="0"/>
          <a:chExt cx="0" cy="0"/>
        </a:xfrm>
      </p:grpSpPr>
      <p:sp>
        <p:nvSpPr>
          <p:cNvPr id="1007" name="Google Shape;1007;p5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08" name="Google Shape;1008;p5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rgbClr val="00953A"/>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lnSpc>
                <a:spcPct val="115000"/>
              </a:lnSpc>
              <a:buClr>
                <a:schemeClr val="dk1"/>
              </a:buClr>
              <a:buSzPts val="1200"/>
            </a:pPr>
            <a:endParaRPr lang="fr-FR" sz="1300" u="sng" dirty="0">
              <a:solidFill>
                <a:schemeClr val="tx1"/>
              </a:solidFill>
              <a:latin typeface="Arial"/>
              <a:ea typeface="Arial"/>
              <a:cs typeface="Arial"/>
              <a:sym typeface="Arial"/>
            </a:endParaRPr>
          </a:p>
          <a:p>
            <a:pPr marL="181240" indent="-181240">
              <a:lnSpc>
                <a:spcPct val="115000"/>
              </a:lnSpc>
              <a:buClr>
                <a:srgbClr val="FF0000"/>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Lire</a:t>
            </a:r>
            <a:r>
              <a:rPr lang="fr-FR" sz="1300" dirty="0">
                <a:solidFill>
                  <a:schemeClr val="tx1"/>
                </a:solidFill>
                <a:latin typeface="Arial"/>
                <a:ea typeface="Arial"/>
                <a:cs typeface="Arial"/>
                <a:sym typeface="Arial"/>
              </a:rPr>
              <a:t> la diapositive</a:t>
            </a:r>
            <a:r>
              <a:rPr lang="fr-FR" sz="1300" b="1" dirty="0">
                <a:solidFill>
                  <a:schemeClr val="tx1"/>
                </a:solidFill>
                <a:latin typeface="Arial"/>
                <a:ea typeface="Arial"/>
                <a:cs typeface="Arial"/>
                <a:sym typeface="Arial"/>
              </a:rPr>
              <a:t>. </a:t>
            </a:r>
            <a:endParaRPr lang="fr-FR" sz="1300" dirty="0">
              <a:solidFill>
                <a:schemeClr val="tx1"/>
              </a:solidFill>
              <a:latin typeface="Arial"/>
              <a:ea typeface="Arial"/>
              <a:cs typeface="Arial"/>
              <a:sym typeface="Arial"/>
            </a:endParaRPr>
          </a:p>
          <a:p>
            <a:pPr marL="745097" lvl="1" indent="-181240">
              <a:lnSpc>
                <a:spcPct val="115000"/>
              </a:lnSpc>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Demandez</a:t>
            </a:r>
            <a:r>
              <a:rPr lang="fr-FR" b="1" u="none" noProof="0" dirty="0">
                <a:solidFill>
                  <a:schemeClr val="tx1"/>
                </a:solidFill>
                <a:latin typeface="Arial"/>
                <a:ea typeface="Arial"/>
                <a:cs typeface="Arial"/>
                <a:sym typeface="Arial"/>
              </a:rPr>
              <a:t> </a:t>
            </a:r>
            <a:r>
              <a:rPr lang="fr-FR" noProof="0" dirty="0">
                <a:solidFill>
                  <a:schemeClr val="tx1"/>
                </a:solidFill>
                <a:latin typeface="Arial"/>
                <a:ea typeface="Arial"/>
                <a:cs typeface="Arial"/>
                <a:sym typeface="Arial"/>
              </a:rPr>
              <a:t>s'il y a des questions.</a:t>
            </a:r>
            <a:endParaRPr lang="fr-FR" noProof="0" dirty="0">
              <a:solidFill>
                <a:schemeClr val="tx1"/>
              </a:solidFill>
            </a:endParaRPr>
          </a:p>
          <a:p>
            <a:pPr marL="261791" indent="-181240">
              <a:spcBef>
                <a:spcPts val="381"/>
              </a:spcBef>
              <a:buClr>
                <a:schemeClr val="dk1"/>
              </a:buClr>
              <a:buSzPts val="1200"/>
              <a:buFont typeface="Wingdings" panose="05000000000000000000" pitchFamily="2" charset="2"/>
              <a:buChar char="§"/>
            </a:pPr>
            <a:endParaRPr lang="fr-FR" noProof="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Répondez</a:t>
            </a:r>
            <a:r>
              <a:rPr lang="fr-FR" b="0" u="none" noProof="0" dirty="0">
                <a:solidFill>
                  <a:schemeClr val="tx1"/>
                </a:solidFill>
                <a:latin typeface="Arial"/>
                <a:ea typeface="Arial"/>
                <a:cs typeface="Arial"/>
                <a:sym typeface="Arial"/>
              </a:rPr>
              <a:t> aux </a:t>
            </a:r>
            <a:r>
              <a:rPr lang="fr-FR" noProof="0" dirty="0">
                <a:solidFill>
                  <a:schemeClr val="tx1"/>
                </a:solidFill>
                <a:latin typeface="Arial"/>
                <a:ea typeface="Arial"/>
                <a:cs typeface="Arial"/>
                <a:sym typeface="Arial"/>
              </a:rPr>
              <a:t>questions.</a:t>
            </a:r>
            <a:endParaRPr lang="fr-FR" noProof="0" dirty="0">
              <a:solidFill>
                <a:schemeClr val="tx1"/>
              </a:solidFill>
            </a:endParaRPr>
          </a:p>
          <a:p>
            <a:pPr marL="664546" lvl="1" indent="-100689">
              <a:lnSpc>
                <a:spcPct val="115000"/>
              </a:lnSpc>
              <a:buClr>
                <a:schemeClr val="dk1"/>
              </a:buClr>
              <a:buSzPts val="1200"/>
            </a:pPr>
            <a:endParaRPr sz="1300" dirty="0">
              <a:solidFill>
                <a:srgbClr val="FF0000"/>
              </a:solidFill>
              <a:latin typeface="Arial"/>
              <a:ea typeface="Arial"/>
              <a:cs typeface="Arial"/>
              <a:sym typeface="Arial"/>
            </a:endParaRPr>
          </a:p>
        </p:txBody>
      </p:sp>
      <p:sp>
        <p:nvSpPr>
          <p:cNvPr id="1009" name="Google Shape;1009;p5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57</a:t>
            </a:fld>
            <a:endParaRPr sz="19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3"/>
        <p:cNvGrpSpPr/>
        <p:nvPr/>
      </p:nvGrpSpPr>
      <p:grpSpPr>
        <a:xfrm>
          <a:off x="0" y="0"/>
          <a:ext cx="0" cy="0"/>
          <a:chOff x="0" y="0"/>
          <a:chExt cx="0" cy="0"/>
        </a:xfrm>
      </p:grpSpPr>
      <p:sp>
        <p:nvSpPr>
          <p:cNvPr id="1014" name="Google Shape;1014;p5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15" name="Google Shape;1015;p5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Maintenant que les deux premières phases (</a:t>
            </a:r>
            <a:r>
              <a:rPr lang="fr-FR" sz="1300" i="1" dirty="0">
                <a:latin typeface="Arial"/>
                <a:ea typeface="Arial"/>
                <a:cs typeface="Arial"/>
                <a:sym typeface="Arial"/>
              </a:rPr>
              <a:t>descriptive et analytique</a:t>
            </a:r>
            <a:r>
              <a:rPr lang="fr-FR" sz="1300" dirty="0">
                <a:latin typeface="Arial"/>
                <a:ea typeface="Arial"/>
                <a:cs typeface="Arial"/>
                <a:sym typeface="Arial"/>
              </a:rPr>
              <a:t>) sont terminées et que les enquêteurs ont déterminé la cause de la flambée, la phase suivante est celle de la </a:t>
            </a:r>
            <a:r>
              <a:rPr lang="fr-FR" sz="1300" b="1" dirty="0">
                <a:latin typeface="Arial"/>
                <a:ea typeface="Arial"/>
                <a:cs typeface="Arial"/>
                <a:sym typeface="Arial"/>
              </a:rPr>
              <a:t>r</a:t>
            </a:r>
            <a:r>
              <a:rPr lang="fr-FR" b="1" noProof="0" dirty="0">
                <a:latin typeface="Arial"/>
                <a:ea typeface="Arial"/>
                <a:cs typeface="Arial"/>
                <a:sym typeface="Arial"/>
              </a:rPr>
              <a:t>i</a:t>
            </a:r>
            <a:r>
              <a:rPr lang="fr-FR" sz="1300" b="1" dirty="0">
                <a:latin typeface="Arial"/>
                <a:ea typeface="Arial"/>
                <a:cs typeface="Arial"/>
                <a:sym typeface="Arial"/>
              </a:rPr>
              <a:t>po</a:t>
            </a:r>
            <a:r>
              <a:rPr lang="fr-FR" b="1" noProof="0" dirty="0">
                <a:latin typeface="Arial"/>
                <a:ea typeface="Arial"/>
                <a:cs typeface="Arial"/>
                <a:sym typeface="Arial"/>
              </a:rPr>
              <a:t>st</a:t>
            </a:r>
            <a:r>
              <a:rPr lang="fr-FR" sz="1300" b="1" dirty="0">
                <a:latin typeface="Arial"/>
                <a:ea typeface="Arial"/>
                <a:cs typeface="Arial"/>
                <a:sym typeface="Arial"/>
              </a:rPr>
              <a:t>e</a:t>
            </a:r>
            <a:r>
              <a:rPr lang="fr-FR" sz="1300" dirty="0">
                <a:latin typeface="Arial"/>
                <a:ea typeface="Arial"/>
                <a:cs typeface="Arial"/>
                <a:sym typeface="Arial"/>
              </a:rPr>
              <a:t>.</a:t>
            </a:r>
            <a:endParaRPr lang="fr-FR" noProof="0" dirty="0"/>
          </a:p>
          <a:p>
            <a:pPr marL="181240"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fois que l'épidémiologiste a une idée de la cause possible de la flambée, il doit se concentrer sur la mise en œuvre de mesures de prévention et de contrôle efficaces et sur l'évaluation de leur impact.  Il s'agit de l'une des dernières étapes, mais les mesures de contrôle peuvent et doivent être mises en œuvre dès que l'on dispose de suffisamment d'informations pour le faire.</a:t>
            </a:r>
            <a:endParaRPr lang="fr-FR" noProof="0" dirty="0"/>
          </a:p>
        </p:txBody>
      </p:sp>
      <p:sp>
        <p:nvSpPr>
          <p:cNvPr id="1016" name="Google Shape;1016;p5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58</a:t>
            </a:fld>
            <a:endParaRPr sz="190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p5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27" name="Google Shape;1027;p5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partie essentielle de l'</a:t>
            </a:r>
            <a:r>
              <a:rPr lang="fr-FR" noProof="0" dirty="0">
                <a:latin typeface="Arial"/>
                <a:ea typeface="Arial"/>
                <a:cs typeface="Arial"/>
                <a:sym typeface="Arial"/>
              </a:rPr>
              <a:t>investigation</a:t>
            </a:r>
            <a:r>
              <a:rPr lang="fr-FR" sz="1300" dirty="0">
                <a:latin typeface="Arial"/>
                <a:ea typeface="Arial"/>
                <a:cs typeface="Arial"/>
                <a:sym typeface="Arial"/>
              </a:rPr>
              <a:t> </a:t>
            </a:r>
            <a:r>
              <a:rPr lang="fr-FR" noProof="0" dirty="0">
                <a:latin typeface="Arial"/>
                <a:ea typeface="Arial"/>
                <a:cs typeface="Arial"/>
                <a:sym typeface="Arial"/>
              </a:rPr>
              <a:t>d’une flambée </a:t>
            </a:r>
            <a:r>
              <a:rPr lang="fr-FR" sz="1300" dirty="0">
                <a:latin typeface="Arial"/>
                <a:ea typeface="Arial"/>
                <a:cs typeface="Arial"/>
                <a:sym typeface="Arial"/>
              </a:rPr>
              <a:t>consiste à mettre en œuvre des mesures de prévention et de contrôle. C'est l'aboutissement et la raison d'être des étapes précédentes. </a:t>
            </a:r>
            <a:endParaRPr lang="fr-FR" noProof="0" dirty="0">
              <a:latin typeface="Arial"/>
              <a:ea typeface="Arial"/>
              <a:cs typeface="Arial"/>
              <a:sym typeface="Arial"/>
            </a:endParaRPr>
          </a:p>
        </p:txBody>
      </p:sp>
      <p:sp>
        <p:nvSpPr>
          <p:cNvPr id="1028" name="Google Shape;1028;p5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59</a:t>
            </a:fld>
            <a:endParaRPr sz="1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6" name="Google Shape;346;p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a:t>
            </a:r>
            <a:r>
              <a:rPr lang="fr-FR" sz="1300" dirty="0">
                <a:latin typeface="Arial"/>
                <a:ea typeface="Arial"/>
                <a:cs typeface="Arial"/>
                <a:sym typeface="Arial"/>
              </a:rPr>
              <a:t>'étape 7 consiste à élaborer des hypothèses sur le pourquoi et le comment de la flambée épidémique.</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Qu'entend-on par hypothèse, du moins dans le contexte d</a:t>
            </a:r>
            <a:r>
              <a:rPr lang="fr-FR" noProof="0" dirty="0">
                <a:latin typeface="Arial"/>
                <a:ea typeface="Arial"/>
                <a:cs typeface="Arial"/>
                <a:sym typeface="Arial"/>
              </a:rPr>
              <a:t>e l’investigation d’</a:t>
            </a:r>
            <a:r>
              <a:rPr lang="fr-FR" sz="1300" dirty="0">
                <a:latin typeface="Arial"/>
                <a:ea typeface="Arial"/>
                <a:cs typeface="Arial"/>
                <a:sym typeface="Arial"/>
              </a:rPr>
              <a:t>une flambée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Sur la diapositive suivante</a:t>
            </a:r>
            <a:r>
              <a:rPr lang="fr-FR" sz="1300" b="1" dirty="0">
                <a:latin typeface="Arial"/>
                <a:ea typeface="Arial"/>
                <a:cs typeface="Arial"/>
                <a:sym typeface="Arial"/>
              </a:rPr>
              <a:t>. &lt;CLIQUER&gt;</a:t>
            </a:r>
            <a:endParaRPr lang="fr-FR" noProof="0" dirty="0"/>
          </a:p>
          <a:p>
            <a:pPr marL="0" indent="0">
              <a:lnSpc>
                <a:spcPct val="115000"/>
              </a:lnSpc>
              <a:spcBef>
                <a:spcPts val="1269"/>
              </a:spcBef>
              <a:buClr>
                <a:schemeClr val="dk1"/>
              </a:buClr>
              <a:buSzPts val="1200"/>
            </a:pPr>
            <a:endParaRPr sz="1300" dirty="0">
              <a:latin typeface="Arial"/>
              <a:ea typeface="Arial"/>
              <a:cs typeface="Arial"/>
              <a:sym typeface="Arial"/>
            </a:endParaRPr>
          </a:p>
          <a:p>
            <a:pPr marL="0" indent="0">
              <a:spcBef>
                <a:spcPts val="381"/>
              </a:spcBef>
              <a:buClr>
                <a:schemeClr val="dk1"/>
              </a:buClr>
              <a:buSzPts val="1200"/>
            </a:pPr>
            <a:endParaRPr dirty="0">
              <a:latin typeface="Arial"/>
              <a:ea typeface="Arial"/>
              <a:cs typeface="Arial"/>
              <a:sym typeface="Arial"/>
            </a:endParaRPr>
          </a:p>
        </p:txBody>
      </p:sp>
      <p:sp>
        <p:nvSpPr>
          <p:cNvPr id="347" name="Google Shape;347;p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a:t>
            </a:fld>
            <a:endParaRPr sz="19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p6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34" name="Google Shape;1034;p6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L'objectif de la plupart des </a:t>
            </a:r>
            <a:r>
              <a:rPr lang="fr-FR" noProof="0" dirty="0">
                <a:latin typeface="Arial"/>
                <a:ea typeface="Arial"/>
                <a:cs typeface="Arial"/>
                <a:sym typeface="Arial"/>
              </a:rPr>
              <a:t>investigations de flambées </a:t>
            </a:r>
            <a:r>
              <a:rPr lang="fr-FR" sz="1300" dirty="0">
                <a:latin typeface="Arial"/>
                <a:ea typeface="Arial"/>
                <a:cs typeface="Arial"/>
                <a:sym typeface="Arial"/>
              </a:rPr>
              <a:t>est de contrôler et de prévenir la transmission de la maladie. La mise en œuvre de mesures de prévention et de contrôle permet d'éviter une nouvelle exposition et de futures flambées en éliminant ou en traitant la source. Les mesures de prévention et de contrôle doivent être mises en œuvre dès que possible. Les actions doivent être coordonnées avec les autorités locales et la population touchée.</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Si l</a:t>
            </a:r>
            <a:r>
              <a:rPr lang="fr-FR" noProof="0" dirty="0">
                <a:latin typeface="Arial"/>
                <a:ea typeface="Arial"/>
                <a:cs typeface="Arial"/>
                <a:sym typeface="Arial"/>
              </a:rPr>
              <a:t>a flambée é</a:t>
            </a:r>
            <a:r>
              <a:rPr lang="fr-FR" sz="1300" dirty="0">
                <a:latin typeface="Arial"/>
                <a:ea typeface="Arial"/>
                <a:cs typeface="Arial"/>
                <a:sym typeface="Arial"/>
              </a:rPr>
              <a:t>pidémique est une zoono</a:t>
            </a:r>
            <a:r>
              <a:rPr lang="fr-FR" noProof="0" dirty="0">
                <a:latin typeface="Arial"/>
                <a:ea typeface="Arial"/>
                <a:cs typeface="Arial"/>
                <a:sym typeface="Arial"/>
              </a:rPr>
              <a:t>s</a:t>
            </a:r>
            <a:r>
              <a:rPr lang="fr-FR" sz="1300" dirty="0">
                <a:latin typeface="Arial"/>
                <a:ea typeface="Arial"/>
                <a:cs typeface="Arial"/>
                <a:sym typeface="Arial"/>
              </a:rPr>
              <a:t>e, il peut être nécessaire de mettre en œuvre des mesures de contrôle et de prévention dans les secteurs de la santé humaine, de l'environnement et de la santé animale. Le personnel des différents ministères doit coordonner les efforts de contrôle et veiller à ce que tous les secteurs diffusent des messages cohérents à la population.</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035" name="Google Shape;1035;p6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60</a:t>
            </a:fld>
            <a:endParaRPr sz="19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p6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41" name="Google Shape;1041;p6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Cette diapositive est similaire à celle que vous avez vue précédemment. La raison pour laquelle nous l'avons présentée est qu'elle montre où nous pouvons intervenir pour prévenir la transmission. En général, les stratégies de contrôle se concentrent sur un ou plusieurs des trois éléments de la chaîne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Contrôler le réservoir.</a:t>
            </a:r>
            <a:endParaRPr lang="fr-FR" noProof="0" dirty="0"/>
          </a:p>
          <a:p>
            <a:pPr marL="664546" lvl="1" indent="-181240">
              <a:lnSpc>
                <a:spcPct val="115000"/>
              </a:lnSpc>
              <a:spcBef>
                <a:spcPts val="634"/>
              </a:spcBef>
              <a:buClr>
                <a:schemeClr val="dk1"/>
              </a:buClr>
              <a:buSzPts val="1200"/>
              <a:buFont typeface="Courier New"/>
              <a:buChar char="o"/>
            </a:pPr>
            <a:r>
              <a:rPr lang="fr-FR" noProof="0" dirty="0">
                <a:latin typeface="Arial"/>
                <a:ea typeface="Arial"/>
                <a:cs typeface="Arial"/>
                <a:sym typeface="Arial"/>
              </a:rPr>
              <a:t>Interrompre la transmission</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Protéger l'hôte.</a:t>
            </a:r>
            <a:endParaRPr lang="fr-FR" noProof="0" dirty="0"/>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mesures de contrôle et de prévention font souvent appel à des stratégies multiples. Nous allons décrire chacune d'entre elles !</a:t>
            </a:r>
            <a:endParaRPr lang="fr-FR" noProof="0" dirty="0"/>
          </a:p>
          <a:p>
            <a:pPr marL="0" indent="0">
              <a:lnSpc>
                <a:spcPct val="115000"/>
              </a:lnSpc>
              <a:spcBef>
                <a:spcPts val="1269"/>
              </a:spcBef>
              <a:buClr>
                <a:schemeClr val="dk1"/>
              </a:buClr>
              <a:buSzPts val="1200"/>
            </a:pPr>
            <a:endParaRPr sz="1300" dirty="0">
              <a:latin typeface="Arial"/>
              <a:ea typeface="Arial"/>
              <a:cs typeface="Arial"/>
              <a:sym typeface="Arial"/>
            </a:endParaRPr>
          </a:p>
        </p:txBody>
      </p:sp>
      <p:sp>
        <p:nvSpPr>
          <p:cNvPr id="1042" name="Google Shape;1042;p6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61</a:t>
            </a:fld>
            <a:endParaRPr sz="19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0" name="Google Shape;1070;p6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71" name="Google Shape;1071;p6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Certaines stratégies de contrôle visent le réservoir où l'agent existe. La stratégie spécifique diffère selon le type de réservoir : </a:t>
            </a:r>
            <a:r>
              <a:rPr lang="fr-FR" sz="1300" b="1" dirty="0">
                <a:latin typeface="Arial"/>
                <a:ea typeface="Arial"/>
                <a:cs typeface="Arial"/>
                <a:sym typeface="Arial"/>
              </a:rPr>
              <a:t>&lt;CLIQUER&gt; </a:t>
            </a:r>
            <a:r>
              <a:rPr lang="fr-FR" sz="1300" dirty="0">
                <a:latin typeface="Arial"/>
                <a:ea typeface="Arial"/>
                <a:cs typeface="Arial"/>
                <a:sym typeface="Arial"/>
              </a:rPr>
              <a:t>Si l'homme est le réservoir, il faut traiter les patients infectés, isoler les patients symptomatiques et les porteurs asymptomatiques, et mettre en quarantaine (et administrer un traitement prophylactique) les personnes exposées afin d'éliminer l'infection.</a:t>
            </a:r>
            <a:endParaRPr lang="fr-FR" noProof="0" dirty="0"/>
          </a:p>
          <a:p>
            <a:pPr marL="845786" lvl="1" indent="-362480">
              <a:lnSpc>
                <a:spcPct val="115000"/>
              </a:lnSpc>
              <a:buClr>
                <a:schemeClr val="dk1"/>
              </a:buClr>
              <a:buSzPts val="1200"/>
              <a:buFont typeface="Courier New"/>
              <a:buChar char="o"/>
            </a:pPr>
            <a:r>
              <a:rPr lang="fr-FR" sz="1300" b="1" i="1" dirty="0">
                <a:latin typeface="Arial"/>
                <a:ea typeface="Arial"/>
                <a:cs typeface="Arial"/>
                <a:sym typeface="Arial"/>
              </a:rPr>
              <a:t>Exemples : </a:t>
            </a:r>
            <a:r>
              <a:rPr lang="fr-FR" sz="1300" dirty="0">
                <a:latin typeface="Arial"/>
                <a:ea typeface="Arial"/>
                <a:cs typeface="Arial"/>
                <a:sym typeface="Arial"/>
              </a:rPr>
              <a:t>Maladie ou infection sexuellement transmissible (MST), tuberculose (TB), Ebola</a:t>
            </a:r>
            <a:r>
              <a:rPr lang="fr-FR" sz="1300" b="1" dirty="0">
                <a:latin typeface="Arial"/>
                <a:ea typeface="Arial"/>
                <a:cs typeface="Arial"/>
                <a:sym typeface="Arial"/>
              </a:rPr>
              <a:t>. &lt;CLIQUER&gt;</a:t>
            </a:r>
            <a:endParaRPr lang="fr-FR" noProof="0" dirty="0"/>
          </a:p>
          <a:p>
            <a:pPr marL="483306" lvl="1"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Si les animaux sont le réservoir, tenter de vacciner ou d'abattre les animaux potentiellement infectés.</a:t>
            </a:r>
            <a:endParaRPr lang="fr-FR" noProof="0" dirty="0"/>
          </a:p>
          <a:p>
            <a:pPr marL="845786" lvl="1" indent="-362480">
              <a:lnSpc>
                <a:spcPct val="115000"/>
              </a:lnSpc>
              <a:buClr>
                <a:schemeClr val="dk1"/>
              </a:buClr>
              <a:buSzPts val="1200"/>
              <a:buFont typeface="Courier New"/>
              <a:buChar char="o"/>
            </a:pPr>
            <a:r>
              <a:rPr lang="fr-FR" sz="1300" b="1" i="1" dirty="0">
                <a:latin typeface="Arial"/>
                <a:ea typeface="Arial"/>
                <a:cs typeface="Arial"/>
                <a:sym typeface="Arial"/>
              </a:rPr>
              <a:t>Exemples d'abattage :</a:t>
            </a:r>
            <a:r>
              <a:rPr lang="fr-FR" sz="1300" dirty="0">
                <a:latin typeface="Arial"/>
                <a:ea typeface="Arial"/>
                <a:cs typeface="Arial"/>
                <a:sym typeface="Arial"/>
              </a:rPr>
              <a:t> Contrôler la population de rats pour réduire le risque de peste ; ou tuer les poulets potentiellement infectés par le virus de la grippe aviaire.</a:t>
            </a:r>
            <a:endParaRPr lang="fr-FR" noProof="0" dirty="0"/>
          </a:p>
          <a:p>
            <a:pPr marL="845786" lvl="1" indent="-362480">
              <a:lnSpc>
                <a:spcPct val="115000"/>
              </a:lnSpc>
              <a:buClr>
                <a:schemeClr val="dk1"/>
              </a:buClr>
              <a:buSzPts val="1200"/>
              <a:buFont typeface="Courier New"/>
              <a:buChar char="o"/>
            </a:pPr>
            <a:r>
              <a:rPr lang="fr-FR" sz="1300" b="1" i="1" dirty="0">
                <a:latin typeface="Arial"/>
                <a:ea typeface="Arial"/>
                <a:cs typeface="Arial"/>
                <a:sym typeface="Arial"/>
              </a:rPr>
              <a:t>Exemples de vaccination : </a:t>
            </a:r>
            <a:r>
              <a:rPr lang="fr-FR" sz="1300" dirty="0">
                <a:latin typeface="Arial"/>
                <a:ea typeface="Arial"/>
                <a:cs typeface="Arial"/>
                <a:sym typeface="Arial"/>
              </a:rPr>
              <a:t>Vaccin contre la rage pour les chiens et les chats domestiques ; tentatives de vaccination des ratons laveurs dans la nature</a:t>
            </a:r>
            <a:r>
              <a:rPr lang="fr-FR" sz="1300" b="1" dirty="0">
                <a:latin typeface="Arial"/>
                <a:ea typeface="Arial"/>
                <a:cs typeface="Arial"/>
                <a:sym typeface="Arial"/>
              </a:rPr>
              <a:t>. &lt;CLIQUER&gt;</a:t>
            </a:r>
            <a:endParaRPr lang="fr-FR" noProof="0" dirty="0"/>
          </a:p>
          <a:p>
            <a:pPr marL="0" indent="0">
              <a:lnSpc>
                <a:spcPct val="115000"/>
              </a:lnSpc>
              <a:buClr>
                <a:schemeClr val="dk1"/>
              </a:buClr>
              <a:buSzPts val="1200"/>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Si l'environnement est le réservoir, essayez de décontaminer ou de désinfecter pour éliminer la source de l'infection.</a:t>
            </a:r>
            <a:endParaRPr lang="fr-FR" noProof="0" dirty="0"/>
          </a:p>
          <a:p>
            <a:pPr marL="845786" lvl="1" indent="-362480">
              <a:lnSpc>
                <a:spcPct val="115000"/>
              </a:lnSpc>
              <a:buClr>
                <a:schemeClr val="dk1"/>
              </a:buClr>
              <a:buSzPts val="1200"/>
              <a:buFont typeface="Courier New"/>
              <a:buChar char="o"/>
            </a:pPr>
            <a:r>
              <a:rPr lang="fr-FR" sz="1300" b="1" i="1" dirty="0">
                <a:latin typeface="Arial"/>
                <a:ea typeface="Arial"/>
                <a:cs typeface="Arial"/>
                <a:sym typeface="Arial"/>
              </a:rPr>
              <a:t>Exemple : </a:t>
            </a:r>
            <a:r>
              <a:rPr lang="fr-FR" sz="1300" dirty="0">
                <a:latin typeface="Arial"/>
                <a:ea typeface="Arial"/>
                <a:cs typeface="Arial"/>
                <a:sym typeface="Arial"/>
              </a:rPr>
              <a:t>Bactéries Legionella dans le réseau d'eau d'un hôpital.</a:t>
            </a:r>
            <a:endParaRPr lang="fr-FR" noProof="0" dirty="0"/>
          </a:p>
          <a:p>
            <a:pPr marL="483306" indent="0">
              <a:lnSpc>
                <a:spcPct val="115000"/>
              </a:lnSpc>
              <a:buClr>
                <a:schemeClr val="dk1"/>
              </a:buClr>
              <a:buSzPts val="1200"/>
            </a:pPr>
            <a:r>
              <a:rPr lang="fr-FR" sz="1300" b="1" i="1" dirty="0">
                <a:latin typeface="Arial"/>
                <a:ea typeface="Arial"/>
                <a:cs typeface="Arial"/>
                <a:sym typeface="Arial"/>
              </a:rPr>
              <a:t> </a:t>
            </a: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Si la maladie est transmise par un vecteur, diverses stratégies peuvent être mises en œuvre pour réduire la population d'insectes.</a:t>
            </a:r>
            <a:endParaRPr lang="fr-FR" noProof="0" dirty="0"/>
          </a:p>
          <a:p>
            <a:pPr marL="785372" lvl="1" indent="-302066">
              <a:lnSpc>
                <a:spcPct val="115000"/>
              </a:lnSpc>
              <a:buClr>
                <a:schemeClr val="dk1"/>
              </a:buClr>
              <a:buSzPts val="1200"/>
              <a:buFont typeface="Courier New"/>
              <a:buChar char="o"/>
            </a:pPr>
            <a:r>
              <a:rPr lang="fr-FR" sz="1300" b="1" i="1" dirty="0">
                <a:latin typeface="Arial"/>
                <a:ea typeface="Arial"/>
                <a:cs typeface="Arial"/>
                <a:sym typeface="Arial"/>
              </a:rPr>
              <a:t>Exemple :</a:t>
            </a:r>
            <a:r>
              <a:rPr lang="fr-FR" sz="1300" dirty="0">
                <a:latin typeface="Arial"/>
                <a:ea typeface="Arial"/>
                <a:cs typeface="Arial"/>
                <a:sym typeface="Arial"/>
              </a:rPr>
              <a:t> Application de larvicides sur les lacs pour lutter contre les moustiques.</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072" name="Google Shape;1072;p6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62</a:t>
            </a:fld>
            <a:endParaRPr sz="19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2"/>
        <p:cNvGrpSpPr/>
        <p:nvPr/>
      </p:nvGrpSpPr>
      <p:grpSpPr>
        <a:xfrm>
          <a:off x="0" y="0"/>
          <a:ext cx="0" cy="0"/>
          <a:chOff x="0" y="0"/>
          <a:chExt cx="0" cy="0"/>
        </a:xfrm>
      </p:grpSpPr>
      <p:sp>
        <p:nvSpPr>
          <p:cNvPr id="1083" name="Google Shape;1083;p6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84" name="Google Shape;1084;p6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La deuxième cible de la chaîne de transmission est la voie de transmission elle-même. Ces voies sont généralement regroupées en transmission directe et en transmission indirecte. Nous allons premièrement discuter la transmission </a:t>
            </a:r>
            <a:r>
              <a:rPr lang="fr-FR" sz="1300" b="1" dirty="0">
                <a:latin typeface="Arial"/>
                <a:ea typeface="Arial"/>
                <a:cs typeface="Arial"/>
                <a:sym typeface="Arial"/>
              </a:rPr>
              <a:t>directe</a:t>
            </a:r>
            <a:r>
              <a:rPr lang="fr-FR" sz="1300" dirty="0">
                <a:latin typeface="Arial"/>
                <a:ea typeface="Arial"/>
                <a:cs typeface="Arial"/>
                <a:sym typeface="Arial"/>
              </a:rPr>
              <a:t>.</a:t>
            </a:r>
            <a:endParaRPr lang="fr-FR" noProof="0" dirty="0"/>
          </a:p>
          <a:p>
            <a:pPr marL="181240" indent="-181240">
              <a:spcBef>
                <a:spcPts val="1649"/>
              </a:spcBef>
              <a:buClr>
                <a:schemeClr val="dk1"/>
              </a:buClr>
              <a:buSzPts val="1200"/>
              <a:buFont typeface="Wingdings" panose="05000000000000000000" pitchFamily="2" charset="2"/>
              <a:buChar char="§"/>
            </a:pPr>
            <a:endParaRPr lang="fr-FR" sz="1300" b="1" i="1" dirty="0">
              <a:latin typeface="Arial"/>
              <a:ea typeface="Arial"/>
              <a:cs typeface="Arial"/>
              <a:sym typeface="Arial"/>
            </a:endParaRPr>
          </a:p>
          <a:p>
            <a:pPr marL="181240" indent="-181240">
              <a:spcBef>
                <a:spcPts val="1649"/>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Pouvez-vous penser à des stratégies pour prévenir la transmission </a:t>
            </a:r>
            <a:r>
              <a:rPr lang="fr-FR" sz="1300" b="1" dirty="0">
                <a:latin typeface="Arial"/>
                <a:ea typeface="Arial"/>
                <a:cs typeface="Arial"/>
                <a:sym typeface="Arial"/>
              </a:rPr>
              <a:t>directe</a:t>
            </a:r>
            <a:r>
              <a:rPr lang="fr-FR" sz="1300" dirty="0">
                <a:latin typeface="Arial"/>
                <a:ea typeface="Arial"/>
                <a:cs typeface="Arial"/>
                <a:sym typeface="Arial"/>
              </a:rPr>
              <a:t> ?</a:t>
            </a:r>
            <a:endParaRPr lang="fr-FR" noProof="0" dirty="0"/>
          </a:p>
          <a:p>
            <a:pPr marL="261791" indent="-181240">
              <a:spcBef>
                <a:spcPts val="164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spcBef>
                <a:spcPts val="1649"/>
              </a:spcBef>
              <a:buClr>
                <a:schemeClr val="dk1"/>
              </a:buClr>
              <a:buSzPts val="1200"/>
              <a:buFont typeface="Wingdings" panose="05000000000000000000" pitchFamily="2" charset="2"/>
              <a:buChar char="§"/>
            </a:pPr>
            <a:r>
              <a:rPr lang="fr-FR" b="1" u="sng" noProof="0" dirty="0">
                <a:latin typeface="Arial"/>
                <a:ea typeface="Arial"/>
                <a:cs typeface="Arial"/>
                <a:sym typeface="Arial"/>
              </a:rPr>
              <a:t>Permettez</a:t>
            </a:r>
            <a:r>
              <a:rPr lang="fr-FR" b="0" u="none" noProof="0" dirty="0">
                <a:latin typeface="Arial"/>
                <a:ea typeface="Arial"/>
                <a:cs typeface="Arial"/>
                <a:sym typeface="Arial"/>
              </a:rPr>
              <a:t> </a:t>
            </a:r>
            <a:r>
              <a:rPr lang="fr-FR" sz="1300" dirty="0">
                <a:latin typeface="Arial"/>
                <a:ea typeface="Arial"/>
                <a:cs typeface="Arial"/>
                <a:sym typeface="Arial"/>
              </a:rPr>
              <a:t>à plusieurs personnes de répondre. </a:t>
            </a:r>
          </a:p>
          <a:p>
            <a:pPr marL="181240" indent="-181240">
              <a:spcBef>
                <a:spcPts val="1649"/>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spcBef>
                <a:spcPts val="1649"/>
              </a:spcBef>
              <a:buClr>
                <a:schemeClr val="dk1"/>
              </a:buClr>
              <a:buSzPts val="1200"/>
              <a:buFont typeface="Wingdings" panose="05000000000000000000" pitchFamily="2" charset="2"/>
              <a:buChar char="§"/>
            </a:pPr>
            <a:r>
              <a:rPr lang="fr-FR" sz="1300" b="1" u="sng"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&lt;CLIQUER&gt; </a:t>
            </a:r>
            <a:r>
              <a:rPr lang="fr-FR" sz="1300" dirty="0">
                <a:latin typeface="Arial"/>
                <a:ea typeface="Arial"/>
                <a:cs typeface="Arial"/>
                <a:sym typeface="Arial"/>
              </a:rPr>
              <a:t>à la diapositive suivante pour les réponses possibles.</a:t>
            </a:r>
            <a:endParaRPr lang="fr-FR" noProof="0" dirty="0"/>
          </a:p>
          <a:p>
            <a:pPr marL="0" indent="0">
              <a:spcBef>
                <a:spcPts val="1649"/>
              </a:spcBef>
              <a:buClr>
                <a:schemeClr val="dk1"/>
              </a:buClr>
              <a:buSzPts val="1200"/>
            </a:pPr>
            <a:endParaRPr lang="fr-FR" sz="1300" b="1" i="1" dirty="0">
              <a:latin typeface="Arial"/>
              <a:ea typeface="Arial"/>
              <a:cs typeface="Arial"/>
              <a:sym typeface="Arial"/>
            </a:endParaRPr>
          </a:p>
          <a:p>
            <a:pPr marL="181240" indent="-181240">
              <a:lnSpc>
                <a:spcPct val="115000"/>
              </a:lnSpc>
              <a:spcBef>
                <a:spcPts val="634"/>
              </a:spcBef>
              <a:buClr>
                <a:schemeClr val="dk1"/>
              </a:buClr>
              <a:buSzPts val="1200"/>
              <a:buFont typeface="Noto Sans Symbols"/>
              <a:buChar char="❖"/>
            </a:pPr>
            <a:r>
              <a:rPr lang="fr-FR" sz="1300" b="1" i="1" dirty="0">
                <a:latin typeface="Arial"/>
                <a:ea typeface="Arial"/>
                <a:cs typeface="Arial"/>
                <a:sym typeface="Arial"/>
              </a:rPr>
              <a:t>La transmission directe comprend :</a:t>
            </a:r>
            <a:endParaRPr lang="fr-FR" noProof="0" dirty="0"/>
          </a:p>
          <a:p>
            <a:pPr marL="664546" lvl="1" indent="-181240">
              <a:lnSpc>
                <a:spcPct val="115000"/>
              </a:lnSpc>
              <a:spcBef>
                <a:spcPts val="634"/>
              </a:spcBef>
              <a:buClr>
                <a:schemeClr val="dk1"/>
              </a:buClr>
              <a:buSzPts val="1200"/>
              <a:buFont typeface="Courier New"/>
              <a:buChar char="o"/>
            </a:pPr>
            <a:r>
              <a:rPr lang="fr-FR" sz="1300" b="1" i="1" dirty="0">
                <a:latin typeface="Arial"/>
                <a:ea typeface="Arial"/>
                <a:cs typeface="Arial"/>
                <a:sym typeface="Arial"/>
              </a:rPr>
              <a:t>Toucher, baiser et rapports sexuels.</a:t>
            </a:r>
            <a:endParaRPr lang="fr-FR" noProof="0" dirty="0"/>
          </a:p>
          <a:p>
            <a:pPr marL="664546" lvl="1" indent="-181240">
              <a:lnSpc>
                <a:spcPct val="115000"/>
              </a:lnSpc>
              <a:spcBef>
                <a:spcPts val="634"/>
              </a:spcBef>
              <a:buClr>
                <a:schemeClr val="dk1"/>
              </a:buClr>
              <a:buSzPts val="1200"/>
              <a:buFont typeface="Courier New"/>
              <a:buChar char="o"/>
            </a:pPr>
            <a:r>
              <a:rPr lang="fr-FR" sz="1300" b="1" i="1" dirty="0">
                <a:latin typeface="Arial"/>
                <a:ea typeface="Arial"/>
                <a:cs typeface="Arial"/>
                <a:sym typeface="Arial"/>
              </a:rPr>
              <a:t>Les gouttelettes qui sont expulsées par une personne qui tousse tombent à quelques mètres de distance, de sorte que seule la personne qui se trouve à proximité est touchée.</a:t>
            </a:r>
            <a:endParaRPr lang="fr-FR" noProof="0" dirty="0"/>
          </a:p>
          <a:p>
            <a:pPr marL="664546" lvl="1" indent="-181240">
              <a:lnSpc>
                <a:spcPct val="115000"/>
              </a:lnSpc>
              <a:spcBef>
                <a:spcPts val="634"/>
              </a:spcBef>
              <a:buClr>
                <a:schemeClr val="dk1"/>
              </a:buClr>
              <a:buSzPts val="1200"/>
              <a:buFont typeface="Courier New"/>
              <a:buChar char="o"/>
            </a:pPr>
            <a:r>
              <a:rPr lang="fr-FR" sz="1300" b="1" i="1" dirty="0">
                <a:latin typeface="Arial"/>
                <a:ea typeface="Arial"/>
                <a:cs typeface="Arial"/>
                <a:sym typeface="Arial"/>
              </a:rPr>
              <a:t>La transmission parentérale signifie qu'elle se fait directement dans le corps, et non par voie orale. Il s'agit par exemple d'une injection intraveineuse ou intramusculaire.</a:t>
            </a:r>
            <a:endParaRPr lang="fr-FR" noProof="0" dirty="0"/>
          </a:p>
          <a:p>
            <a:pPr marL="664546" lvl="1" indent="-181240">
              <a:lnSpc>
                <a:spcPct val="115000"/>
              </a:lnSpc>
              <a:spcBef>
                <a:spcPts val="634"/>
              </a:spcBef>
              <a:buClr>
                <a:schemeClr val="dk1"/>
              </a:buClr>
              <a:buSzPts val="1200"/>
              <a:buFont typeface="Courier New"/>
              <a:buChar char="o"/>
            </a:pPr>
            <a:r>
              <a:rPr lang="fr-FR" sz="1300" b="1" i="1" dirty="0">
                <a:latin typeface="Arial"/>
                <a:ea typeface="Arial"/>
                <a:cs typeface="Arial"/>
                <a:sym typeface="Arial"/>
              </a:rPr>
              <a:t>Transmission de la mère à l'enfant, directement de la mère à l'embryon, au fœtus ou au nourrisson pendant la grossesse ou l'accouchement, ou par le lait.</a:t>
            </a:r>
            <a:endParaRPr lang="fr-FR" noProof="0" dirty="0"/>
          </a:p>
          <a:p>
            <a:pPr marL="0" indent="0">
              <a:lnSpc>
                <a:spcPct val="115000"/>
              </a:lnSpc>
              <a:spcBef>
                <a:spcPts val="2537"/>
              </a:spcBef>
              <a:buClr>
                <a:schemeClr val="dk1"/>
              </a:buClr>
              <a:buSzPts val="1200"/>
            </a:pPr>
            <a:endParaRPr sz="1300" b="1" i="1" dirty="0">
              <a:latin typeface="Arial"/>
              <a:ea typeface="Arial"/>
              <a:cs typeface="Arial"/>
              <a:sym typeface="Arial"/>
            </a:endParaRPr>
          </a:p>
          <a:p>
            <a:pPr marL="0" indent="0">
              <a:lnSpc>
                <a:spcPct val="115000"/>
              </a:lnSpc>
              <a:spcBef>
                <a:spcPts val="634"/>
              </a:spcBef>
              <a:buClr>
                <a:schemeClr val="dk1"/>
              </a:buClr>
              <a:buSzPts val="1200"/>
            </a:pPr>
            <a:endParaRPr sz="1300" b="1" i="1" dirty="0">
              <a:latin typeface="Arial"/>
              <a:ea typeface="Arial"/>
              <a:cs typeface="Arial"/>
              <a:sym typeface="Arial"/>
            </a:endParaRPr>
          </a:p>
          <a:p>
            <a:pPr marL="0" indent="0">
              <a:spcBef>
                <a:spcPts val="1649"/>
              </a:spcBef>
              <a:buClr>
                <a:schemeClr val="dk1"/>
              </a:buClr>
              <a:buSzPts val="1200"/>
            </a:pPr>
            <a:endParaRPr dirty="0">
              <a:latin typeface="Arial"/>
              <a:ea typeface="Arial"/>
              <a:cs typeface="Arial"/>
              <a:sym typeface="Arial"/>
            </a:endParaRPr>
          </a:p>
        </p:txBody>
      </p:sp>
      <p:sp>
        <p:nvSpPr>
          <p:cNvPr id="1085" name="Google Shape;1085;p6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63</a:t>
            </a:fld>
            <a:endParaRPr sz="19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5"/>
        <p:cNvGrpSpPr/>
        <p:nvPr/>
      </p:nvGrpSpPr>
      <p:grpSpPr>
        <a:xfrm>
          <a:off x="0" y="0"/>
          <a:ext cx="0" cy="0"/>
          <a:chOff x="0" y="0"/>
          <a:chExt cx="0" cy="0"/>
        </a:xfrm>
      </p:grpSpPr>
      <p:sp>
        <p:nvSpPr>
          <p:cNvPr id="1096" name="Google Shape;1096;p6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97" name="Google Shape;1097;p6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buClr>
                <a:schemeClr val="dk1"/>
              </a:buClr>
              <a:buSzPts val="1200"/>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Des stratégies de prévention de la transmission directe sont :</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Traiter ou isoler la personne infectée.</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Utiliser des barrières pour empêcher l'agent de quitter l'hôte, comme des masques, des bandages, des pansements et des préservatifs.</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Utiliser correctement des équipements de protection individuelle (EPI : masque, gants, lunettes, etc.).</a:t>
            </a:r>
            <a:endParaRPr lang="fr-FR" noProof="0" dirty="0"/>
          </a:p>
          <a:p>
            <a:pPr marL="664546" lvl="1" indent="-181240">
              <a:lnSpc>
                <a:spcPct val="115000"/>
              </a:lnSpc>
              <a:buClr>
                <a:schemeClr val="dk1"/>
              </a:buClr>
              <a:buSzPts val="1200"/>
              <a:buFont typeface="Courier New"/>
              <a:buChar char="o"/>
            </a:pPr>
            <a:r>
              <a:rPr lang="fr-FR" sz="1300" dirty="0">
                <a:latin typeface="Arial"/>
                <a:ea typeface="Arial"/>
                <a:cs typeface="Arial"/>
                <a:sym typeface="Arial"/>
              </a:rPr>
              <a:t>Utiliser du lait pasteurisé.</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098" name="Google Shape;1098;p6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64</a:t>
            </a:fld>
            <a:endParaRPr sz="19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2"/>
        <p:cNvGrpSpPr/>
        <p:nvPr/>
      </p:nvGrpSpPr>
      <p:grpSpPr>
        <a:xfrm>
          <a:off x="0" y="0"/>
          <a:ext cx="0" cy="0"/>
          <a:chOff x="0" y="0"/>
          <a:chExt cx="0" cy="0"/>
        </a:xfrm>
      </p:grpSpPr>
      <p:sp>
        <p:nvSpPr>
          <p:cNvPr id="1103" name="Google Shape;1103;p6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04" name="Google Shape;1104;p6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voies indirectes de transmission comprennent</a:t>
            </a:r>
            <a:endParaRPr lang="fr-FR" noProof="0" dirty="0"/>
          </a:p>
          <a:p>
            <a:pPr marL="664546" lvl="1" indent="-181240">
              <a:lnSpc>
                <a:spcPct val="115000"/>
              </a:lnSpc>
              <a:spcBef>
                <a:spcPts val="634"/>
              </a:spcBef>
              <a:buClr>
                <a:schemeClr val="dk1"/>
              </a:buClr>
              <a:buSzPts val="1200"/>
              <a:buFont typeface="Courier New"/>
              <a:buChar char="o"/>
            </a:pPr>
            <a:r>
              <a:rPr lang="fr-FR" sz="1300" b="1" u="sng" dirty="0">
                <a:latin typeface="Arial"/>
                <a:ea typeface="Arial"/>
                <a:cs typeface="Arial"/>
                <a:sym typeface="Arial"/>
              </a:rPr>
              <a:t>Air ambiant/ voie aérienne</a:t>
            </a:r>
            <a:r>
              <a:rPr lang="fr-FR" sz="1300" b="1" dirty="0">
                <a:latin typeface="Arial"/>
                <a:ea typeface="Arial"/>
                <a:cs typeface="Arial"/>
                <a:sym typeface="Arial"/>
              </a:rPr>
              <a:t> </a:t>
            </a:r>
            <a:r>
              <a:rPr lang="fr-FR" sz="1300" dirty="0">
                <a:latin typeface="Arial"/>
                <a:ea typeface="Arial"/>
                <a:cs typeface="Arial"/>
                <a:sym typeface="Arial"/>
              </a:rPr>
              <a:t>- agents infectieux qui restent en suspension dans l'air et peuvent être inhalés (tuberculose, rougeole).</a:t>
            </a:r>
            <a:endParaRPr lang="fr-FR" noProof="0" dirty="0"/>
          </a:p>
          <a:p>
            <a:pPr marL="664546" lvl="1" indent="-181240">
              <a:lnSpc>
                <a:spcPct val="115000"/>
              </a:lnSpc>
              <a:spcBef>
                <a:spcPts val="634"/>
              </a:spcBef>
              <a:buClr>
                <a:schemeClr val="dk1"/>
              </a:buClr>
              <a:buSzPts val="1200"/>
              <a:buFont typeface="Courier New"/>
              <a:buChar char="o"/>
            </a:pPr>
            <a:r>
              <a:rPr lang="fr-FR" sz="1300" b="1" u="sng" dirty="0">
                <a:latin typeface="Arial"/>
                <a:ea typeface="Arial"/>
                <a:cs typeface="Arial"/>
                <a:sym typeface="Arial"/>
              </a:rPr>
              <a:t>Transmission vectorielle</a:t>
            </a:r>
            <a:r>
              <a:rPr lang="fr-FR" sz="1300" b="1" dirty="0">
                <a:latin typeface="Arial"/>
                <a:ea typeface="Arial"/>
                <a:cs typeface="Arial"/>
                <a:sym typeface="Arial"/>
              </a:rPr>
              <a:t> </a:t>
            </a:r>
            <a:r>
              <a:rPr lang="fr-FR" sz="1300" dirty="0">
                <a:latin typeface="Arial"/>
                <a:ea typeface="Arial"/>
                <a:cs typeface="Arial"/>
                <a:sym typeface="Arial"/>
              </a:rPr>
              <a:t>- transmise par un arthropode tel qu'un moustique, une tique, un pou ou un acarien (paludisme, dengue, peste).</a:t>
            </a:r>
            <a:endParaRPr lang="fr-FR" noProof="0" dirty="0"/>
          </a:p>
          <a:p>
            <a:pPr marL="664546" lvl="1" indent="-181240">
              <a:lnSpc>
                <a:spcPct val="115000"/>
              </a:lnSpc>
              <a:spcBef>
                <a:spcPts val="634"/>
              </a:spcBef>
              <a:buClr>
                <a:schemeClr val="dk1"/>
              </a:buClr>
              <a:buSzPts val="1200"/>
              <a:buFont typeface="Courier New"/>
              <a:buChar char="o"/>
            </a:pPr>
            <a:r>
              <a:rPr lang="fr-FR" sz="1300" b="1" u="sng" dirty="0">
                <a:latin typeface="Arial"/>
                <a:ea typeface="Arial"/>
                <a:cs typeface="Arial"/>
                <a:sym typeface="Arial"/>
              </a:rPr>
              <a:t>Transmission par véhicule</a:t>
            </a:r>
            <a:r>
              <a:rPr lang="fr-FR" sz="1300" b="1" dirty="0">
                <a:latin typeface="Arial"/>
                <a:ea typeface="Arial"/>
                <a:cs typeface="Arial"/>
                <a:sym typeface="Arial"/>
              </a:rPr>
              <a:t> </a:t>
            </a:r>
            <a:r>
              <a:rPr lang="fr-FR" sz="1300" dirty="0">
                <a:latin typeface="Arial"/>
                <a:ea typeface="Arial"/>
                <a:cs typeface="Arial"/>
                <a:sym typeface="Arial"/>
              </a:rPr>
              <a:t>- transmis par un objet inanimé tel que de la nourriture ou de l'eau, par un produit biologique tel qu'une transfusion sanguine, ou par un </a:t>
            </a:r>
            <a:r>
              <a:rPr lang="fr-FR" sz="1300" dirty="0" err="1">
                <a:latin typeface="Arial"/>
                <a:ea typeface="Arial"/>
                <a:cs typeface="Arial"/>
                <a:sym typeface="Arial"/>
              </a:rPr>
              <a:t>fomite</a:t>
            </a:r>
            <a:r>
              <a:rPr lang="fr-FR" sz="1300" dirty="0">
                <a:latin typeface="Arial"/>
                <a:ea typeface="Arial"/>
                <a:cs typeface="Arial"/>
                <a:sym typeface="Arial"/>
              </a:rPr>
              <a:t> tel qu'une serviette ou un instrument chirurgical (infection acquise à l'hôpital).</a:t>
            </a:r>
            <a:endParaRPr lang="fr-FR" noProof="0" dirty="0"/>
          </a:p>
          <a:p>
            <a:pPr marL="664546" lvl="1" indent="-100689">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Noto Sans Symbols"/>
              <a:buChar char="❖"/>
            </a:pPr>
            <a:r>
              <a:rPr lang="fr-FR" sz="1300" b="1" i="1" dirty="0" err="1">
                <a:latin typeface="Arial"/>
                <a:ea typeface="Arial"/>
                <a:cs typeface="Arial"/>
                <a:sym typeface="Arial"/>
              </a:rPr>
              <a:t>Fomite</a:t>
            </a:r>
            <a:r>
              <a:rPr lang="fr-FR" sz="1300" b="1" i="1" dirty="0">
                <a:latin typeface="Arial"/>
                <a:ea typeface="Arial"/>
                <a:cs typeface="Arial"/>
                <a:sym typeface="Arial"/>
              </a:rPr>
              <a:t> = tout objet ou substance non vivant capable de porter et de transmettre des organismes infectieux.</a:t>
            </a:r>
            <a:endParaRPr lang="fr-FR" noProof="0" dirty="0"/>
          </a:p>
          <a:p>
            <a:pPr marL="0" indent="0">
              <a:spcBef>
                <a:spcPts val="381"/>
              </a:spcBef>
              <a:buClr>
                <a:schemeClr val="dk1"/>
              </a:buClr>
              <a:buSzPts val="1200"/>
            </a:pPr>
            <a:endParaRPr dirty="0">
              <a:latin typeface="Arial"/>
              <a:ea typeface="Arial"/>
              <a:cs typeface="Arial"/>
              <a:sym typeface="Arial"/>
            </a:endParaRPr>
          </a:p>
        </p:txBody>
      </p:sp>
      <p:sp>
        <p:nvSpPr>
          <p:cNvPr id="1105" name="Google Shape;1105;p6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65</a:t>
            </a:fld>
            <a:endParaRPr sz="190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4"/>
        <p:cNvGrpSpPr/>
        <p:nvPr/>
      </p:nvGrpSpPr>
      <p:grpSpPr>
        <a:xfrm>
          <a:off x="0" y="0"/>
          <a:ext cx="0" cy="0"/>
          <a:chOff x="0" y="0"/>
          <a:chExt cx="0" cy="0"/>
        </a:xfrm>
      </p:grpSpPr>
      <p:sp>
        <p:nvSpPr>
          <p:cNvPr id="1115" name="Google Shape;1115;p6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16" name="Google Shape;1116;p6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Il existe plusieurs stratégies pour empêcher l'entrée et protéger un hôte potentiellement sensible.  Les messages invitant à adopter des comportements sains ne s'adressent pas seulement aux personnes infectées, mais aussi à celles qui peuvent être à risque. Les personnes ou les animaux à risque peuvent être éloignés ou exclus afin d'éviter l'exposition.</a:t>
            </a:r>
            <a:endParaRPr lang="fr-FR" noProof="0" dirty="0"/>
          </a:p>
          <a:p>
            <a:pPr marL="0" indent="0">
              <a:lnSpc>
                <a:spcPct val="115000"/>
              </a:lnSpc>
              <a:spcBef>
                <a:spcPts val="1269"/>
              </a:spcBef>
              <a:buClr>
                <a:schemeClr val="dk1"/>
              </a:buClr>
              <a:buSzPts val="1200"/>
            </a:pPr>
            <a:endParaRPr lang="fr-FR" sz="1300" b="1" i="1" dirty="0">
              <a:latin typeface="Arial"/>
              <a:ea typeface="Arial"/>
              <a:cs typeface="Arial"/>
              <a:sym typeface="Arial"/>
            </a:endParaRPr>
          </a:p>
          <a:p>
            <a:pPr marL="664546" lvl="1" indent="-181240">
              <a:lnSpc>
                <a:spcPct val="115000"/>
              </a:lnSpc>
              <a:spcBef>
                <a:spcPts val="1269"/>
              </a:spcBef>
              <a:buClr>
                <a:schemeClr val="dk1"/>
              </a:buClr>
              <a:buSzPts val="1200"/>
              <a:buFont typeface="Courier New"/>
              <a:buChar char="o"/>
            </a:pPr>
            <a:r>
              <a:rPr lang="fr-FR" sz="1300" b="1" i="1" dirty="0">
                <a:latin typeface="Arial"/>
                <a:ea typeface="Arial"/>
                <a:cs typeface="Arial"/>
                <a:sym typeface="Arial"/>
              </a:rPr>
              <a:t>Exemples </a:t>
            </a:r>
            <a:r>
              <a:rPr lang="fr-FR" sz="1300" dirty="0">
                <a:latin typeface="Arial"/>
                <a:ea typeface="Arial"/>
                <a:cs typeface="Arial"/>
                <a:sym typeface="Arial"/>
              </a:rPr>
              <a:t>: </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Les enfants dont les parents refusent qu'ils soient vaccinés peuvent être exclus de l'école lors d'une épidémie de rougeole.</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Il est recommandé de porter des manches et des pantalons longs pour réduire le risque d'être piqué par des moustiques qui peuvent transmettre le paludisme, la dengue, le virus du Nil occidental, etc. L'équipement de protection individuelle (EPI) va encore plus loin pour protéger contre Ebola et d'autres agents pathogènes graves. Le personnel et les visiteurs peuvent porter des masques pour réduire le risque d'infections transmises par des gouttelettes ou par l'air.</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Les animaux peuvent recevoir des insecticides et des acaricides en application topique pour tuer les parasites externes.</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La vaccination est utilisée pour renforcer la réponse immunitaire de l'hôte, de sorte que, si le corps rencontre l'agent pathogène, le système immunitaire agisse rapidement pour prévenir l'infection.</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La prophylaxie </a:t>
            </a:r>
            <a:r>
              <a:rPr lang="fr-FR" sz="1300" b="1" i="1" dirty="0" err="1">
                <a:latin typeface="Arial"/>
                <a:ea typeface="Arial"/>
                <a:cs typeface="Arial"/>
                <a:sym typeface="Arial"/>
              </a:rPr>
              <a:t>pré-exposition</a:t>
            </a:r>
            <a:r>
              <a:rPr lang="fr-FR" sz="1300" b="1" i="1" dirty="0">
                <a:latin typeface="Arial"/>
                <a:ea typeface="Arial"/>
                <a:cs typeface="Arial"/>
                <a:sym typeface="Arial"/>
              </a:rPr>
              <a:t>, c'est-à-dire la prise de médicaments préventifs tels qu'un antipaludéen, vise à prévenir l'infection, même si la personne est exposée à l'agent pathogène.</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La prophylaxie post-exposition, utilisée par exemple pour la rage, consiste à administrer des immunoglobulines antirabiques et un vaccin antirabique rapidement après l'exposition afin de tuer l'organisme avant que l'infection ne se produise.</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Le système immunitaire lui-même est affecté par la nutrition, l'intégrité de la peau et la maladie. La résistance de l'hôte peut être améliorée en améliorant la nutrition et en réduisant le stress.</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La recherche des contacts est utilisée pour identifier les personnes ou les animaux susceptibles d'avoir été exposés à une personne ou à un animal infecté. Par exemple, pour Ebola, la polio et la notification aux partenaires du VIH et d'autres infections sexuellement transmissibles (IST), les patients sont interrogés et une liste de leurs contacts est établie afin qu'ils puissent être contactés pour un diagnostic et un traitement adéquats.</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Les contacts d'un cas aigu de polio peuvent être vaccinés pour prévenir l'infection. Les contacts d'un patient atteint de la maladie à virus Ebola (MVE) sont visités chaque jour pendant une période d'incubation afin de détecter les premiers signes ou symptômes de l'infection. Si les traceurs de contact détectent des signes précoces de la MVE, les contacts peuvent être immédiatement isolés et traités dans un centre de traitement.</a:t>
            </a:r>
            <a:endParaRPr lang="fr-FR" noProof="0" dirty="0"/>
          </a:p>
          <a:p>
            <a:pPr marL="1147852" lvl="2" indent="-181240">
              <a:lnSpc>
                <a:spcPct val="115000"/>
              </a:lnSpc>
              <a:spcBef>
                <a:spcPts val="1269"/>
              </a:spcBef>
              <a:buClr>
                <a:schemeClr val="dk1"/>
              </a:buClr>
              <a:buSzPts val="1200"/>
              <a:buFont typeface="Arial"/>
              <a:buChar char="•"/>
            </a:pPr>
            <a:r>
              <a:rPr lang="fr-FR" sz="1300" b="1" i="1" dirty="0">
                <a:latin typeface="Arial"/>
                <a:ea typeface="Arial"/>
                <a:cs typeface="Arial"/>
                <a:sym typeface="Arial"/>
              </a:rPr>
              <a:t>Lorsque le bétail est vendu sur un marché, le diagnostic d'une maladie à déclaration obligatoire déclenche un processus de traçabilité tout au long de la chaîne de commercialisation afin d'identifier la source et les éventuels contacts de l'animal infecté.</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117" name="Google Shape;1117;p6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66</a:t>
            </a:fld>
            <a:endParaRPr sz="190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6"/>
        <p:cNvGrpSpPr/>
        <p:nvPr/>
      </p:nvGrpSpPr>
      <p:grpSpPr>
        <a:xfrm>
          <a:off x="0" y="0"/>
          <a:ext cx="0" cy="0"/>
          <a:chOff x="0" y="0"/>
          <a:chExt cx="0" cy="0"/>
        </a:xfrm>
      </p:grpSpPr>
      <p:sp>
        <p:nvSpPr>
          <p:cNvPr id="1127" name="Google Shape;1127;p6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8" name="Google Shape;1128;p67: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dirty="0"/>
          </a:p>
          <a:p>
            <a:pPr marL="0" indent="0"/>
            <a:endParaRPr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b="1" u="sng" dirty="0">
                <a:latin typeface="Arial"/>
                <a:ea typeface="Arial"/>
                <a:cs typeface="Arial"/>
                <a:sym typeface="Arial"/>
              </a:rPr>
              <a:t>Demander</a:t>
            </a:r>
            <a:r>
              <a:rPr lang="fr-FR" b="0" u="none" dirty="0">
                <a:latin typeface="Arial"/>
                <a:ea typeface="Arial"/>
                <a:cs typeface="Arial"/>
                <a:sym typeface="Arial"/>
              </a:rPr>
              <a:t> à </a:t>
            </a:r>
            <a:r>
              <a:rPr lang="fr-FR" dirty="0">
                <a:latin typeface="Arial"/>
                <a:ea typeface="Arial"/>
                <a:cs typeface="Arial"/>
                <a:sym typeface="Arial"/>
              </a:rPr>
              <a:t>quelques participants de répondre à la question figurant sur la diapositive.</a:t>
            </a:r>
            <a:endParaRPr dirty="0"/>
          </a:p>
          <a:p>
            <a:pPr marL="261791" indent="-181240">
              <a:buClr>
                <a:schemeClr val="dk1"/>
              </a:buClr>
              <a:buSzPts val="1200"/>
              <a:buFont typeface="Wingdings" panose="05000000000000000000" pitchFamily="2" charset="2"/>
              <a:buChar char="§"/>
            </a:pPr>
            <a:endParaRPr sz="1300" b="1" u="sng"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b="1" u="sng" dirty="0">
                <a:latin typeface="Arial"/>
                <a:ea typeface="Arial"/>
                <a:cs typeface="Arial"/>
                <a:sym typeface="Arial"/>
              </a:rPr>
              <a:t>Remerciez</a:t>
            </a:r>
            <a:r>
              <a:rPr lang="fr-FR" b="1" u="none" dirty="0">
                <a:latin typeface="Arial"/>
                <a:ea typeface="Arial"/>
                <a:cs typeface="Arial"/>
                <a:sym typeface="Arial"/>
              </a:rPr>
              <a:t> </a:t>
            </a:r>
            <a:r>
              <a:rPr lang="fr-FR" sz="1300" dirty="0">
                <a:latin typeface="Arial"/>
                <a:ea typeface="Arial"/>
                <a:cs typeface="Arial"/>
                <a:sym typeface="Arial"/>
              </a:rPr>
              <a:t>les participants pour leurs réponses. </a:t>
            </a:r>
            <a:r>
              <a:rPr lang="fr-FR" b="1" dirty="0">
                <a:latin typeface="Arial"/>
                <a:ea typeface="Arial"/>
                <a:cs typeface="Arial"/>
                <a:sym typeface="Arial"/>
              </a:rPr>
              <a:t>&lt;CLIQUER&gt; </a:t>
            </a:r>
            <a:r>
              <a:rPr lang="fr-FR" dirty="0">
                <a:latin typeface="Arial"/>
                <a:ea typeface="Arial"/>
                <a:cs typeface="Arial"/>
                <a:sym typeface="Arial"/>
              </a:rPr>
              <a:t>pour passer à la diapositive suivante avec la réponse.</a:t>
            </a:r>
            <a:endParaRPr dirty="0"/>
          </a:p>
        </p:txBody>
      </p:sp>
      <p:sp>
        <p:nvSpPr>
          <p:cNvPr id="1129" name="Google Shape;1129;p67: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FR"/>
              <a:pPr algn="r"/>
              <a:t>67</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3"/>
        <p:cNvGrpSpPr/>
        <p:nvPr/>
      </p:nvGrpSpPr>
      <p:grpSpPr>
        <a:xfrm>
          <a:off x="0" y="0"/>
          <a:ext cx="0" cy="0"/>
          <a:chOff x="0" y="0"/>
          <a:chExt cx="0" cy="0"/>
        </a:xfrm>
      </p:grpSpPr>
      <p:sp>
        <p:nvSpPr>
          <p:cNvPr id="1134" name="Google Shape;1134;p6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5" name="Google Shape;1135;p68: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spcBef>
                <a:spcPts val="381"/>
              </a:spcBef>
              <a:buClr>
                <a:schemeClr val="dk1"/>
              </a:buClr>
              <a:buSzPts val="1200"/>
            </a:pPr>
            <a:endParaRPr lang="fr-FR" sz="1300" b="1" dirty="0">
              <a:latin typeface="Arial"/>
              <a:ea typeface="Arial"/>
              <a:cs typeface="Arial"/>
              <a:sym typeface="Arial"/>
            </a:endParaRPr>
          </a:p>
          <a:p>
            <a:pPr marL="181240" indent="-181240">
              <a:spcBef>
                <a:spcPts val="381"/>
              </a:spcBef>
              <a:buClr>
                <a:schemeClr val="dk1"/>
              </a:buClr>
              <a:buSzPts val="1200"/>
              <a:buFont typeface="Noto Sans Symbols"/>
              <a:buChar char="❖"/>
            </a:pPr>
            <a:r>
              <a:rPr lang="fr-FR" sz="1300" b="1" i="1" dirty="0">
                <a:latin typeface="Arial"/>
                <a:ea typeface="Arial"/>
                <a:cs typeface="Arial"/>
                <a:sym typeface="Arial"/>
              </a:rPr>
              <a:t>Examinez les réponses figurant sur la diapositive.</a:t>
            </a:r>
            <a:endParaRPr lang="fr-FR" noProof="0" dirty="0"/>
          </a:p>
        </p:txBody>
      </p:sp>
      <p:sp>
        <p:nvSpPr>
          <p:cNvPr id="1136" name="Google Shape;1136;p68: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FR"/>
              <a:pPr algn="r"/>
              <a:t>68</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0"/>
        <p:cNvGrpSpPr/>
        <p:nvPr/>
      </p:nvGrpSpPr>
      <p:grpSpPr>
        <a:xfrm>
          <a:off x="0" y="0"/>
          <a:ext cx="0" cy="0"/>
          <a:chOff x="0" y="0"/>
          <a:chExt cx="0" cy="0"/>
        </a:xfrm>
      </p:grpSpPr>
      <p:sp>
        <p:nvSpPr>
          <p:cNvPr id="1141" name="Google Shape;1141;p6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2" name="Google Shape;1142;p6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mesures de lutte contre les flamb</a:t>
            </a:r>
            <a:r>
              <a:rPr lang="fr-FR" noProof="0" dirty="0">
                <a:latin typeface="Arial"/>
                <a:ea typeface="Arial"/>
                <a:cs typeface="Arial"/>
                <a:sym typeface="Arial"/>
              </a:rPr>
              <a:t>é</a:t>
            </a:r>
            <a:r>
              <a:rPr lang="fr-FR" sz="1300" dirty="0">
                <a:latin typeface="Arial"/>
                <a:ea typeface="Arial"/>
                <a:cs typeface="Arial"/>
                <a:sym typeface="Arial"/>
              </a:rPr>
              <a:t>es peuvent être divisées en mesures immédiates et mesures à long terme. </a:t>
            </a:r>
            <a:r>
              <a:rPr lang="fr-FR" sz="1300" b="1" u="sng" dirty="0">
                <a:latin typeface="Arial"/>
                <a:ea typeface="Arial"/>
                <a:cs typeface="Arial"/>
                <a:sym typeface="Arial"/>
              </a:rPr>
              <a:t>Mesure immédiate</a:t>
            </a:r>
            <a:r>
              <a:rPr lang="fr-FR" sz="1300" b="1" dirty="0">
                <a:latin typeface="Arial"/>
                <a:ea typeface="Arial"/>
                <a:cs typeface="Arial"/>
                <a:sym typeface="Arial"/>
              </a:rPr>
              <a:t> </a:t>
            </a:r>
            <a:r>
              <a:rPr lang="fr-FR" sz="1300" dirty="0">
                <a:latin typeface="Arial"/>
                <a:ea typeface="Arial"/>
                <a:cs typeface="Arial"/>
                <a:sym typeface="Arial"/>
              </a:rPr>
              <a:t>en cas d</a:t>
            </a:r>
            <a:r>
              <a:rPr lang="fr-FR" noProof="0" dirty="0">
                <a:latin typeface="Arial"/>
                <a:ea typeface="Arial"/>
                <a:cs typeface="Arial"/>
                <a:sym typeface="Arial"/>
              </a:rPr>
              <a:t>e flambée </a:t>
            </a:r>
            <a:r>
              <a:rPr lang="fr-FR" sz="1300" dirty="0">
                <a:latin typeface="Arial"/>
                <a:ea typeface="Arial"/>
                <a:cs typeface="Arial"/>
                <a:sym typeface="Arial"/>
              </a:rPr>
              <a:t>d'origine hydrique : ordre de faire bouillir l'eau. </a:t>
            </a:r>
            <a:r>
              <a:rPr lang="fr-FR" sz="1300" b="1" u="sng" dirty="0">
                <a:latin typeface="Arial"/>
                <a:ea typeface="Arial"/>
                <a:cs typeface="Arial"/>
                <a:sym typeface="Arial"/>
              </a:rPr>
              <a:t>Mesure de contrôle à plus long terme</a:t>
            </a:r>
            <a:r>
              <a:rPr lang="fr-FR" sz="1300" b="1" dirty="0">
                <a:latin typeface="Arial"/>
                <a:ea typeface="Arial"/>
                <a:cs typeface="Arial"/>
                <a:sym typeface="Arial"/>
              </a:rPr>
              <a:t> </a:t>
            </a:r>
            <a:r>
              <a:rPr lang="fr-FR" sz="1300" dirty="0">
                <a:latin typeface="Arial"/>
                <a:ea typeface="Arial"/>
                <a:cs typeface="Arial"/>
                <a:sym typeface="Arial"/>
              </a:rPr>
              <a:t>- chlorer l'eau publique.</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b="1" u="sng" dirty="0">
                <a:latin typeface="Arial"/>
                <a:ea typeface="Arial"/>
                <a:cs typeface="Arial"/>
                <a:sym typeface="Arial"/>
              </a:rPr>
              <a:t>Les mesures de contrôle immédiates</a:t>
            </a:r>
            <a:r>
              <a:rPr lang="fr-FR" sz="1300" b="1" dirty="0">
                <a:latin typeface="Arial"/>
                <a:ea typeface="Arial"/>
                <a:cs typeface="Arial"/>
                <a:sym typeface="Arial"/>
              </a:rPr>
              <a:t> </a:t>
            </a:r>
            <a:r>
              <a:rPr lang="fr-FR" sz="1300" dirty="0">
                <a:latin typeface="Arial"/>
                <a:ea typeface="Arial"/>
                <a:cs typeface="Arial"/>
                <a:sym typeface="Arial"/>
              </a:rPr>
              <a:t>consistent à travailler avec les personnes et les communautés à risque, à formuler des recommandations et à prendre des mesures pour réduire le risque.  Cela nécessite une bonne communication avec le public afin que les individus soient conscients de la nécessité de faire bouillir l'eau. </a:t>
            </a:r>
            <a:r>
              <a:rPr lang="fr-FR" sz="1300" b="1" u="sng" dirty="0">
                <a:latin typeface="Arial"/>
                <a:ea typeface="Arial"/>
                <a:cs typeface="Arial"/>
                <a:sym typeface="Arial"/>
              </a:rPr>
              <a:t>Les mesures de contrôle à long terme</a:t>
            </a:r>
            <a:r>
              <a:rPr lang="fr-FR" sz="1300" b="1" dirty="0">
                <a:latin typeface="Arial"/>
                <a:ea typeface="Arial"/>
                <a:cs typeface="Arial"/>
                <a:sym typeface="Arial"/>
              </a:rPr>
              <a:t> </a:t>
            </a:r>
            <a:r>
              <a:rPr lang="fr-FR" sz="1300" dirty="0">
                <a:latin typeface="Arial"/>
                <a:ea typeface="Arial"/>
                <a:cs typeface="Arial"/>
                <a:sym typeface="Arial"/>
              </a:rPr>
              <a:t>impliquent principalement de travailler avec les régulateurs et les agences gouvernementales et nécessitent une connaissance de la structure et des fonctions de ces agences.</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143" name="Google Shape;1143;p6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69</a:t>
            </a:fld>
            <a:endParaRPr sz="19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3" name="Google Shape;353;p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Dans le contexte d'une flambée, une hypothèse est une supposition éclairée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La cause et/ou la source de l</a:t>
            </a:r>
            <a:r>
              <a:rPr lang="fr-FR" noProof="0" dirty="0">
                <a:latin typeface="Arial"/>
                <a:ea typeface="Arial"/>
                <a:cs typeface="Arial"/>
                <a:sym typeface="Arial"/>
              </a:rPr>
              <a:t>a flambée.</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Association entre une </a:t>
            </a:r>
            <a:r>
              <a:rPr lang="fr-FR" sz="1300" b="1" dirty="0">
                <a:latin typeface="Arial"/>
                <a:ea typeface="Arial"/>
                <a:cs typeface="Arial"/>
                <a:sym typeface="Arial"/>
              </a:rPr>
              <a:t>exposition </a:t>
            </a:r>
            <a:r>
              <a:rPr lang="fr-FR" sz="1300" dirty="0">
                <a:latin typeface="Arial"/>
                <a:ea typeface="Arial"/>
                <a:cs typeface="Arial"/>
                <a:sym typeface="Arial"/>
              </a:rPr>
              <a:t>et un </a:t>
            </a:r>
            <a:r>
              <a:rPr lang="fr-FR" sz="1300" b="1" dirty="0">
                <a:latin typeface="Arial"/>
                <a:ea typeface="Arial"/>
                <a:cs typeface="Arial"/>
                <a:sym typeface="Arial"/>
              </a:rPr>
              <a:t>résultat </a:t>
            </a:r>
            <a:r>
              <a:rPr lang="fr-FR" sz="1300" dirty="0">
                <a:latin typeface="Arial"/>
                <a:ea typeface="Arial"/>
                <a:cs typeface="Arial"/>
                <a:sym typeface="Arial"/>
              </a:rPr>
              <a:t>(maladie).</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Mode de transmission de la maladie.</a:t>
            </a:r>
          </a:p>
          <a:p>
            <a:pPr marL="0" indent="0">
              <a:lnSpc>
                <a:spcPct val="115000"/>
              </a:lnSpc>
              <a:buClr>
                <a:schemeClr val="dk1"/>
              </a:buClr>
              <a:buSzPts val="1800"/>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Les </a:t>
            </a:r>
            <a:r>
              <a:rPr lang="fr-FR" noProof="0" dirty="0">
                <a:latin typeface="Arial"/>
                <a:ea typeface="Arial"/>
                <a:cs typeface="Arial"/>
                <a:sym typeface="Arial"/>
              </a:rPr>
              <a:t>investiga</a:t>
            </a:r>
            <a:r>
              <a:rPr lang="fr-FR" sz="1300" dirty="0">
                <a:latin typeface="Arial"/>
                <a:ea typeface="Arial"/>
                <a:cs typeface="Arial"/>
                <a:sym typeface="Arial"/>
              </a:rPr>
              <a:t>teurs commencent généralement à émettre des hypothèses sur les causes possibles dès le début de l'</a:t>
            </a:r>
            <a:r>
              <a:rPr lang="fr-FR" noProof="0" dirty="0">
                <a:latin typeface="Arial"/>
                <a:ea typeface="Arial"/>
                <a:cs typeface="Arial"/>
                <a:sym typeface="Arial"/>
              </a:rPr>
              <a:t>investigation</a:t>
            </a:r>
            <a:r>
              <a:rPr lang="fr-FR" sz="1300" dirty="0">
                <a:latin typeface="Arial"/>
                <a:ea typeface="Arial"/>
                <a:cs typeface="Arial"/>
                <a:sym typeface="Arial"/>
              </a:rPr>
              <a:t>.  Il est important de ne pas accepter la première hypothèse qui vous vient à l'esprit. Au fur et à mesure que l'enquête progresse, gardez l'esprit ouvert aux autres hypothèses possibles. </a:t>
            </a:r>
            <a:endParaRPr lang="fr-FR" noProof="0" dirty="0">
              <a:latin typeface="Arial"/>
              <a:ea typeface="Arial"/>
              <a:cs typeface="Arial"/>
              <a:sym typeface="Arial"/>
            </a:endParaRPr>
          </a:p>
        </p:txBody>
      </p:sp>
      <p:sp>
        <p:nvSpPr>
          <p:cNvPr id="354" name="Google Shape;354;p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a:t>
            </a:fld>
            <a:endParaRPr sz="190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7"/>
        <p:cNvGrpSpPr/>
        <p:nvPr/>
      </p:nvGrpSpPr>
      <p:grpSpPr>
        <a:xfrm>
          <a:off x="0" y="0"/>
          <a:ext cx="0" cy="0"/>
          <a:chOff x="0" y="0"/>
          <a:chExt cx="0" cy="0"/>
        </a:xfrm>
      </p:grpSpPr>
      <p:sp>
        <p:nvSpPr>
          <p:cNvPr id="1148" name="Google Shape;1148;p7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9" name="Google Shape;1149;p7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Toute flambée résulte d'un changement - dans l'environnement, dans le réservoir, dans la population hôte ou dans quelque chose d'autre. À la fin des </a:t>
            </a:r>
            <a:r>
              <a:rPr lang="fr-FR" noProof="0" dirty="0">
                <a:latin typeface="Arial"/>
                <a:ea typeface="Arial"/>
                <a:cs typeface="Arial"/>
                <a:sym typeface="Arial"/>
              </a:rPr>
              <a:t>investigation</a:t>
            </a:r>
            <a:r>
              <a:rPr lang="fr-FR" sz="1300" dirty="0">
                <a:latin typeface="Arial"/>
                <a:ea typeface="Arial"/>
                <a:cs typeface="Arial"/>
                <a:sym typeface="Arial"/>
              </a:rPr>
              <a:t>s, les participants doivent se demander si ces conditions existent toujours. Une autre </a:t>
            </a:r>
            <a:r>
              <a:rPr lang="fr-FR" noProof="0" dirty="0">
                <a:latin typeface="Arial"/>
                <a:ea typeface="Arial"/>
                <a:cs typeface="Arial"/>
                <a:sym typeface="Arial"/>
              </a:rPr>
              <a:t>flambée </a:t>
            </a:r>
            <a:r>
              <a:rPr lang="fr-FR" sz="1300" dirty="0">
                <a:latin typeface="Arial"/>
                <a:ea typeface="Arial"/>
                <a:cs typeface="Arial"/>
                <a:sym typeface="Arial"/>
              </a:rPr>
              <a:t>pourrait-elle se reproduire ? Que faut-il faire pour prévenir une nouvelle </a:t>
            </a:r>
            <a:r>
              <a:rPr lang="fr-FR" noProof="0" dirty="0">
                <a:latin typeface="Arial"/>
                <a:ea typeface="Arial"/>
                <a:cs typeface="Arial"/>
                <a:sym typeface="Arial"/>
              </a:rPr>
              <a:t>flambé</a:t>
            </a:r>
            <a:r>
              <a:rPr lang="fr-FR" sz="1300" dirty="0">
                <a:latin typeface="Arial"/>
                <a:ea typeface="Arial"/>
                <a:cs typeface="Arial"/>
                <a:sym typeface="Arial"/>
              </a:rPr>
              <a:t>e ? </a:t>
            </a:r>
            <a:endParaRPr lang="fr-FR" noProof="0" dirty="0"/>
          </a:p>
          <a:p>
            <a:pPr marL="664546" lvl="1" indent="-100689">
              <a:lnSpc>
                <a:spcPct val="115000"/>
              </a:lnSpc>
              <a:spcBef>
                <a:spcPts val="634"/>
              </a:spcBef>
              <a:buClr>
                <a:schemeClr val="dk1"/>
              </a:buClr>
              <a:buSzPts val="1200"/>
            </a:pPr>
            <a:endParaRPr lang="fr-FR" sz="1300" b="1" i="1" dirty="0">
              <a:latin typeface="Arial"/>
              <a:ea typeface="Arial"/>
              <a:cs typeface="Arial"/>
              <a:sym typeface="Arial"/>
            </a:endParaRPr>
          </a:p>
          <a:p>
            <a:pPr marL="664546" lvl="1" indent="-181240">
              <a:lnSpc>
                <a:spcPct val="115000"/>
              </a:lnSpc>
              <a:spcBef>
                <a:spcPts val="634"/>
              </a:spcBef>
              <a:buClr>
                <a:schemeClr val="dk1"/>
              </a:buClr>
              <a:buSzPts val="1200"/>
              <a:buFont typeface="Courier New"/>
              <a:buChar char="o"/>
            </a:pPr>
            <a:r>
              <a:rPr lang="fr-FR" sz="1300" b="1" i="1" dirty="0">
                <a:latin typeface="Arial"/>
                <a:ea typeface="Arial"/>
                <a:cs typeface="Arial"/>
                <a:sym typeface="Arial"/>
              </a:rPr>
              <a:t>Voici quelques exemples de mesures de contrôle à long terme :</a:t>
            </a:r>
            <a:endParaRPr lang="fr-FR" noProof="0" dirty="0"/>
          </a:p>
          <a:p>
            <a:pPr marL="1147852" lvl="2" indent="-181240">
              <a:lnSpc>
                <a:spcPct val="115000"/>
              </a:lnSpc>
              <a:spcBef>
                <a:spcPts val="634"/>
              </a:spcBef>
              <a:buClr>
                <a:schemeClr val="dk1"/>
              </a:buClr>
              <a:buSzPts val="1200"/>
              <a:buFont typeface="Arial"/>
              <a:buChar char="•"/>
            </a:pPr>
            <a:r>
              <a:rPr lang="fr-FR" sz="1300" b="1" i="1" dirty="0">
                <a:latin typeface="Arial"/>
                <a:ea typeface="Arial"/>
                <a:cs typeface="Arial"/>
                <a:sym typeface="Arial"/>
              </a:rPr>
              <a:t>Recommander différentes procédures de sécurité alimentaire dans un restaurant.</a:t>
            </a:r>
            <a:endParaRPr lang="fr-FR" noProof="0" dirty="0"/>
          </a:p>
          <a:p>
            <a:pPr marL="1147852" lvl="2" indent="-181240">
              <a:lnSpc>
                <a:spcPct val="115000"/>
              </a:lnSpc>
              <a:spcBef>
                <a:spcPts val="634"/>
              </a:spcBef>
              <a:buClr>
                <a:schemeClr val="dk1"/>
              </a:buClr>
              <a:buSzPts val="1200"/>
              <a:buFont typeface="Arial"/>
              <a:buChar char="•"/>
            </a:pPr>
            <a:r>
              <a:rPr lang="fr-FR" sz="1300" b="1" i="1" dirty="0">
                <a:latin typeface="Arial"/>
                <a:ea typeface="Arial"/>
                <a:cs typeface="Arial"/>
                <a:sym typeface="Arial"/>
              </a:rPr>
              <a:t>Former le personnel aux règles d'hygiène.</a:t>
            </a:r>
            <a:endParaRPr lang="fr-FR" noProof="0" dirty="0"/>
          </a:p>
          <a:p>
            <a:pPr marL="1147852" lvl="2" indent="-181240">
              <a:lnSpc>
                <a:spcPct val="115000"/>
              </a:lnSpc>
              <a:spcBef>
                <a:spcPts val="634"/>
              </a:spcBef>
              <a:buClr>
                <a:schemeClr val="dk1"/>
              </a:buClr>
              <a:buSzPts val="1200"/>
              <a:buFont typeface="Arial"/>
              <a:buChar char="•"/>
            </a:pPr>
            <a:r>
              <a:rPr lang="fr-FR" sz="1300" b="1" i="1" dirty="0">
                <a:latin typeface="Arial"/>
                <a:ea typeface="Arial"/>
                <a:cs typeface="Arial"/>
                <a:sym typeface="Arial"/>
              </a:rPr>
              <a:t>Améliorer un système de ventilation.</a:t>
            </a:r>
            <a:endParaRPr lang="fr-FR" noProof="0" dirty="0"/>
          </a:p>
          <a:p>
            <a:pPr marL="1147852" lvl="2" indent="-181240">
              <a:lnSpc>
                <a:spcPct val="115000"/>
              </a:lnSpc>
              <a:spcBef>
                <a:spcPts val="634"/>
              </a:spcBef>
              <a:buClr>
                <a:schemeClr val="dk1"/>
              </a:buClr>
              <a:buSzPts val="1200"/>
              <a:buFont typeface="Arial"/>
              <a:buChar char="•"/>
            </a:pPr>
            <a:r>
              <a:rPr lang="fr-FR" sz="1300" b="1" i="1" dirty="0">
                <a:latin typeface="Arial"/>
                <a:ea typeface="Arial"/>
                <a:cs typeface="Arial"/>
                <a:sym typeface="Arial"/>
              </a:rPr>
              <a:t>Exclure des travailleurs souffrant d'une maladie aiguë des activités de préparation des aliments.</a:t>
            </a:r>
            <a:endParaRPr lang="fr-FR" noProof="0" dirty="0"/>
          </a:p>
          <a:p>
            <a:pPr marL="1147852" lvl="2" indent="-181240">
              <a:lnSpc>
                <a:spcPct val="115000"/>
              </a:lnSpc>
              <a:spcBef>
                <a:spcPts val="634"/>
              </a:spcBef>
              <a:buClr>
                <a:schemeClr val="dk1"/>
              </a:buClr>
              <a:buSzPts val="1200"/>
              <a:buFont typeface="Arial"/>
              <a:buChar char="•"/>
            </a:pPr>
            <a:r>
              <a:rPr lang="fr-FR" sz="1300" b="1" i="1" dirty="0">
                <a:latin typeface="Arial"/>
                <a:ea typeface="Arial"/>
                <a:cs typeface="Arial"/>
                <a:sym typeface="Arial"/>
              </a:rPr>
              <a:t>Identifier et exclure les porteurs asymptomatiques d'une maladie (par exemple, la typhoïde).</a:t>
            </a:r>
            <a:endParaRPr lang="fr-FR" noProof="0" dirty="0"/>
          </a:p>
          <a:p>
            <a:pPr marL="1147852" lvl="2" indent="-181240">
              <a:lnSpc>
                <a:spcPct val="115000"/>
              </a:lnSpc>
              <a:spcBef>
                <a:spcPts val="634"/>
              </a:spcBef>
              <a:buClr>
                <a:schemeClr val="dk1"/>
              </a:buClr>
              <a:buSzPts val="1200"/>
              <a:buFont typeface="Arial"/>
              <a:buChar char="•"/>
            </a:pPr>
            <a:r>
              <a:rPr lang="fr-FR" sz="1300" b="1" i="1" dirty="0">
                <a:latin typeface="Arial"/>
                <a:ea typeface="Arial"/>
                <a:cs typeface="Arial"/>
                <a:sym typeface="Arial"/>
              </a:rPr>
              <a:t>Recommander des campagnes de vaccination pour réduire la charge de morbidité</a:t>
            </a:r>
            <a:endParaRPr lang="fr-FR" noProof="0" dirty="0"/>
          </a:p>
          <a:p>
            <a:pPr marL="0" indent="0">
              <a:lnSpc>
                <a:spcPct val="115000"/>
              </a:lnSpc>
              <a:spcBef>
                <a:spcPts val="1269"/>
              </a:spcBef>
              <a:buClr>
                <a:schemeClr val="dk1"/>
              </a:buClr>
              <a:buSzPts val="1200"/>
            </a:pPr>
            <a:endParaRPr lang="fr-FR" sz="1300" b="1" i="1"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 général, les changements techniques tels que le creusement d'un nouveau puits profond ont tendance à mieux fonctionner que d'essayer de convaincre les gens de changer leur comportement.  Ces mesures sont plus exigeantes que les mesures de contrôle immédiates et peuvent se concentrer sur des changements d'ingénierie et de politique. Cette étape implique souvent une collaboration avec les organismes de réglementation gouvernementaux, l'industrie et les éducateurs en matière de santé.</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150" name="Google Shape;1150;p7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70</a:t>
            </a:fld>
            <a:endParaRPr sz="190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4"/>
        <p:cNvGrpSpPr/>
        <p:nvPr/>
      </p:nvGrpSpPr>
      <p:grpSpPr>
        <a:xfrm>
          <a:off x="0" y="0"/>
          <a:ext cx="0" cy="0"/>
          <a:chOff x="0" y="0"/>
          <a:chExt cx="0" cy="0"/>
        </a:xfrm>
      </p:grpSpPr>
      <p:sp>
        <p:nvSpPr>
          <p:cNvPr id="1155" name="Google Shape;1155;p7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56" name="Google Shape;1156;p7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mesures à court terme mettent les gens à l'abri du danger immédiat de contracter une maladie.  Les mesures à long terme peuvent prévenir une nouvelle exposition et de futures flambées. En outre, elles nécessitent de changer les systèmes ou de modifier les programmes actuels afin de promouvoir des améliorations à long terme.  Passons en revue ces exemples. Répondez en indiquant si vous pensez qu'il s'agit de mesures de contrôle à court terme ou à long terme.</a:t>
            </a:r>
            <a:endParaRPr lang="fr-FR" noProof="0" dirty="0"/>
          </a:p>
          <a:p>
            <a:pPr marL="724959" lvl="1" indent="-241653">
              <a:lnSpc>
                <a:spcPct val="115000"/>
              </a:lnSpc>
              <a:spcBef>
                <a:spcPts val="634"/>
              </a:spcBef>
              <a:buClr>
                <a:schemeClr val="dk1"/>
              </a:buClr>
              <a:buSzPct val="100000"/>
              <a:buFont typeface="Calibri"/>
              <a:buAutoNum type="arabicPeriod"/>
            </a:pPr>
            <a:r>
              <a:rPr lang="fr-FR" sz="1300" dirty="0">
                <a:latin typeface="Arial"/>
                <a:ea typeface="Arial"/>
                <a:cs typeface="Arial"/>
                <a:sym typeface="Arial"/>
              </a:rPr>
              <a:t>Recommander l'amélioration des procédures de sécurité alimentaire dans un restaurant. </a:t>
            </a:r>
            <a:r>
              <a:rPr lang="fr-FR" sz="1300" b="1" u="sng" dirty="0">
                <a:latin typeface="Arial"/>
                <a:ea typeface="Arial"/>
                <a:cs typeface="Arial"/>
                <a:sym typeface="Arial"/>
              </a:rPr>
              <a:t>Faites une pause</a:t>
            </a:r>
            <a:r>
              <a:rPr lang="fr-FR" sz="1300" b="1" dirty="0">
                <a:latin typeface="Arial"/>
                <a:ea typeface="Arial"/>
                <a:cs typeface="Arial"/>
                <a:sym typeface="Arial"/>
              </a:rPr>
              <a:t> </a:t>
            </a:r>
            <a:r>
              <a:rPr lang="fr-FR" sz="1300" dirty="0">
                <a:latin typeface="Arial"/>
                <a:ea typeface="Arial"/>
                <a:cs typeface="Arial"/>
                <a:sym typeface="Arial"/>
              </a:rPr>
              <a:t>pour permettre aux participants de donner leur(s) réponse(s). </a:t>
            </a:r>
            <a:r>
              <a:rPr lang="fr-FR" sz="1300" b="1" dirty="0">
                <a:latin typeface="Arial"/>
                <a:ea typeface="Arial"/>
                <a:cs typeface="Arial"/>
                <a:sym typeface="Arial"/>
              </a:rPr>
              <a:t>&lt;CLIQUER&gt; Réponse : </a:t>
            </a:r>
            <a:r>
              <a:rPr lang="fr-FR" sz="1300" i="1" dirty="0">
                <a:latin typeface="Arial"/>
                <a:ea typeface="Arial"/>
                <a:cs typeface="Arial"/>
                <a:sym typeface="Arial"/>
              </a:rPr>
              <a:t>À long terme</a:t>
            </a:r>
          </a:p>
          <a:p>
            <a:pPr marL="483306" lvl="1" indent="0">
              <a:lnSpc>
                <a:spcPct val="115000"/>
              </a:lnSpc>
              <a:spcBef>
                <a:spcPts val="634"/>
              </a:spcBef>
              <a:buClr>
                <a:schemeClr val="dk1"/>
              </a:buClr>
              <a:buSzPts val="1800"/>
            </a:pPr>
            <a:endParaRPr lang="fr-FR" sz="1300" dirty="0">
              <a:latin typeface="Arial"/>
              <a:ea typeface="Arial"/>
              <a:cs typeface="Arial"/>
              <a:sym typeface="Arial"/>
            </a:endParaRPr>
          </a:p>
          <a:p>
            <a:pPr marL="181240" indent="-181240">
              <a:lnSpc>
                <a:spcPct val="115000"/>
              </a:lnSpc>
              <a:spcBef>
                <a:spcPts val="634"/>
              </a:spcBef>
              <a:buClr>
                <a:schemeClr val="dk1"/>
              </a:buClr>
              <a:buSzPts val="1800"/>
              <a:buFont typeface="Noto Sans Symbols"/>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Quelles agences/ministères seraient impliqués dans l'élaboration et la mise en œuvre de mesures de contrôle à long terme ?</a:t>
            </a:r>
            <a:endParaRPr lang="fr-FR" noProof="0" dirty="0"/>
          </a:p>
          <a:p>
            <a:pPr marL="181240" indent="-60413">
              <a:lnSpc>
                <a:spcPct val="115000"/>
              </a:lnSpc>
              <a:spcBef>
                <a:spcPts val="634"/>
              </a:spcBef>
              <a:buClr>
                <a:schemeClr val="dk1"/>
              </a:buClr>
              <a:buSzPts val="1800"/>
            </a:pPr>
            <a:endParaRPr lang="fr-FR" sz="1300" dirty="0">
              <a:latin typeface="Arial"/>
              <a:ea typeface="Arial"/>
              <a:cs typeface="Arial"/>
              <a:sym typeface="Arial"/>
            </a:endParaRPr>
          </a:p>
          <a:p>
            <a:pPr marL="181240" indent="-181240">
              <a:lnSpc>
                <a:spcPct val="115000"/>
              </a:lnSpc>
              <a:spcBef>
                <a:spcPts val="634"/>
              </a:spcBef>
              <a:buClr>
                <a:schemeClr val="dk1"/>
              </a:buClr>
              <a:buSzPts val="1800"/>
              <a:buFont typeface="Noto Sans Symbols"/>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Ministères de la santé et de l'environnement, laboratoires, agences de sécurité alimentaire, etc. </a:t>
            </a:r>
          </a:p>
          <a:p>
            <a:pPr marL="362480" indent="-362480">
              <a:lnSpc>
                <a:spcPct val="115000"/>
              </a:lnSpc>
              <a:spcBef>
                <a:spcPts val="634"/>
              </a:spcBef>
              <a:buClr>
                <a:schemeClr val="dk1"/>
              </a:buClr>
              <a:buSzPts val="1200"/>
            </a:pPr>
            <a:endParaRPr lang="fr-FR" sz="1300" dirty="0">
              <a:latin typeface="Arial"/>
              <a:ea typeface="Arial"/>
              <a:cs typeface="Arial"/>
              <a:sym typeface="Arial"/>
            </a:endParaRPr>
          </a:p>
          <a:p>
            <a:pPr marL="845786" lvl="1" indent="-362480">
              <a:lnSpc>
                <a:spcPct val="115000"/>
              </a:lnSpc>
              <a:spcBef>
                <a:spcPts val="634"/>
              </a:spcBef>
              <a:buClr>
                <a:schemeClr val="dk1"/>
              </a:buClr>
              <a:buSzPts val="1200"/>
            </a:pPr>
            <a:r>
              <a:rPr lang="fr-FR" sz="1300" dirty="0">
                <a:latin typeface="Arial"/>
                <a:ea typeface="Arial"/>
                <a:cs typeface="Arial"/>
                <a:sym typeface="Arial"/>
              </a:rPr>
              <a:t>2.   Renvoyer les enfants malades d'une école où sévit une flambée épidémique. </a:t>
            </a:r>
            <a:r>
              <a:rPr lang="fr-FR" sz="1300" b="1" u="sng" dirty="0">
                <a:latin typeface="Arial"/>
                <a:ea typeface="Arial"/>
                <a:cs typeface="Arial"/>
                <a:sym typeface="Arial"/>
              </a:rPr>
              <a:t>Faites une pause</a:t>
            </a:r>
            <a:r>
              <a:rPr lang="fr-FR" sz="1300" b="1" dirty="0">
                <a:latin typeface="Arial"/>
                <a:ea typeface="Arial"/>
                <a:cs typeface="Arial"/>
                <a:sym typeface="Arial"/>
              </a:rPr>
              <a:t> </a:t>
            </a:r>
            <a:r>
              <a:rPr lang="fr-FR" sz="1300" dirty="0">
                <a:latin typeface="Arial"/>
                <a:ea typeface="Arial"/>
                <a:cs typeface="Arial"/>
                <a:sym typeface="Arial"/>
              </a:rPr>
              <a:t>pour permettre aux participants de répondre. </a:t>
            </a:r>
            <a:r>
              <a:rPr lang="fr-FR" sz="1300" b="1" dirty="0">
                <a:latin typeface="Arial"/>
                <a:ea typeface="Arial"/>
                <a:cs typeface="Arial"/>
                <a:sym typeface="Arial"/>
              </a:rPr>
              <a:t>&lt;CLIQUER&gt; Réponse : </a:t>
            </a:r>
            <a:r>
              <a:rPr lang="fr-FR" sz="1300" i="1" dirty="0">
                <a:latin typeface="Arial"/>
                <a:ea typeface="Arial"/>
                <a:cs typeface="Arial"/>
                <a:sym typeface="Arial"/>
              </a:rPr>
              <a:t>À court terme</a:t>
            </a:r>
            <a:endParaRPr lang="fr-FR" noProof="0" dirty="0"/>
          </a:p>
          <a:p>
            <a:pPr marL="362480" indent="-362480">
              <a:lnSpc>
                <a:spcPct val="115000"/>
              </a:lnSpc>
              <a:spcBef>
                <a:spcPts val="634"/>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Quelles agences/ministères seraient impliqués dans l'élaboration et la mise en œuvre de mesures de contrôle à court terme ?</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Ministères de la santé et de l'éducation, etc.</a:t>
            </a:r>
          </a:p>
          <a:p>
            <a:pPr marL="362480" indent="-362480">
              <a:lnSpc>
                <a:spcPct val="115000"/>
              </a:lnSpc>
              <a:spcBef>
                <a:spcPts val="634"/>
              </a:spcBef>
              <a:buClr>
                <a:schemeClr val="dk1"/>
              </a:buClr>
              <a:buSzPts val="1200"/>
            </a:pPr>
            <a:endParaRPr lang="fr-FR" sz="1300" b="1" dirty="0">
              <a:latin typeface="Arial"/>
              <a:ea typeface="Arial"/>
              <a:cs typeface="Arial"/>
              <a:sym typeface="Arial"/>
            </a:endParaRPr>
          </a:p>
          <a:p>
            <a:pPr marL="845786" lvl="1" indent="-362480">
              <a:lnSpc>
                <a:spcPct val="115000"/>
              </a:lnSpc>
              <a:spcBef>
                <a:spcPts val="634"/>
              </a:spcBef>
              <a:buClr>
                <a:schemeClr val="dk1"/>
              </a:buClr>
              <a:buSzPts val="1800"/>
            </a:pPr>
            <a:r>
              <a:rPr lang="fr-FR" sz="1300" dirty="0">
                <a:latin typeface="Arial"/>
                <a:ea typeface="Arial"/>
                <a:cs typeface="Arial"/>
                <a:sym typeface="Arial"/>
              </a:rPr>
              <a:t>3.   Contenir un déversement de produits chimiques et évacuer la zone.  </a:t>
            </a:r>
            <a:r>
              <a:rPr lang="fr-FR" sz="1300" b="1" u="sng" dirty="0">
                <a:latin typeface="Arial"/>
                <a:ea typeface="Arial"/>
                <a:cs typeface="Arial"/>
                <a:sym typeface="Arial"/>
              </a:rPr>
              <a:t>Faites une pause</a:t>
            </a:r>
            <a:r>
              <a:rPr lang="fr-FR" sz="1300" b="1" dirty="0">
                <a:latin typeface="Arial"/>
                <a:ea typeface="Arial"/>
                <a:cs typeface="Arial"/>
                <a:sym typeface="Arial"/>
              </a:rPr>
              <a:t> </a:t>
            </a:r>
            <a:r>
              <a:rPr lang="fr-FR" sz="1300" dirty="0">
                <a:latin typeface="Arial"/>
                <a:ea typeface="Arial"/>
                <a:cs typeface="Arial"/>
                <a:sym typeface="Arial"/>
              </a:rPr>
              <a:t>pour permettre aux participants de donner leur(s) réponse(s). </a:t>
            </a:r>
            <a:r>
              <a:rPr lang="fr-FR" sz="1300" b="1" dirty="0">
                <a:latin typeface="Arial"/>
                <a:ea typeface="Arial"/>
                <a:cs typeface="Arial"/>
                <a:sym typeface="Arial"/>
              </a:rPr>
              <a:t>&lt;CLIQUER&gt; Réponse : </a:t>
            </a:r>
            <a:r>
              <a:rPr lang="fr-FR" sz="1300" i="1" dirty="0">
                <a:latin typeface="Arial"/>
                <a:ea typeface="Arial"/>
                <a:cs typeface="Arial"/>
                <a:sym typeface="Arial"/>
              </a:rPr>
              <a:t>À court terme</a:t>
            </a:r>
          </a:p>
          <a:p>
            <a:pPr marL="362480" indent="-362480">
              <a:lnSpc>
                <a:spcPct val="115000"/>
              </a:lnSpc>
              <a:spcBef>
                <a:spcPts val="634"/>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Quelles agences/ministères seraient impliqués dans l'élaboration et la mise en œuvre de mesures de contrôle à court terme ?</a:t>
            </a:r>
            <a:endParaRPr lang="fr-FR" noProof="0" dirty="0"/>
          </a:p>
          <a:p>
            <a:pPr marL="181240" indent="-100689">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Ministères de la santé, de l'agriculture (bétail domestique et faune sauvage), de l'environnement, des ressources naturelles, etc.</a:t>
            </a:r>
            <a:endParaRPr lang="fr-FR" noProof="0" dirty="0"/>
          </a:p>
          <a:p>
            <a:pPr marL="181240" indent="0">
              <a:lnSpc>
                <a:spcPct val="115000"/>
              </a:lnSpc>
              <a:spcBef>
                <a:spcPts val="634"/>
              </a:spcBef>
              <a:buClr>
                <a:schemeClr val="dk1"/>
              </a:buClr>
              <a:buSzPts val="1200"/>
            </a:pPr>
            <a:r>
              <a:rPr lang="fr-FR" sz="1300" dirty="0">
                <a:latin typeface="Arial"/>
                <a:ea typeface="Arial"/>
                <a:cs typeface="Arial"/>
                <a:sym typeface="Arial"/>
              </a:rPr>
              <a:t>	</a:t>
            </a:r>
            <a:endParaRPr lang="fr-FR" noProof="0" dirty="0"/>
          </a:p>
          <a:p>
            <a:pPr marL="845786" lvl="1" indent="-362480">
              <a:lnSpc>
                <a:spcPct val="115000"/>
              </a:lnSpc>
              <a:spcBef>
                <a:spcPts val="634"/>
              </a:spcBef>
              <a:buClr>
                <a:schemeClr val="dk1"/>
              </a:buClr>
              <a:buSzPts val="1200"/>
            </a:pPr>
            <a:r>
              <a:rPr lang="fr-FR" sz="1300" dirty="0">
                <a:latin typeface="Arial"/>
                <a:ea typeface="Arial"/>
                <a:cs typeface="Arial"/>
                <a:sym typeface="Arial"/>
              </a:rPr>
              <a:t>4.   Mettre en place des programmes de dépistage et de vaccination pour les maladies qui peuvent être éradiquées. </a:t>
            </a:r>
            <a:r>
              <a:rPr lang="fr-FR" sz="1300" b="1" u="sng" dirty="0">
                <a:latin typeface="Arial"/>
                <a:ea typeface="Arial"/>
                <a:cs typeface="Arial"/>
                <a:sym typeface="Arial"/>
              </a:rPr>
              <a:t>Pause</a:t>
            </a:r>
            <a:r>
              <a:rPr lang="fr-FR" sz="1300" b="1" dirty="0">
                <a:latin typeface="Arial"/>
                <a:ea typeface="Arial"/>
                <a:cs typeface="Arial"/>
                <a:sym typeface="Arial"/>
              </a:rPr>
              <a:t> </a:t>
            </a:r>
            <a:r>
              <a:rPr lang="fr-FR" sz="1300" dirty="0">
                <a:latin typeface="Arial"/>
                <a:ea typeface="Arial"/>
                <a:cs typeface="Arial"/>
                <a:sym typeface="Arial"/>
              </a:rPr>
              <a:t>pour permettre aux participants de répondre</a:t>
            </a:r>
            <a:r>
              <a:rPr lang="fr-FR" sz="1300" b="1" dirty="0">
                <a:latin typeface="Arial"/>
                <a:ea typeface="Arial"/>
                <a:cs typeface="Arial"/>
                <a:sym typeface="Arial"/>
              </a:rPr>
              <a:t>. &lt;CLIQUER&gt; Réponse :  </a:t>
            </a:r>
            <a:r>
              <a:rPr lang="fr-FR" sz="1300" i="1" dirty="0">
                <a:latin typeface="Arial"/>
                <a:ea typeface="Arial"/>
                <a:cs typeface="Arial"/>
                <a:sym typeface="Arial"/>
              </a:rPr>
              <a:t>À long terme</a:t>
            </a:r>
          </a:p>
          <a:p>
            <a:pPr marL="181240" indent="-100689">
              <a:lnSpc>
                <a:spcPct val="115000"/>
              </a:lnSpc>
              <a:spcBef>
                <a:spcPts val="634"/>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Quelles agences/ministères seraient impliqués dans l'élaboration et la mise en œuvre de mesures de contrôle à long terme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Ministères de l'agriculture (bétail domestique et faune sauvage), etc.</a:t>
            </a:r>
          </a:p>
          <a:p>
            <a:pPr marL="362480" indent="-362480">
              <a:lnSpc>
                <a:spcPct val="115000"/>
              </a:lnSpc>
              <a:spcBef>
                <a:spcPts val="634"/>
              </a:spcBef>
              <a:buClr>
                <a:schemeClr val="dk1"/>
              </a:buClr>
              <a:buSzPts val="1200"/>
            </a:pPr>
            <a:endParaRPr lang="fr-FR" sz="1300" dirty="0">
              <a:latin typeface="Arial"/>
              <a:ea typeface="Arial"/>
              <a:cs typeface="Arial"/>
              <a:sym typeface="Arial"/>
            </a:endParaRPr>
          </a:p>
          <a:p>
            <a:pPr marL="845786" lvl="1" indent="-362480">
              <a:lnSpc>
                <a:spcPct val="115000"/>
              </a:lnSpc>
              <a:spcBef>
                <a:spcPts val="634"/>
              </a:spcBef>
              <a:buClr>
                <a:schemeClr val="dk1"/>
              </a:buClr>
              <a:buSzPts val="1200"/>
            </a:pPr>
            <a:r>
              <a:rPr lang="fr-FR" sz="1300" dirty="0">
                <a:latin typeface="Arial"/>
                <a:ea typeface="Arial"/>
                <a:cs typeface="Arial"/>
                <a:sym typeface="Arial"/>
              </a:rPr>
              <a:t>5.  Créer un puits protégé et profond pour le système d'approvisionnement en eau. </a:t>
            </a:r>
            <a:r>
              <a:rPr lang="fr-FR" sz="1300" b="1" u="sng" dirty="0">
                <a:latin typeface="Arial"/>
                <a:ea typeface="Arial"/>
                <a:cs typeface="Arial"/>
                <a:sym typeface="Arial"/>
              </a:rPr>
              <a:t>Pause</a:t>
            </a:r>
            <a:r>
              <a:rPr lang="fr-FR" sz="1300" b="1" dirty="0">
                <a:latin typeface="Arial"/>
                <a:ea typeface="Arial"/>
                <a:cs typeface="Arial"/>
                <a:sym typeface="Arial"/>
              </a:rPr>
              <a:t> </a:t>
            </a:r>
            <a:r>
              <a:rPr lang="fr-FR" sz="1300" dirty="0">
                <a:latin typeface="Arial"/>
                <a:ea typeface="Arial"/>
                <a:cs typeface="Arial"/>
                <a:sym typeface="Arial"/>
              </a:rPr>
              <a:t>pour permettre aux participants de donner leur(s) réponse(s). </a:t>
            </a:r>
            <a:r>
              <a:rPr lang="fr-FR" sz="1300" b="1" dirty="0">
                <a:latin typeface="Arial"/>
                <a:ea typeface="Arial"/>
                <a:cs typeface="Arial"/>
                <a:sym typeface="Arial"/>
              </a:rPr>
              <a:t>&lt;CLIQUER&gt; Réponse : </a:t>
            </a:r>
            <a:r>
              <a:rPr lang="fr-FR" sz="1300" i="1" dirty="0">
                <a:latin typeface="Arial"/>
                <a:ea typeface="Arial"/>
                <a:cs typeface="Arial"/>
                <a:sym typeface="Arial"/>
              </a:rPr>
              <a:t>À long terme</a:t>
            </a:r>
          </a:p>
          <a:p>
            <a:pPr marL="362480" indent="-362480">
              <a:lnSpc>
                <a:spcPct val="115000"/>
              </a:lnSpc>
              <a:spcBef>
                <a:spcPts val="634"/>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Quelles agences/ministères seraient impliqués dans l'élaboration et la mise en œuvre de mesures de contrôle à long terme ?</a:t>
            </a:r>
            <a:endParaRPr lang="fr-FR" noProof="0" dirty="0"/>
          </a:p>
          <a:p>
            <a:pPr marL="181240"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Ministères de la santé, de l'environnement, des ressources naturelles, etc</a:t>
            </a:r>
            <a:r>
              <a:rPr lang="fr-FR" sz="1300" dirty="0">
                <a:latin typeface="Arial"/>
                <a:ea typeface="Arial"/>
                <a:cs typeface="Arial"/>
                <a:sym typeface="Arial"/>
              </a:rPr>
              <a:t>.</a:t>
            </a:r>
            <a:endParaRPr lang="fr-FR" noProof="0" dirty="0"/>
          </a:p>
          <a:p>
            <a:pPr marL="0" indent="0">
              <a:spcBef>
                <a:spcPts val="381"/>
              </a:spcBef>
              <a:buClr>
                <a:schemeClr val="dk1"/>
              </a:buClr>
              <a:buSzPts val="1200"/>
            </a:pPr>
            <a:endParaRPr dirty="0">
              <a:latin typeface="Arial"/>
              <a:ea typeface="Arial"/>
              <a:cs typeface="Arial"/>
              <a:sym typeface="Arial"/>
            </a:endParaRPr>
          </a:p>
        </p:txBody>
      </p:sp>
      <p:sp>
        <p:nvSpPr>
          <p:cNvPr id="1157" name="Google Shape;1157;p7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71</a:t>
            </a:fld>
            <a:endParaRPr sz="19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7" name="Google Shape;1167;p7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68" name="Google Shape;1168;p7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b="1" u="sng" dirty="0">
              <a:solidFill>
                <a:srgbClr val="000000"/>
              </a:solidFill>
              <a:latin typeface="Arial"/>
              <a:ea typeface="Arial"/>
              <a:cs typeface="Arial"/>
              <a:sym typeface="Arial"/>
            </a:endParaRPr>
          </a:p>
          <a:p>
            <a:pPr marL="181240" indent="-181240">
              <a:lnSpc>
                <a:spcPct val="115000"/>
              </a:lnSpc>
              <a:spcBef>
                <a:spcPts val="1903"/>
              </a:spcBef>
              <a:buSzPts val="1200"/>
              <a:buFont typeface="Wingdings" panose="05000000000000000000" pitchFamily="2" charset="2"/>
              <a:buChar char="§"/>
            </a:pPr>
            <a:r>
              <a:rPr lang="fr-FR" sz="1300" b="1" u="sng" dirty="0">
                <a:solidFill>
                  <a:srgbClr val="000000"/>
                </a:solidFill>
                <a:latin typeface="Arial"/>
                <a:ea typeface="Arial"/>
                <a:cs typeface="Arial"/>
                <a:sym typeface="Arial"/>
              </a:rPr>
              <a:t>Lire</a:t>
            </a:r>
            <a:r>
              <a:rPr lang="fr-FR" sz="1300" dirty="0">
                <a:solidFill>
                  <a:srgbClr val="000000"/>
                </a:solidFill>
                <a:latin typeface="Arial"/>
                <a:ea typeface="Arial"/>
                <a:cs typeface="Arial"/>
                <a:sym typeface="Arial"/>
              </a:rPr>
              <a:t> la diapositive.</a:t>
            </a:r>
            <a:endParaRPr lang="fr-FR" noProof="0" dirty="0"/>
          </a:p>
          <a:p>
            <a:pPr marL="261791" indent="-181240">
              <a:lnSpc>
                <a:spcPct val="115000"/>
              </a:lnSpc>
              <a:spcBef>
                <a:spcPts val="1903"/>
              </a:spcBef>
              <a:buClr>
                <a:schemeClr val="dk1"/>
              </a:buClr>
              <a:buSzPts val="1200"/>
              <a:buFont typeface="Wingdings" panose="05000000000000000000" pitchFamily="2" charset="2"/>
              <a:buChar char="§"/>
            </a:pPr>
            <a:endParaRPr lang="fr-FR" sz="1300" dirty="0">
              <a:solidFill>
                <a:srgbClr val="000000"/>
              </a:solidFill>
              <a:latin typeface="Arial"/>
              <a:ea typeface="Arial"/>
              <a:cs typeface="Arial"/>
              <a:sym typeface="Arial"/>
            </a:endParaRPr>
          </a:p>
          <a:p>
            <a:pPr marL="181240" indent="-181240">
              <a:lnSpc>
                <a:spcPct val="115000"/>
              </a:lnSpc>
              <a:spcBef>
                <a:spcPts val="1903"/>
              </a:spcBef>
              <a:buSzPts val="1200"/>
              <a:buFont typeface="Wingdings" panose="05000000000000000000" pitchFamily="2" charset="2"/>
              <a:buChar char="§"/>
            </a:pPr>
            <a:r>
              <a:rPr lang="fr-FR" sz="1300" b="1" u="sng" dirty="0">
                <a:solidFill>
                  <a:srgbClr val="000000"/>
                </a:solidFill>
                <a:latin typeface="Arial"/>
                <a:ea typeface="Arial"/>
                <a:cs typeface="Arial"/>
                <a:sym typeface="Arial"/>
              </a:rPr>
              <a:t>Demandez</a:t>
            </a:r>
            <a:r>
              <a:rPr lang="fr-FR" sz="1300" dirty="0">
                <a:solidFill>
                  <a:srgbClr val="000000"/>
                </a:solidFill>
                <a:latin typeface="Arial"/>
                <a:ea typeface="Arial"/>
                <a:cs typeface="Arial"/>
                <a:sym typeface="Arial"/>
              </a:rPr>
              <a:t> aux participants de consacrer 5 à 10 minutes à un remue-méninges sur les recommandations potentielles en matière de prévention et de contrôle. Ils peuvent travailler avec un partenaire ou individuellement.</a:t>
            </a:r>
            <a:endParaRPr lang="fr-FR" sz="1300" b="1" u="sng" dirty="0">
              <a:solidFill>
                <a:srgbClr val="000000"/>
              </a:solidFill>
              <a:latin typeface="Arial"/>
              <a:ea typeface="Arial"/>
              <a:cs typeface="Arial"/>
              <a:sym typeface="Arial"/>
            </a:endParaRPr>
          </a:p>
        </p:txBody>
      </p:sp>
      <p:sp>
        <p:nvSpPr>
          <p:cNvPr id="1169" name="Google Shape;1169;p7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72</a:t>
            </a:fld>
            <a:endParaRPr sz="19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3"/>
        <p:cNvGrpSpPr/>
        <p:nvPr/>
      </p:nvGrpSpPr>
      <p:grpSpPr>
        <a:xfrm>
          <a:off x="0" y="0"/>
          <a:ext cx="0" cy="0"/>
          <a:chOff x="0" y="0"/>
          <a:chExt cx="0" cy="0"/>
        </a:xfrm>
      </p:grpSpPr>
      <p:sp>
        <p:nvSpPr>
          <p:cNvPr id="1174" name="Google Shape;1174;p7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75" name="Google Shape;1175;p7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lnSpc>
                <a:spcPct val="115000"/>
              </a:lnSpc>
              <a:spcBef>
                <a:spcPts val="1269"/>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Sollicitez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quelques réponses de la part des participants. </a:t>
            </a:r>
            <a:endParaRPr lang="fr-FR" noProof="0" dirty="0">
              <a:solidFill>
                <a:schemeClr val="tx1"/>
              </a:solidFill>
            </a:endParaRPr>
          </a:p>
          <a:p>
            <a:pPr marL="261791" indent="-181240">
              <a:lnSpc>
                <a:spcPct val="115000"/>
              </a:lnSpc>
              <a:spcBef>
                <a:spcPts val="1269"/>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dirty="0">
                <a:solidFill>
                  <a:schemeClr val="tx1"/>
                </a:solidFill>
                <a:latin typeface="Arial"/>
                <a:ea typeface="Arial"/>
                <a:cs typeface="Arial"/>
                <a:sym typeface="Arial"/>
              </a:rPr>
              <a:t> les participants pour leurs réponses. Examinez ensuite les recommandations ci-dessous :</a:t>
            </a:r>
          </a:p>
          <a:p>
            <a:pPr marL="664546" lvl="1" indent="-181240">
              <a:lnSpc>
                <a:spcPct val="115000"/>
              </a:lnSpc>
              <a:spcBef>
                <a:spcPts val="1269"/>
              </a:spcBef>
              <a:buClr>
                <a:srgbClr val="FF0000"/>
              </a:buClr>
              <a:buSzPts val="1200"/>
              <a:buFont typeface="Courier New"/>
              <a:buChar char="o"/>
            </a:pPr>
            <a:r>
              <a:rPr lang="fr-FR" sz="1300" dirty="0">
                <a:solidFill>
                  <a:schemeClr val="tx1"/>
                </a:solidFill>
                <a:latin typeface="Arial"/>
                <a:ea typeface="Arial"/>
                <a:cs typeface="Arial"/>
                <a:sym typeface="Arial"/>
              </a:rPr>
              <a:t>Étant donné que l'exposition la plus fortement associée à l</a:t>
            </a:r>
            <a:r>
              <a:rPr lang="fr-FR" noProof="0" dirty="0">
                <a:solidFill>
                  <a:schemeClr val="tx1"/>
                </a:solidFill>
                <a:latin typeface="Arial"/>
                <a:ea typeface="Arial"/>
                <a:cs typeface="Arial"/>
                <a:sym typeface="Arial"/>
              </a:rPr>
              <a:t>a flambée</a:t>
            </a:r>
            <a:r>
              <a:rPr lang="fr-FR" sz="1300" dirty="0">
                <a:solidFill>
                  <a:schemeClr val="tx1"/>
                </a:solidFill>
                <a:latin typeface="Arial"/>
                <a:ea typeface="Arial"/>
                <a:cs typeface="Arial"/>
                <a:sym typeface="Arial"/>
              </a:rPr>
              <a:t> était la consommation de salade et qu'il n'y a pas eu d'autres cas, les recommandations devraient se concentrer sur la manière de prévenir les flambées</a:t>
            </a:r>
            <a:r>
              <a:rPr lang="fr-FR" noProof="0"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d'origine alimentaire à l'avenir :</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Fournir des informations au public sur une récente flambée de gastro-entérite aiguë liée à un événement religieux.</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Fournir des messages d'éducation sanitaire aux manipulateurs d'aliments et au public sur l'utilisation du savon et de l'eau pour le lavage des mains, à la fois après avoir déféqué et avant de manger ou de préparer des aliments.</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Fournir à tous les vendeurs de denrées alimentaires une éducation sanitaire supplémentaire sur la sécurité alimentaire, la préparation adéquate, la réfrigération, la cuisson complète des aliments vendus pour la consommation et le maintien de températures suffisamment élevées lorsque des aliments cuits sont stockés pour la vente.</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Fournir du savon ou du désinfectant pour les mains contenant de l'alcool lors des grands événements afin de limiter la transmission des maladies.</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Renforcer la surveillance des gastro-entérites aiguës et suivre l'évolution de la maladie ainsi que l'impact ou l'efficacité des mesures de prévention et de contrôle mises en œuvre.</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Collaborer avec le laboratoire de santé publique pour évaluer l'organisme isolé dans les cas aigus, y compris pour détecter une éventuelle résistance aux antimicrobiens, si les tests sont disponibles.</a:t>
            </a:r>
          </a:p>
          <a:p>
            <a:pPr marL="1208265" lvl="2" indent="-241653">
              <a:lnSpc>
                <a:spcPct val="115000"/>
              </a:lnSpc>
              <a:spcBef>
                <a:spcPts val="1269"/>
              </a:spcBef>
              <a:buClr>
                <a:srgbClr val="FF0000"/>
              </a:buClr>
              <a:buSzPts val="1200"/>
              <a:buFont typeface="Calibri"/>
              <a:buAutoNum type="arabicPeriod"/>
            </a:pPr>
            <a:r>
              <a:rPr lang="fr-FR" sz="1300" dirty="0">
                <a:solidFill>
                  <a:schemeClr val="tx1"/>
                </a:solidFill>
                <a:latin typeface="Arial"/>
                <a:ea typeface="Arial"/>
                <a:cs typeface="Arial"/>
                <a:sym typeface="Arial"/>
              </a:rPr>
              <a:t>Alerter le public et informer le personnel de santé que les personnes présentant une forte fièvre et des symptômes de gastro-entérite aiguë, y compris des selles sanguinolentes, doivent consulter un médecin et être attentives au risque de syndrome hémolytique et urémique, dont l'issue peut être fatale.</a:t>
            </a:r>
            <a:endParaRPr lang="fr-FR" noProof="0" dirty="0">
              <a:solidFill>
                <a:schemeClr val="tx1"/>
              </a:solidFill>
            </a:endParaRPr>
          </a:p>
        </p:txBody>
      </p:sp>
      <p:sp>
        <p:nvSpPr>
          <p:cNvPr id="1176" name="Google Shape;1176;p7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73</a:t>
            </a:fld>
            <a:endParaRPr sz="190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Google Shape;1181;p7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82" name="Google Shape;1182;p7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L'étape 12 consiste à poursuivre la surveillance de la santé publique s'il existe un système de surveillance de la santé publique ou à en lancer un si la maladie ne fait pas actuellement l'objet d'une surveillance de santé publique ou de santé animale.</a:t>
            </a:r>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Noto Sans Symbols"/>
              <a:buChar char="❖"/>
            </a:pPr>
            <a:r>
              <a:rPr lang="fr-FR" sz="1300" b="1" i="1" dirty="0">
                <a:latin typeface="Arial"/>
                <a:ea typeface="Arial"/>
                <a:cs typeface="Arial"/>
                <a:sym typeface="Arial"/>
              </a:rPr>
              <a:t>Les agents de surveillance jouent un rôle essentiel dans le lancement et le maintien de la surveillance de la santé publique et animale. Soulignez l'importance de cette étape, en particulier parce que les agents de surveillance sont le public cible de ces leçons.</a:t>
            </a:r>
            <a:endParaRPr lang="fr-FR" noProof="0" dirty="0"/>
          </a:p>
          <a:p>
            <a:pPr marL="0" indent="0">
              <a:lnSpc>
                <a:spcPct val="115000"/>
              </a:lnSpc>
              <a:spcBef>
                <a:spcPts val="2537"/>
              </a:spcBef>
              <a:buClr>
                <a:schemeClr val="dk1"/>
              </a:buClr>
              <a:buSzPts val="1200"/>
            </a:pPr>
            <a:endParaRPr lang="fr-FR" sz="1300" b="1"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Pourquoi la surveillance de la santé publique est-elle si importante à ce stade d'une épidémie ?</a:t>
            </a:r>
            <a:endParaRPr lang="fr-FR" noProof="0" dirty="0"/>
          </a:p>
          <a:p>
            <a:pPr marL="261791" indent="-181240">
              <a:lnSpc>
                <a:spcPct val="115000"/>
              </a:lnSpc>
              <a:spcBef>
                <a:spcPts val="1903"/>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La surveillance de la santé publique est importante pour déterminer si les mesures de contrôle permettent de réduire le nombre de cas.</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183" name="Google Shape;1183;p7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74</a:t>
            </a:fld>
            <a:endParaRPr sz="190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7"/>
        <p:cNvGrpSpPr/>
        <p:nvPr/>
      </p:nvGrpSpPr>
      <p:grpSpPr>
        <a:xfrm>
          <a:off x="0" y="0"/>
          <a:ext cx="0" cy="0"/>
          <a:chOff x="0" y="0"/>
          <a:chExt cx="0" cy="0"/>
        </a:xfrm>
      </p:grpSpPr>
      <p:sp>
        <p:nvSpPr>
          <p:cNvPr id="1188" name="Google Shape;1188;p7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89" name="Google Shape;1189;p7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sz="1300" dirty="0">
              <a:latin typeface="Arial"/>
              <a:ea typeface="Arial"/>
              <a:cs typeface="Arial"/>
              <a:sym typeface="Arial"/>
            </a:endParaRPr>
          </a:p>
          <a:p>
            <a:pPr marL="0" indent="0">
              <a:lnSpc>
                <a:spcPct val="115000"/>
              </a:lnSpc>
              <a:spcBef>
                <a:spcPts val="634"/>
              </a:spcBef>
              <a:buClr>
                <a:schemeClr val="dk1"/>
              </a:buClr>
              <a:buSzPts val="1200"/>
            </a:pPr>
            <a:endParaRP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surveillance et un suivi continus de la santé publique sont essentiels pour déterminer si les mesures de contrôle qui ont été mises en œuvre fonctionnent.  Voici une courbe épidémique où il semble que les cas augmentent.</a:t>
            </a:r>
            <a:endParaRPr sz="1300" b="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La réponse des enquêteurs à l'augmentation initiale du nombre de cas est de mettre en œuvre des mesures de contrôle, puis d'examiner les données.</a:t>
            </a:r>
            <a:endParaRPr dirty="0"/>
          </a:p>
          <a:p>
            <a:pPr marL="181240" indent="-181240">
              <a:lnSpc>
                <a:spcPct val="115000"/>
              </a:lnSpc>
              <a:spcBef>
                <a:spcPts val="634"/>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Demander</a:t>
            </a:r>
            <a:r>
              <a:rPr lang="fr-FR" sz="1300" b="1" dirty="0">
                <a:latin typeface="Arial"/>
                <a:ea typeface="Arial"/>
                <a:cs typeface="Arial"/>
                <a:sym typeface="Arial"/>
              </a:rPr>
              <a:t> : </a:t>
            </a:r>
            <a:r>
              <a:rPr lang="fr-FR" sz="1300" dirty="0">
                <a:latin typeface="Arial"/>
                <a:ea typeface="Arial"/>
                <a:cs typeface="Arial"/>
                <a:sym typeface="Arial"/>
              </a:rPr>
              <a:t>Que se passe-t-il lorsque les mesures de contrôle sont mises en œuvre ?</a:t>
            </a:r>
            <a:endParaRPr dirty="0"/>
          </a:p>
          <a:p>
            <a:pPr marL="261791" indent="-181240">
              <a:lnSpc>
                <a:spcPct val="115000"/>
              </a:lnSpc>
              <a:spcBef>
                <a:spcPts val="1269"/>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dirty="0">
                <a:latin typeface="Arial"/>
                <a:ea typeface="Arial"/>
                <a:cs typeface="Arial"/>
                <a:sym typeface="Arial"/>
              </a:rPr>
              <a:t>Remercier</a:t>
            </a:r>
            <a:r>
              <a:rPr lang="fr-FR" b="1" u="none"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&lt;CLIQUER&gt; </a:t>
            </a:r>
            <a:r>
              <a:rPr lang="fr-FR" sz="1300" i="1" dirty="0">
                <a:latin typeface="Arial"/>
                <a:ea typeface="Arial"/>
                <a:cs typeface="Arial"/>
                <a:sym typeface="Arial"/>
              </a:rPr>
              <a:t>pour afficher le deuxième graphique.</a:t>
            </a:r>
            <a:endParaRPr dirty="0"/>
          </a:p>
          <a:p>
            <a:pPr marL="261791" indent="-181240">
              <a:lnSpc>
                <a:spcPct val="115000"/>
              </a:lnSpc>
              <a:spcBef>
                <a:spcPts val="1269"/>
              </a:spcBef>
              <a:buClr>
                <a:schemeClr val="dk1"/>
              </a:buClr>
              <a:buSzPts val="1200"/>
              <a:buFont typeface="Wingdings" panose="05000000000000000000" pitchFamily="2" charset="2"/>
              <a:buChar char="§"/>
            </a:pPr>
            <a:endParaRPr sz="1300" i="1"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Les mesures de contrôle sont-elles efficaces ?</a:t>
            </a:r>
            <a:endParaRPr dirty="0"/>
          </a:p>
          <a:p>
            <a:pPr marL="261791" indent="-181240">
              <a:lnSpc>
                <a:spcPct val="115000"/>
              </a:lnSpc>
              <a:spcBef>
                <a:spcPts val="1269"/>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dirty="0">
                <a:latin typeface="Arial"/>
                <a:ea typeface="Arial"/>
                <a:cs typeface="Arial"/>
                <a:sym typeface="Arial"/>
              </a:rPr>
              <a:t>Remerciez</a:t>
            </a:r>
            <a:r>
              <a:rPr lang="fr-FR" b="1" u="none"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Les mesures de contrôle ont fonctionné. Le nombre de cas a diminué.</a:t>
            </a:r>
            <a:endParaRPr dirty="0"/>
          </a:p>
          <a:p>
            <a:pPr marL="181240" indent="-181240">
              <a:lnSpc>
                <a:spcPct val="115000"/>
              </a:lnSpc>
              <a:spcBef>
                <a:spcPts val="1269"/>
              </a:spcBef>
              <a:buClr>
                <a:schemeClr val="dk1"/>
              </a:buClr>
              <a:buSzPts val="1200"/>
              <a:buFont typeface="Wingdings" panose="05000000000000000000" pitchFamily="2" charset="2"/>
              <a:buChar char="§"/>
            </a:pPr>
            <a:endParaRPr sz="1300" b="1"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Et si cela s'était produit à la place ? </a:t>
            </a:r>
            <a:r>
              <a:rPr lang="fr-FR" sz="1300" b="1" dirty="0">
                <a:latin typeface="Arial"/>
                <a:ea typeface="Arial"/>
                <a:cs typeface="Arial"/>
                <a:sym typeface="Arial"/>
              </a:rPr>
              <a:t>&lt;CLIQUER&gt; </a:t>
            </a:r>
            <a:r>
              <a:rPr lang="fr-FR" sz="1300" i="1" dirty="0">
                <a:latin typeface="Arial"/>
                <a:ea typeface="Arial"/>
                <a:cs typeface="Arial"/>
                <a:sym typeface="Arial"/>
              </a:rPr>
              <a:t>pour afficher le troisième graphique</a:t>
            </a:r>
            <a:r>
              <a:rPr lang="fr-FR" sz="1300" dirty="0">
                <a:latin typeface="Arial"/>
                <a:ea typeface="Arial"/>
                <a:cs typeface="Arial"/>
                <a:sym typeface="Arial"/>
              </a:rPr>
              <a:t>. </a:t>
            </a:r>
            <a:endParaRPr dirty="0"/>
          </a:p>
          <a:p>
            <a:pPr marL="261791" indent="-181240">
              <a:lnSpc>
                <a:spcPct val="115000"/>
              </a:lnSpc>
              <a:spcBef>
                <a:spcPts val="1269"/>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Les mesures de contrôle n'ont eu aucun effet et il convient de mettre en œuvre quelque chose de différent et de plus efficace.</a:t>
            </a:r>
            <a:endParaRPr sz="1300" i="1" dirty="0">
              <a:latin typeface="Arial"/>
              <a:ea typeface="Arial"/>
              <a:cs typeface="Arial"/>
              <a:sym typeface="Arial"/>
            </a:endParaRPr>
          </a:p>
          <a:p>
            <a:pPr marL="261791" indent="-181240">
              <a:lnSpc>
                <a:spcPct val="115000"/>
              </a:lnSpc>
              <a:spcBef>
                <a:spcPts val="1269"/>
              </a:spcBef>
              <a:buClr>
                <a:schemeClr val="dk1"/>
              </a:buClr>
              <a:buSzPts val="1200"/>
              <a:buFont typeface="Wingdings" panose="05000000000000000000" pitchFamily="2" charset="2"/>
              <a:buChar char="§"/>
            </a:pPr>
            <a:endParaRPr sz="1300" i="1"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Comment un participant pourrait-il savoir si les mesures de contrôle fonctionnent si la situation n'est pas surveillée de près ?</a:t>
            </a:r>
            <a:endParaRPr dirty="0"/>
          </a:p>
          <a:p>
            <a:pPr marL="261791" indent="-181240">
              <a:lnSpc>
                <a:spcPct val="115000"/>
              </a:lnSpc>
              <a:spcBef>
                <a:spcPts val="1269"/>
              </a:spcBef>
              <a:buClr>
                <a:schemeClr val="dk1"/>
              </a:buClr>
              <a:buSzPts val="1200"/>
              <a:buFont typeface="Wingdings" panose="05000000000000000000" pitchFamily="2" charset="2"/>
              <a:buChar char="§"/>
            </a:pPr>
            <a:endParaRPr sz="1300" b="1" u="sng"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Ce serait difficile.</a:t>
            </a:r>
            <a:endParaRPr dirty="0"/>
          </a:p>
          <a:p>
            <a:pPr marL="0" indent="0">
              <a:spcBef>
                <a:spcPts val="1649"/>
              </a:spcBef>
              <a:buClr>
                <a:schemeClr val="dk1"/>
              </a:buClr>
              <a:buSzPts val="1200"/>
            </a:pPr>
            <a:endParaRPr dirty="0">
              <a:latin typeface="Arial"/>
              <a:ea typeface="Arial"/>
              <a:cs typeface="Arial"/>
              <a:sym typeface="Arial"/>
            </a:endParaRPr>
          </a:p>
        </p:txBody>
      </p:sp>
      <p:sp>
        <p:nvSpPr>
          <p:cNvPr id="1190" name="Google Shape;1190;p7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75</a:t>
            </a:fld>
            <a:endParaRPr sz="190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7"/>
        <p:cNvGrpSpPr/>
        <p:nvPr/>
      </p:nvGrpSpPr>
      <p:grpSpPr>
        <a:xfrm>
          <a:off x="0" y="0"/>
          <a:ext cx="0" cy="0"/>
          <a:chOff x="0" y="0"/>
          <a:chExt cx="0" cy="0"/>
        </a:xfrm>
      </p:grpSpPr>
      <p:sp>
        <p:nvSpPr>
          <p:cNvPr id="1208" name="Google Shape;1208;p7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09" name="Google Shape;1209;p7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La dernière étape est une étape à laquelle on accorde rarement assez d'attention : la communication des résultats. Pour communiquer efficacement les résultats, vous aurez besoin d'un plan de communication.</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210" name="Google Shape;1210;p7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76</a:t>
            </a:fld>
            <a:endParaRPr sz="190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4"/>
        <p:cNvGrpSpPr/>
        <p:nvPr/>
      </p:nvGrpSpPr>
      <p:grpSpPr>
        <a:xfrm>
          <a:off x="0" y="0"/>
          <a:ext cx="0" cy="0"/>
          <a:chOff x="0" y="0"/>
          <a:chExt cx="0" cy="0"/>
        </a:xfrm>
      </p:grpSpPr>
      <p:sp>
        <p:nvSpPr>
          <p:cNvPr id="1215" name="Google Shape;1215;p7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16" name="Google Shape;1216;p7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sz="1300" dirty="0">
              <a:latin typeface="Arial"/>
              <a:ea typeface="Arial"/>
              <a:cs typeface="Arial"/>
              <a:sym typeface="Arial"/>
            </a:endParaRPr>
          </a:p>
          <a:p>
            <a:pPr marL="0" indent="0">
              <a:lnSpc>
                <a:spcPct val="115000"/>
              </a:lnSpc>
              <a:spcBef>
                <a:spcPts val="634"/>
              </a:spcBef>
              <a:buClr>
                <a:schemeClr val="dk1"/>
              </a:buClr>
              <a:buSzPts val="1200"/>
            </a:pPr>
            <a:endParaRP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Bien qu'il s'agisse de la dernière étape, les enquêteurs ne doivent pas attendre la fin de l'</a:t>
            </a:r>
            <a:r>
              <a:rPr lang="fr-FR" dirty="0">
                <a:latin typeface="Arial"/>
                <a:ea typeface="Arial"/>
                <a:cs typeface="Arial"/>
                <a:sym typeface="Arial"/>
              </a:rPr>
              <a:t>investigation</a:t>
            </a:r>
            <a:r>
              <a:rPr lang="fr-FR" sz="1300" dirty="0">
                <a:latin typeface="Arial"/>
                <a:ea typeface="Arial"/>
                <a:cs typeface="Arial"/>
                <a:sym typeface="Arial"/>
              </a:rPr>
              <a:t> pour communiquer leurs conclusions. La communication doit être permanente et peut avoir lieu lorsque des informations importantes sont disponibles pour être diffusées.</a:t>
            </a:r>
            <a:endParaRPr dirty="0"/>
          </a:p>
          <a:p>
            <a:pPr marL="261791" indent="-181240">
              <a:lnSpc>
                <a:spcPct val="115000"/>
              </a:lnSpc>
              <a:spcBef>
                <a:spcPts val="634"/>
              </a:spcBef>
              <a:buClr>
                <a:schemeClr val="dk1"/>
              </a:buClr>
              <a:buSzPts val="1200"/>
              <a:buFont typeface="Wingdings" panose="05000000000000000000" pitchFamily="2" charset="2"/>
              <a:buChar char="§"/>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communication régulière entre les membres de l'équipe est essentielle pendant la conduite de l'</a:t>
            </a:r>
            <a:r>
              <a:rPr lang="fr-FR" dirty="0">
                <a:latin typeface="Arial"/>
                <a:ea typeface="Arial"/>
                <a:cs typeface="Arial"/>
                <a:sym typeface="Arial"/>
              </a:rPr>
              <a:t>investigation</a:t>
            </a:r>
            <a:r>
              <a:rPr lang="fr-FR" sz="1300" dirty="0">
                <a:latin typeface="Arial"/>
                <a:ea typeface="Arial"/>
                <a:cs typeface="Arial"/>
                <a:sym typeface="Arial"/>
              </a:rPr>
              <a:t>. L'équipe doit suivre ou élaborer un plan de communication prédéterminé pour se contacter quotidiennement ou à des moments préétablis et fournir des mises à jour à leurs autorités locales et régionales respectives. La communication doit également être adaptée au public cible. Le message sera différent selon qu'il s'adresse à des responsables de la santé, à des cliniciens, à des membres de la communauté ou aux médias. Les enquêteurs doivent tenir le public informé.</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Un porte-parole doit être désigné. Envisagez d'utiliser le porte-parole officiel du ministère de la santé, du ministère de l'agriculture ou du ministère de l'éducation.</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Des messages clairs et concis contenant des informations précises doivent être élaborés.</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Les médias peuvent être utilisés pour transmettre les messages, qui peuvent inclure des informations destinées à tenir les gens informés, à éviter la panique, à fournir des mesures concrètes que les individus peuvent prendre pour se protéger et à prévenir la propagation des maladies.</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Cependant, les </a:t>
            </a:r>
            <a:r>
              <a:rPr lang="fr-FR" dirty="0">
                <a:latin typeface="Arial"/>
                <a:ea typeface="Arial"/>
                <a:cs typeface="Arial"/>
                <a:sym typeface="Arial"/>
              </a:rPr>
              <a:t>investiga</a:t>
            </a:r>
            <a:r>
              <a:rPr lang="fr-FR" sz="1300" dirty="0">
                <a:latin typeface="Arial"/>
                <a:ea typeface="Arial"/>
                <a:cs typeface="Arial"/>
                <a:sym typeface="Arial"/>
              </a:rPr>
              <a:t>teurs ne doivent pas compter uniquement sur les médias pour communiquer. Parfois, le personnel du ministère doit se rendre dans la communauté et s'adresser directement aux résidents, ou il peut communiquer par l'intermédiaire de la communauté ou des chefs religieux. </a:t>
            </a:r>
            <a:endParaRPr dirty="0"/>
          </a:p>
          <a:p>
            <a:pPr marL="0" indent="0">
              <a:lnSpc>
                <a:spcPct val="115000"/>
              </a:lnSpc>
              <a:spcBef>
                <a:spcPts val="1269"/>
              </a:spcBef>
              <a:buClr>
                <a:schemeClr val="dk1"/>
              </a:buClr>
              <a:buSzPts val="1200"/>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Des informations doivent être communiquées aux professionnels de la santé, notamment :</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Définitions de cas.</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Demande aux prestataires de soins de santé de notifier les cas et leurs fournir les instructions sur la manière de le faire</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Informations sur les protocoles de vaccination ou de traitement.</a:t>
            </a:r>
            <a:endParaRPr dirty="0"/>
          </a:p>
          <a:p>
            <a:pPr marL="0" indent="0">
              <a:lnSpc>
                <a:spcPct val="115000"/>
              </a:lnSpc>
              <a:spcBef>
                <a:spcPts val="1269"/>
              </a:spcBef>
              <a:buClr>
                <a:schemeClr val="dk1"/>
              </a:buClr>
              <a:buSzPts val="1200"/>
            </a:pPr>
            <a:endParaRP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responsables de la santé publique et les décideurs politiques doivent être informés de la situation afin de pouvoir prendre des décisions en matière de ressources et de planification.  À la fin de l'</a:t>
            </a:r>
            <a:r>
              <a:rPr lang="fr-FR" dirty="0">
                <a:latin typeface="Arial"/>
                <a:ea typeface="Arial"/>
                <a:cs typeface="Arial"/>
                <a:sym typeface="Arial"/>
              </a:rPr>
              <a:t>investigation</a:t>
            </a:r>
            <a:r>
              <a:rPr lang="fr-FR" sz="1300" dirty="0">
                <a:latin typeface="Arial"/>
                <a:ea typeface="Arial"/>
                <a:cs typeface="Arial"/>
                <a:sym typeface="Arial"/>
              </a:rPr>
              <a:t>, les résultats sont communiqués par le biais d'un briefing oral et d'un rapport écrit :</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Le briefing oral fournit généralement des informations aux autorités sanitaires locales et aux personnes responsables des mesures de prévention et de contrôle.</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Le rapport écrit est généralement un document formel établi à la fin d'une enquête. Il est généralement diffusé aux entités gouvernementales, aux ONG et aux organisations internationales impliquées dans l’investigation et la riposte.</a:t>
            </a:r>
            <a:endParaRPr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Si la flambée était considérable ou inhabituelle, l'équipe peut envisager de rédiger un manuscrit en vue d'une publication. Cela permettrait de diffuser plus largement l’investigation et les conclusions, et de fournir des recommandations à un public mondial.</a:t>
            </a:r>
            <a:endParaRPr dirty="0"/>
          </a:p>
          <a:p>
            <a:pPr marL="0" indent="0">
              <a:spcBef>
                <a:spcPts val="1649"/>
              </a:spcBef>
              <a:buClr>
                <a:schemeClr val="dk1"/>
              </a:buClr>
              <a:buSzPts val="1200"/>
            </a:pPr>
            <a:endParaRPr dirty="0">
              <a:latin typeface="Arial"/>
              <a:ea typeface="Arial"/>
              <a:cs typeface="Arial"/>
              <a:sym typeface="Arial"/>
            </a:endParaRPr>
          </a:p>
        </p:txBody>
      </p:sp>
      <p:sp>
        <p:nvSpPr>
          <p:cNvPr id="1217" name="Google Shape;1217;p7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77</a:t>
            </a:fld>
            <a:endParaRPr sz="190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p7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23" name="Google Shape;1223;p7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L'importance du rapport écrit réside dans le fait qu'il fournit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Des données précieuses pour soutenir la prise de décision fondée sur des données probantes.</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De nouvelles informations sur la maladie, comme la découverte d'un nouveau mode de transmission.</a:t>
            </a:r>
            <a:endParaRPr lang="fr-FR" noProof="0" dirty="0"/>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rapports fournissent également de la documentation sur :</a:t>
            </a:r>
            <a:endParaRPr lang="fr-FR" noProof="0"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Les actions recommandées pour prévenir et contrôler les flambées actuelles et futures.</a:t>
            </a:r>
            <a:endParaRPr lang="fr-FR" noProof="0"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Performance des </a:t>
            </a:r>
            <a:r>
              <a:rPr lang="fr-FR" noProof="0" dirty="0">
                <a:latin typeface="Arial"/>
                <a:ea typeface="Arial"/>
                <a:cs typeface="Arial"/>
                <a:sym typeface="Arial"/>
              </a:rPr>
              <a:t>investiga</a:t>
            </a:r>
            <a:r>
              <a:rPr lang="fr-FR" sz="1300" dirty="0">
                <a:latin typeface="Arial"/>
                <a:ea typeface="Arial"/>
                <a:cs typeface="Arial"/>
                <a:sym typeface="Arial"/>
              </a:rPr>
              <a:t>teurs.</a:t>
            </a:r>
            <a:endParaRPr lang="fr-FR" noProof="0" dirty="0"/>
          </a:p>
          <a:p>
            <a:pPr marL="664546" lvl="1" indent="-181240">
              <a:lnSpc>
                <a:spcPct val="115000"/>
              </a:lnSpc>
              <a:spcBef>
                <a:spcPts val="1269"/>
              </a:spcBef>
              <a:buClr>
                <a:schemeClr val="dk1"/>
              </a:buClr>
              <a:buSzPts val="1200"/>
              <a:buFont typeface="Courier New"/>
              <a:buChar char="o"/>
            </a:pPr>
            <a:r>
              <a:rPr lang="fr-FR" sz="1300" dirty="0">
                <a:latin typeface="Arial"/>
                <a:ea typeface="Arial"/>
                <a:cs typeface="Arial"/>
                <a:sym typeface="Arial"/>
              </a:rPr>
              <a:t>L'ampleur des problèmes de santé.</a:t>
            </a:r>
            <a:endParaRPr lang="fr-FR" noProof="0" dirty="0"/>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responsables de la santé publique peuvent se référer à des rapports de flambées antérieures pour examiner le type d'</a:t>
            </a:r>
            <a:r>
              <a:rPr lang="fr-FR" noProof="0" dirty="0">
                <a:latin typeface="Arial"/>
                <a:ea typeface="Arial"/>
                <a:cs typeface="Arial"/>
                <a:sym typeface="Arial"/>
              </a:rPr>
              <a:t>investigation</a:t>
            </a:r>
            <a:r>
              <a:rPr lang="fr-FR" sz="1300" dirty="0">
                <a:latin typeface="Arial"/>
                <a:ea typeface="Arial"/>
                <a:cs typeface="Arial"/>
                <a:sym typeface="Arial"/>
              </a:rPr>
              <a:t>, les résultats pertinents et les enseignements importants tirés. Il est important d'analyser les données de plusieurs </a:t>
            </a:r>
            <a:r>
              <a:rPr lang="fr-FR" noProof="0" dirty="0">
                <a:latin typeface="Arial"/>
                <a:ea typeface="Arial"/>
                <a:cs typeface="Arial"/>
                <a:sym typeface="Arial"/>
              </a:rPr>
              <a:t>flambées</a:t>
            </a:r>
            <a:r>
              <a:rPr lang="fr-FR" sz="1300" dirty="0">
                <a:latin typeface="Arial"/>
                <a:ea typeface="Arial"/>
                <a:cs typeface="Arial"/>
                <a:sym typeface="Arial"/>
              </a:rPr>
              <a:t> pour présenter un résumé des </a:t>
            </a:r>
            <a:r>
              <a:rPr lang="fr-FR" noProof="0" dirty="0">
                <a:latin typeface="Arial"/>
                <a:ea typeface="Arial"/>
                <a:cs typeface="Arial"/>
                <a:sym typeface="Arial"/>
              </a:rPr>
              <a:t>flambées</a:t>
            </a:r>
            <a:r>
              <a:rPr lang="fr-FR" sz="1300" dirty="0">
                <a:latin typeface="Arial"/>
                <a:ea typeface="Arial"/>
                <a:cs typeface="Arial"/>
                <a:sym typeface="Arial"/>
              </a:rPr>
              <a:t> au fil du temps. Certains services de santé utilisent les rapports pour suivre le nombre de f</a:t>
            </a:r>
            <a:r>
              <a:rPr lang="fr-FR" noProof="0" dirty="0">
                <a:latin typeface="Arial"/>
                <a:ea typeface="Arial"/>
                <a:cs typeface="Arial"/>
                <a:sym typeface="Arial"/>
              </a:rPr>
              <a:t>lambées qu’</a:t>
            </a:r>
            <a:r>
              <a:rPr lang="fr-FR" sz="1300" dirty="0">
                <a:latin typeface="Arial"/>
                <a:ea typeface="Arial"/>
                <a:cs typeface="Arial"/>
                <a:sym typeface="Arial"/>
              </a:rPr>
              <a:t> ils </a:t>
            </a:r>
            <a:r>
              <a:rPr lang="fr-FR" noProof="0" dirty="0">
                <a:latin typeface="Arial"/>
                <a:ea typeface="Arial"/>
                <a:cs typeface="Arial"/>
                <a:sym typeface="Arial"/>
              </a:rPr>
              <a:t>investigu</a:t>
            </a:r>
            <a:r>
              <a:rPr lang="fr-FR" sz="1300" dirty="0">
                <a:latin typeface="Arial"/>
                <a:ea typeface="Arial"/>
                <a:cs typeface="Arial"/>
                <a:sym typeface="Arial"/>
              </a:rPr>
              <a:t>ent au cours d'une année donnée et les types d'agents pathogènes qui y sont associés. Les rapports peuvent également être utilisés à des fins d'enseignement, ainsi que pour soutenir l'augmentation du financement et des ressources des groupes de santé publique.</a:t>
            </a:r>
            <a:endParaRPr lang="fr-FR" noProof="0" dirty="0"/>
          </a:p>
          <a:p>
            <a:pPr marL="181240" indent="-100689">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rapports peuvent soutenir les activités de recherche et d'évaluation et l'élaboration de recommandations. </a:t>
            </a:r>
            <a:r>
              <a:rPr lang="fr-FR" sz="1300" i="1" dirty="0">
                <a:latin typeface="Arial"/>
                <a:ea typeface="Arial"/>
                <a:cs typeface="Arial"/>
                <a:sym typeface="Arial"/>
              </a:rPr>
              <a:t>Par exemple, si un service a mené plusieurs </a:t>
            </a:r>
            <a:r>
              <a:rPr lang="fr-FR" i="1" noProof="0" dirty="0">
                <a:latin typeface="Arial"/>
                <a:ea typeface="Arial"/>
                <a:cs typeface="Arial"/>
                <a:sym typeface="Arial"/>
              </a:rPr>
              <a:t>investigations </a:t>
            </a:r>
            <a:r>
              <a:rPr lang="fr-FR" sz="1300" i="1" dirty="0">
                <a:latin typeface="Arial"/>
                <a:ea typeface="Arial"/>
                <a:cs typeface="Arial"/>
                <a:sym typeface="Arial"/>
              </a:rPr>
              <a:t>sur des flambées de maladies diarrhéiques dans les écoles maternelles, les enquêteurs peuvent décider que le personnel scolaire doit être sensibilisé à l'importance du lavage des mains pour lui-même et pour ses élèves.</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224" name="Google Shape;1224;p7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78</a:t>
            </a:fld>
            <a:endParaRPr sz="190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8"/>
        <p:cNvGrpSpPr/>
        <p:nvPr/>
      </p:nvGrpSpPr>
      <p:grpSpPr>
        <a:xfrm>
          <a:off x="0" y="0"/>
          <a:ext cx="0" cy="0"/>
          <a:chOff x="0" y="0"/>
          <a:chExt cx="0" cy="0"/>
        </a:xfrm>
      </p:grpSpPr>
      <p:sp>
        <p:nvSpPr>
          <p:cNvPr id="1229" name="Google Shape;1229;p7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30" name="Google Shape;1230;p7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634"/>
              </a:spcBef>
              <a:buClr>
                <a:schemeClr val="dk1"/>
              </a:buClr>
              <a:buSzPts val="1200"/>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Récapituler les principaux points de l'enquête sur les épidémies : </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Les </a:t>
            </a:r>
            <a:r>
              <a:rPr lang="fr-FR" noProof="0" dirty="0">
                <a:latin typeface="Arial"/>
                <a:ea typeface="Arial"/>
                <a:cs typeface="Arial"/>
                <a:sym typeface="Arial"/>
              </a:rPr>
              <a:t>investigations de terrain</a:t>
            </a:r>
            <a:r>
              <a:rPr lang="fr-FR" sz="1300" dirty="0">
                <a:latin typeface="Arial"/>
                <a:ea typeface="Arial"/>
                <a:cs typeface="Arial"/>
                <a:sym typeface="Arial"/>
              </a:rPr>
              <a:t> sont presque toujours le fruit d'un travail d'équipe. Plusieurs disciplines différentes peuvent être requises, notamment des épidémiologistes, des laborantins, des cliniciens, des vétérinaires, du personnel chargé de l'hygiène de l'environnement et d'autres encore. La coordination, la coopération et la collaboration sont donc essentielles.</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Lorsqu'une flambée épidémique se déclare, les membres de la communauté tombent malades, voire meurent. Dans le secteur vétérinaire, les maladies et les décès d'animaux peuvent avoir un impact économique important sur la communauté. Une </a:t>
            </a:r>
            <a:r>
              <a:rPr lang="fr-FR" noProof="0" dirty="0">
                <a:latin typeface="Arial"/>
                <a:ea typeface="Arial"/>
                <a:cs typeface="Arial"/>
                <a:sym typeface="Arial"/>
              </a:rPr>
              <a:t>investigation</a:t>
            </a:r>
            <a:r>
              <a:rPr lang="fr-FR" sz="1300" dirty="0">
                <a:latin typeface="Arial"/>
                <a:ea typeface="Arial"/>
                <a:cs typeface="Arial"/>
                <a:sym typeface="Arial"/>
              </a:rPr>
              <a:t> doit donc être menée rapidement, mais elle doit aussi être bien menée pour s'assurer de trouver la bonne réponse. (D'un autre côté, soyez pragmatique. Ne laissez pas le « parfait être l'ennemi du bien ». Mieux vaut une réponse à peu près correcte et opportune qu'une réponse précise et tardive).</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Vous avez appris les étapes d'une </a:t>
            </a:r>
            <a:r>
              <a:rPr lang="fr-FR" noProof="0" dirty="0">
                <a:latin typeface="Arial"/>
                <a:ea typeface="Arial"/>
                <a:cs typeface="Arial"/>
                <a:sym typeface="Arial"/>
              </a:rPr>
              <a:t>investigation d’une flambée épidémique</a:t>
            </a:r>
            <a:r>
              <a:rPr lang="fr-FR" sz="1300" dirty="0">
                <a:latin typeface="Arial"/>
                <a:ea typeface="Arial"/>
                <a:cs typeface="Arial"/>
                <a:sym typeface="Arial"/>
              </a:rPr>
              <a:t>. Chaque étape est importante. Vous ne pouvez en sauter aucune. D'autre part, pour certain</a:t>
            </a:r>
            <a:r>
              <a:rPr lang="fr-FR" noProof="0" dirty="0">
                <a:latin typeface="Arial"/>
                <a:ea typeface="Arial"/>
                <a:cs typeface="Arial"/>
                <a:sym typeface="Arial"/>
              </a:rPr>
              <a:t>es flambées épidémique</a:t>
            </a:r>
            <a:r>
              <a:rPr lang="fr-FR" sz="1300" dirty="0">
                <a:latin typeface="Arial"/>
                <a:ea typeface="Arial"/>
                <a:cs typeface="Arial"/>
                <a:sym typeface="Arial"/>
              </a:rPr>
              <a:t>s, il est judicieux d'effectuer les étapes dans un ordre différent de celui de notre liste.</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Chaque étape est importante, y compris la planification, la définition des cas, l'épidémiologie descriptive et l'élaboration de bonnes hypothèses.</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Nous sommes des responsables de la santé publique avant d'être des épidémiologistes. Notre première responsabilité est de protéger la santé du public. Nous devons donc mettre en œuvre des mesures de contrôle dès que possible. D'un autre côté, les mesures de contrôle exigent généralement que nous connaissions la source et/ou le mode de transmission afin que nous puissions prendre les mesures qui s'imposent. Si nous ne le savons pas, l'investigation a la priorité sur le contrôle.</a:t>
            </a:r>
            <a:endParaRPr lang="fr-FR" noProof="0" dirty="0"/>
          </a:p>
          <a:p>
            <a:pPr marL="664546" lvl="1" indent="-181240">
              <a:lnSpc>
                <a:spcPct val="115000"/>
              </a:lnSpc>
              <a:spcBef>
                <a:spcPts val="634"/>
              </a:spcBef>
              <a:buClr>
                <a:schemeClr val="dk1"/>
              </a:buClr>
              <a:buSzPts val="1200"/>
              <a:buFont typeface="Courier New"/>
              <a:buChar char="o"/>
            </a:pPr>
            <a:r>
              <a:rPr lang="fr-FR" sz="1300" dirty="0">
                <a:latin typeface="Arial"/>
                <a:ea typeface="Arial"/>
                <a:cs typeface="Arial"/>
                <a:sym typeface="Arial"/>
              </a:rPr>
              <a:t>Enfin, une étape souvent négligée mais extrêmement importante est la communication des résultats. Les </a:t>
            </a:r>
            <a:r>
              <a:rPr lang="fr-FR" noProof="0" dirty="0">
                <a:latin typeface="Arial"/>
                <a:ea typeface="Arial"/>
                <a:cs typeface="Arial"/>
                <a:sym typeface="Arial"/>
              </a:rPr>
              <a:t>investiga</a:t>
            </a:r>
            <a:r>
              <a:rPr lang="fr-FR" sz="1300" dirty="0">
                <a:latin typeface="Arial"/>
                <a:ea typeface="Arial"/>
                <a:cs typeface="Arial"/>
                <a:sym typeface="Arial"/>
              </a:rPr>
              <a:t>teurs doivent documenter l'</a:t>
            </a:r>
            <a:r>
              <a:rPr lang="fr-FR" noProof="0" dirty="0">
                <a:latin typeface="Arial"/>
                <a:ea typeface="Arial"/>
                <a:cs typeface="Arial"/>
                <a:sym typeface="Arial"/>
              </a:rPr>
              <a:t>investigation</a:t>
            </a:r>
            <a:r>
              <a:rPr lang="fr-FR" sz="1300" dirty="0">
                <a:latin typeface="Arial"/>
                <a:ea typeface="Arial"/>
                <a:cs typeface="Arial"/>
                <a:sym typeface="Arial"/>
              </a:rPr>
              <a:t> et ses résultats, que ce soit au moyen de rapports, de bulletins, de résumés ou de manuscrits. Cela fournira des informations précieuses pour les futurs travaux de santé publique ainsi que pour les </a:t>
            </a:r>
            <a:r>
              <a:rPr lang="fr-FR" noProof="0" dirty="0">
                <a:latin typeface="Arial"/>
                <a:ea typeface="Arial"/>
                <a:cs typeface="Arial"/>
                <a:sym typeface="Arial"/>
              </a:rPr>
              <a:t>investigations des flambées</a:t>
            </a:r>
            <a:r>
              <a:rPr lang="fr-FR" sz="1300" dirty="0">
                <a:latin typeface="Arial"/>
                <a:ea typeface="Arial"/>
                <a:cs typeface="Arial"/>
                <a:sym typeface="Arial"/>
              </a:rPr>
              <a:t> épidémiques similaires qui pourraient survenir. </a:t>
            </a:r>
            <a:endParaRPr lang="fr-FR" noProof="0" dirty="0"/>
          </a:p>
          <a:p>
            <a:pPr marL="0" indent="0">
              <a:spcBef>
                <a:spcPts val="1015"/>
              </a:spcBef>
              <a:buClr>
                <a:schemeClr val="dk1"/>
              </a:buClr>
              <a:buSzPts val="1200"/>
            </a:pPr>
            <a:endParaRPr dirty="0">
              <a:latin typeface="Arial"/>
              <a:ea typeface="Arial"/>
              <a:cs typeface="Arial"/>
              <a:sym typeface="Arial"/>
            </a:endParaRPr>
          </a:p>
        </p:txBody>
      </p:sp>
      <p:sp>
        <p:nvSpPr>
          <p:cNvPr id="1231" name="Google Shape;1231;p7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79</a:t>
            </a:fld>
            <a:endParaRPr sz="1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0" name="Google Shape;360;p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a:t>
            </a:r>
            <a:r>
              <a:rPr lang="fr-FR" sz="1300" dirty="0">
                <a:latin typeface="Arial"/>
                <a:ea typeface="Arial"/>
                <a:cs typeface="Arial"/>
                <a:sym typeface="Arial"/>
              </a:rPr>
              <a:t>'examen des expositions et des résultats est important pour comprendre les hypothèses.  Au sens traditionnel, l'exposition signifie une rencontre avec une source externe (comme un aliment contaminé ou une personne malade) qui peut transmettre une infection. Mais le terme peut également être utilisé de manière plus large pour désigner toute caractéristique d'un sujet (comme l'âge ou le sexe) ou un facteur potentiellement bénéfique (comme un vaccin). En d'autres termes, l'exposition peut être tout facteur interne ou externe susceptible d'être associé à un risque accru ou réduit de maladie.</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a:t>
            </a:r>
            <a:r>
              <a:rPr lang="fr-FR" sz="1300" dirty="0">
                <a:latin typeface="Arial"/>
                <a:ea typeface="Arial"/>
                <a:cs typeface="Arial"/>
                <a:sym typeface="Arial"/>
              </a:rPr>
              <a:t>'exposition peut être quelque chose que quelqu'un choisit de faire, comme boire du lait non pasteurisé. Ou il peut s'agir de quelque chose qui arrive à quelqu'un, comme une piqûre de moustique. Le résultat est l'effet sur la santé. Il peut s'agir d'une maladie, d'une blessure ou d'un autre problème de santé.</a:t>
            </a:r>
            <a:endParaRPr lang="fr-FR" noProof="0" dirty="0"/>
          </a:p>
          <a:p>
            <a:pPr marL="261791"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a:t>
            </a:r>
            <a:r>
              <a:rPr lang="fr-FR" sz="1300" dirty="0">
                <a:latin typeface="Arial"/>
                <a:ea typeface="Arial"/>
                <a:cs typeface="Arial"/>
                <a:sym typeface="Arial"/>
              </a:rPr>
              <a:t>à un volontaire de lire les exemples figurant sur la diapositive.</a:t>
            </a:r>
          </a:p>
          <a:p>
            <a:pPr marL="0" indent="0">
              <a:lnSpc>
                <a:spcPct val="115000"/>
              </a:lnSpc>
              <a:spcBef>
                <a:spcPts val="1269"/>
              </a:spcBef>
              <a:buClr>
                <a:schemeClr val="dk1"/>
              </a:buClr>
              <a:buSzPts val="1200"/>
            </a:pPr>
            <a:endParaRPr sz="1300" dirty="0">
              <a:latin typeface="Arial"/>
              <a:ea typeface="Arial"/>
              <a:cs typeface="Arial"/>
              <a:sym typeface="Arial"/>
            </a:endParaRPr>
          </a:p>
          <a:p>
            <a:pPr marL="0" indent="0">
              <a:lnSpc>
                <a:spcPct val="115000"/>
              </a:lnSpc>
              <a:spcBef>
                <a:spcPts val="1269"/>
              </a:spcBef>
              <a:buClr>
                <a:schemeClr val="dk1"/>
              </a:buClr>
              <a:buSzPts val="1800"/>
            </a:pPr>
            <a:r>
              <a:rPr lang="fr-FR" sz="1300" b="1" i="1" dirty="0">
                <a:latin typeface="Arial"/>
                <a:ea typeface="Arial"/>
                <a:cs typeface="Arial"/>
                <a:sym typeface="Arial"/>
              </a:rPr>
              <a:t> </a:t>
            </a:r>
            <a:endParaRPr sz="1300" dirty="0">
              <a:latin typeface="Arial"/>
              <a:ea typeface="Arial"/>
              <a:cs typeface="Arial"/>
              <a:sym typeface="Arial"/>
            </a:endParaRPr>
          </a:p>
          <a:p>
            <a:pPr marL="0" indent="0">
              <a:lnSpc>
                <a:spcPct val="115000"/>
              </a:lnSpc>
              <a:spcBef>
                <a:spcPts val="1269"/>
              </a:spcBef>
              <a:buClr>
                <a:schemeClr val="dk1"/>
              </a:buClr>
              <a:buSzPts val="1200"/>
            </a:pPr>
            <a:endParaRPr sz="1300" dirty="0">
              <a:latin typeface="Arial"/>
              <a:ea typeface="Arial"/>
              <a:cs typeface="Arial"/>
              <a:sym typeface="Arial"/>
            </a:endParaRPr>
          </a:p>
          <a:p>
            <a:pPr marL="0" indent="0">
              <a:spcBef>
                <a:spcPts val="1649"/>
              </a:spcBef>
              <a:buClr>
                <a:schemeClr val="dk1"/>
              </a:buClr>
              <a:buSzPts val="1200"/>
            </a:pPr>
            <a:endParaRPr dirty="0">
              <a:latin typeface="Arial"/>
              <a:ea typeface="Arial"/>
              <a:cs typeface="Arial"/>
              <a:sym typeface="Arial"/>
            </a:endParaRPr>
          </a:p>
        </p:txBody>
      </p:sp>
      <p:sp>
        <p:nvSpPr>
          <p:cNvPr id="361" name="Google Shape;361;p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8</a:t>
            </a:fld>
            <a:endParaRPr sz="190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
        <p:cNvGrpSpPr/>
        <p:nvPr/>
      </p:nvGrpSpPr>
      <p:grpSpPr>
        <a:xfrm>
          <a:off x="0" y="0"/>
          <a:ext cx="0" cy="0"/>
          <a:chOff x="0" y="0"/>
          <a:chExt cx="0" cy="0"/>
        </a:xfrm>
      </p:grpSpPr>
      <p:sp>
        <p:nvSpPr>
          <p:cNvPr id="1236" name="Google Shape;1236;p8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37" name="Google Shape;1237;p8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lnSpc>
                <a:spcPct val="115000"/>
              </a:lnSpc>
              <a:spcBef>
                <a:spcPts val="1903"/>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Nous avons maintenant couvert les 13 étapes de notre série en trois parties sur les investigations de flambées !</a:t>
            </a:r>
            <a:endParaRPr lang="fr-FR" noProof="0" dirty="0"/>
          </a:p>
          <a:p>
            <a:pPr marL="0" indent="0">
              <a:spcBef>
                <a:spcPts val="1649"/>
              </a:spcBef>
              <a:buClr>
                <a:schemeClr val="dk1"/>
              </a:buClr>
              <a:buSzPts val="1200"/>
            </a:pPr>
            <a:endParaRPr dirty="0">
              <a:latin typeface="Arial"/>
              <a:ea typeface="Arial"/>
              <a:cs typeface="Arial"/>
              <a:sym typeface="Arial"/>
            </a:endParaRPr>
          </a:p>
        </p:txBody>
      </p:sp>
      <p:sp>
        <p:nvSpPr>
          <p:cNvPr id="1238" name="Google Shape;1238;p8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80</a:t>
            </a:fld>
            <a:endParaRPr sz="190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9"/>
        <p:cNvGrpSpPr/>
        <p:nvPr/>
      </p:nvGrpSpPr>
      <p:grpSpPr>
        <a:xfrm>
          <a:off x="0" y="0"/>
          <a:ext cx="0" cy="0"/>
          <a:chOff x="0" y="0"/>
          <a:chExt cx="0" cy="0"/>
        </a:xfrm>
      </p:grpSpPr>
      <p:sp>
        <p:nvSpPr>
          <p:cNvPr id="1250" name="Google Shape;1250;p8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51" name="Google Shape;1251;p8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buClr>
                <a:schemeClr val="dk1"/>
              </a:buClr>
              <a:buSzPts val="1200"/>
            </a:pPr>
            <a:endParaRPr lang="fr-FR" sz="1300"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Cette présentation souligne l'importance de la lutte contre les maladies dans les réservoirs animaux ou environnementaux afin de prévenir la transmission zoonotique aux personnes sensibles. Afin d'apporter une réponse rapide et intégrée, il est important de travailler en étroite collaboration avec les différents secteurs de la santé, y compris les professionnels de la santé animale et environnementale, pour interrompre la chaîne de transmission des maladies et contrôler les flambées à la source.  </a:t>
            </a:r>
            <a:r>
              <a:rPr lang="fr-FR" sz="1300" i="1" dirty="0">
                <a:latin typeface="Arial"/>
                <a:ea typeface="Arial"/>
                <a:cs typeface="Arial"/>
                <a:sym typeface="Arial"/>
              </a:rPr>
              <a:t>Par exemple, la brucellose humaine est liée à la consommation de lait et de produits laitiers non pasteurisés et nécessite des enquêtes environnementales et vétérinaires pour identifier la source et l'étendue de l'épidémie (identifier les usines de transformation, les produits, les exploitations, les espèces animales touchées). Une communication constante entre les établissements de soins humains, les laboratoires et les services vétérinaires et environnementaux est importante pour la surveillance de Brucella </a:t>
            </a:r>
            <a:r>
              <a:rPr lang="fr-FR" sz="1300" i="1" dirty="0" err="1">
                <a:latin typeface="Arial"/>
                <a:ea typeface="Arial"/>
                <a:cs typeface="Arial"/>
                <a:sym typeface="Arial"/>
              </a:rPr>
              <a:t>spp</a:t>
            </a:r>
            <a:r>
              <a:rPr lang="fr-FR" sz="1300" i="1" dirty="0">
                <a:latin typeface="Arial"/>
                <a:ea typeface="Arial"/>
                <a:cs typeface="Arial"/>
                <a:sym typeface="Arial"/>
              </a:rPr>
              <a:t>. ainsi que pour le dépistage systématique des animaux (par exemple, le test de l'anneau du lait chez les bovins) et des produits d'origine animale. La méthode de prévention la plus efficace est la vaccination à l'aide de souches atténuées de B. </a:t>
            </a:r>
            <a:r>
              <a:rPr lang="fr-FR" sz="1300" i="1" dirty="0" err="1">
                <a:latin typeface="Arial"/>
                <a:ea typeface="Arial"/>
                <a:cs typeface="Arial"/>
                <a:sym typeface="Arial"/>
              </a:rPr>
              <a:t>Abortus</a:t>
            </a:r>
            <a:r>
              <a:rPr lang="fr-FR" sz="1300" i="1" dirty="0">
                <a:latin typeface="Arial"/>
                <a:ea typeface="Arial"/>
                <a:cs typeface="Arial"/>
                <a:sym typeface="Arial"/>
              </a:rPr>
              <a:t> souche 19 pour les bovins et de B. </a:t>
            </a:r>
            <a:r>
              <a:rPr lang="fr-FR" sz="1300" i="1" dirty="0" err="1">
                <a:latin typeface="Arial"/>
                <a:ea typeface="Arial"/>
                <a:cs typeface="Arial"/>
                <a:sym typeface="Arial"/>
              </a:rPr>
              <a:t>melitensis</a:t>
            </a:r>
            <a:r>
              <a:rPr lang="fr-FR" sz="1300" i="1" dirty="0">
                <a:latin typeface="Arial"/>
                <a:ea typeface="Arial"/>
                <a:cs typeface="Arial"/>
                <a:sym typeface="Arial"/>
              </a:rPr>
              <a:t> souche Rev-1 pour les petits ruminants. Le </a:t>
            </a:r>
            <a:r>
              <a:rPr lang="fr-FR" sz="1300" i="1" u="sng" dirty="0">
                <a:latin typeface="Arial"/>
                <a:ea typeface="Arial"/>
                <a:cs typeface="Arial"/>
                <a:sym typeface="Arial"/>
                <a:hlinkClick r:id="rId3">
                  <a:extLst>
                    <a:ext uri="{A12FA001-AC4F-418D-AE19-62706E023703}">
                      <ahyp:hlinkClr xmlns:ahyp="http://schemas.microsoft.com/office/drawing/2018/hyperlinkcolor" val="tx"/>
                    </a:ext>
                  </a:extLst>
                </a:hlinkClick>
              </a:rPr>
              <a:t>guide de l'OMS sur la brucellose pour l'homme et l'animal </a:t>
            </a:r>
            <a:r>
              <a:rPr lang="fr-FR" sz="1300" i="1" dirty="0">
                <a:latin typeface="Arial"/>
                <a:ea typeface="Arial"/>
                <a:cs typeface="Arial"/>
                <a:sym typeface="Arial"/>
              </a:rPr>
              <a:t>contient des informations détaillées sur les tests, la prévention et les stratégies de lutte. </a:t>
            </a:r>
            <a:endParaRPr lang="fr-FR" i="1" noProof="0" dirty="0">
              <a:latin typeface="Arial"/>
              <a:ea typeface="Arial"/>
              <a:cs typeface="Arial"/>
              <a:sym typeface="Arial"/>
            </a:endParaRPr>
          </a:p>
          <a:p>
            <a:pPr marL="0" indent="0">
              <a:spcBef>
                <a:spcPts val="381"/>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Des </a:t>
            </a:r>
            <a:r>
              <a:rPr lang="fr-FR" noProof="0" dirty="0">
                <a:latin typeface="Arial"/>
                <a:ea typeface="Arial"/>
                <a:cs typeface="Arial"/>
                <a:sym typeface="Arial"/>
              </a:rPr>
              <a:t>investigations</a:t>
            </a:r>
            <a:r>
              <a:rPr lang="fr-FR" sz="1300" dirty="0">
                <a:latin typeface="Arial"/>
                <a:ea typeface="Arial"/>
                <a:cs typeface="Arial"/>
                <a:sym typeface="Arial"/>
              </a:rPr>
              <a:t> parallèles dans les exploitations touchées doivent être menées par des épidémiologistes vétérinaires ou des responsables de la surveillance de la santé animale. Le processus reste similaire, mais vous travaillerez avec l'ensemble de la population animale des exploitations touchées. Interrogez l'éleveur, sa famille, les soigneurs ou toute personne en contact étroit avec les animaux. Recueillir des informations épidémiologiques, cliniques, de laboratoire et environnementales au niveau de l'exploitation. Prenons l'exemple de cette </a:t>
            </a:r>
            <a:r>
              <a:rPr lang="fr-FR" sz="1300" u="sng" dirty="0">
                <a:latin typeface="Arial"/>
                <a:ea typeface="Arial"/>
                <a:cs typeface="Arial"/>
                <a:sym typeface="Arial"/>
                <a:hlinkClick r:id="rId4">
                  <a:extLst>
                    <a:ext uri="{A12FA001-AC4F-418D-AE19-62706E023703}">
                      <ahyp:hlinkClr xmlns:ahyp="http://schemas.microsoft.com/office/drawing/2018/hyperlinkcolor" val="tx"/>
                    </a:ext>
                  </a:extLst>
                </a:hlinkClick>
              </a:rPr>
              <a:t>enquête sur un foyer de brucellose à Thassos, en Grèce</a:t>
            </a:r>
            <a:r>
              <a:rPr lang="fr-FR" sz="1300" dirty="0">
                <a:latin typeface="Arial"/>
                <a:ea typeface="Arial"/>
                <a:cs typeface="Arial"/>
                <a:sym typeface="Arial"/>
              </a:rPr>
              <a:t>, où la brucellose humaine a été signalée alors qu'elle n'avait pas été détectée pendant trois ans. Ils ont souligné l'importance d'une collaboration multisectorielle pour assurer la mise en œuvre continue des pratiques de contrôle et de prévention. </a:t>
            </a:r>
            <a:endParaRPr lang="fr-FR" noProof="0" dirty="0">
              <a:latin typeface="Arial"/>
              <a:ea typeface="Arial"/>
              <a:cs typeface="Arial"/>
              <a:sym typeface="Arial"/>
            </a:endParaRPr>
          </a:p>
          <a:p>
            <a:pPr marL="0" indent="0">
              <a:spcBef>
                <a:spcPts val="381"/>
              </a:spcBef>
              <a:buClr>
                <a:schemeClr val="dk1"/>
              </a:buClr>
              <a:buSzPts val="1200"/>
            </a:pPr>
            <a:endParaRPr dirty="0">
              <a:latin typeface="Arial"/>
              <a:ea typeface="Arial"/>
              <a:cs typeface="Arial"/>
              <a:sym typeface="Arial"/>
            </a:endParaRPr>
          </a:p>
        </p:txBody>
      </p:sp>
      <p:sp>
        <p:nvSpPr>
          <p:cNvPr id="1252" name="Google Shape;1252;p8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81</a:t>
            </a:fld>
            <a:endParaRPr sz="190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6"/>
        <p:cNvGrpSpPr/>
        <p:nvPr/>
      </p:nvGrpSpPr>
      <p:grpSpPr>
        <a:xfrm>
          <a:off x="0" y="0"/>
          <a:ext cx="0" cy="0"/>
          <a:chOff x="0" y="0"/>
          <a:chExt cx="0" cy="0"/>
        </a:xfrm>
      </p:grpSpPr>
      <p:sp>
        <p:nvSpPr>
          <p:cNvPr id="1257" name="Google Shape;1257;p8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58" name="Google Shape;1258;p8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0" indent="0">
              <a:spcBef>
                <a:spcPts val="1903"/>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à un volontaire de lire les objectifs d'apprentissage à haute voix.</a:t>
            </a:r>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aux participants s'ils ont des questions sur les étapes de l’investigation d’une flambée.</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Répondez</a:t>
            </a:r>
            <a:r>
              <a:rPr lang="fr-FR" sz="1300" dirty="0">
                <a:latin typeface="Arial"/>
                <a:ea typeface="Arial"/>
                <a:cs typeface="Arial"/>
                <a:sym typeface="Arial"/>
              </a:rPr>
              <a:t> aux questions si nécessaire avant de conclure ce sujet.</a:t>
            </a:r>
            <a:endParaRPr lang="fr-FR" noProof="0" dirty="0"/>
          </a:p>
          <a:p>
            <a:pPr marL="0" indent="0">
              <a:spcBef>
                <a:spcPts val="381"/>
              </a:spcBef>
              <a:buClr>
                <a:schemeClr val="dk1"/>
              </a:buClr>
              <a:buSzPts val="1200"/>
            </a:pPr>
            <a:endParaRPr dirty="0">
              <a:latin typeface="Arial"/>
              <a:ea typeface="Arial"/>
              <a:cs typeface="Arial"/>
              <a:sym typeface="Arial"/>
            </a:endParaRPr>
          </a:p>
        </p:txBody>
      </p:sp>
      <p:sp>
        <p:nvSpPr>
          <p:cNvPr id="1259" name="Google Shape;1259;p8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82</a:t>
            </a:fld>
            <a:endParaRPr sz="1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8" name="Google Shape;368;p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b="1" i="1" dirty="0">
              <a:latin typeface="Arial"/>
              <a:ea typeface="Arial"/>
              <a:cs typeface="Arial"/>
              <a:sym typeface="Arial"/>
            </a:endParaRPr>
          </a:p>
          <a:p>
            <a:pPr marL="181240" indent="-181240">
              <a:lnSpc>
                <a:spcPct val="115000"/>
              </a:lnSpc>
              <a:spcBef>
                <a:spcPts val="634"/>
              </a:spcBef>
              <a:buClr>
                <a:schemeClr val="dk1"/>
              </a:buClr>
              <a:buSzPts val="1200"/>
              <a:buFont typeface="Noto Sans Symbols"/>
              <a:buChar char="❖"/>
            </a:pPr>
            <a:r>
              <a:rPr lang="fr-FR" sz="1300" b="1" i="1" dirty="0">
                <a:latin typeface="Arial"/>
                <a:ea typeface="Arial"/>
                <a:cs typeface="Arial"/>
                <a:sym typeface="Arial"/>
              </a:rPr>
              <a:t>Pour chaque paire, demandez aux participants d'identifier l'</a:t>
            </a:r>
            <a:r>
              <a:rPr lang="fr-FR" sz="1300" b="1" i="1" u="sng" dirty="0">
                <a:latin typeface="Arial"/>
                <a:ea typeface="Arial"/>
                <a:cs typeface="Arial"/>
                <a:sym typeface="Arial"/>
              </a:rPr>
              <a:t>exposition</a:t>
            </a:r>
            <a:r>
              <a:rPr lang="fr-FR" sz="1300" b="1" i="1" dirty="0">
                <a:latin typeface="Arial"/>
                <a:ea typeface="Arial"/>
                <a:cs typeface="Arial"/>
                <a:sym typeface="Arial"/>
              </a:rPr>
              <a:t> et le </a:t>
            </a:r>
            <a:r>
              <a:rPr lang="fr-FR" sz="1300" b="1" i="1" u="sng" dirty="0">
                <a:latin typeface="Arial"/>
                <a:ea typeface="Arial"/>
                <a:cs typeface="Arial"/>
                <a:sym typeface="Arial"/>
              </a:rPr>
              <a:t>résultat</a:t>
            </a:r>
            <a:r>
              <a:rPr lang="fr-FR" sz="1300" b="1" i="1" dirty="0">
                <a:latin typeface="Arial"/>
                <a:ea typeface="Arial"/>
                <a:cs typeface="Arial"/>
                <a:sym typeface="Arial"/>
              </a:rPr>
              <a:t>. Puis &lt;CLIQUER&gt; deux fois pour montrer les réponses.</a:t>
            </a:r>
            <a:endParaRPr lang="fr-FR" noProof="0" dirty="0"/>
          </a:p>
          <a:p>
            <a:pPr marL="0" indent="0">
              <a:lnSpc>
                <a:spcPct val="115000"/>
              </a:lnSpc>
              <a:buClr>
                <a:schemeClr val="dk1"/>
              </a:buClr>
              <a:buSzPts val="1800"/>
            </a:pPr>
            <a:endParaRPr lang="fr-FR" sz="1300" b="1" i="1" dirty="0">
              <a:latin typeface="Arial"/>
              <a:ea typeface="Arial"/>
              <a:cs typeface="Arial"/>
              <a:sym typeface="Arial"/>
            </a:endParaRPr>
          </a:p>
          <a:p>
            <a:pPr marL="181240" indent="-181240">
              <a:lnSpc>
                <a:spcPct val="115000"/>
              </a:lnSpc>
              <a:buClr>
                <a:schemeClr val="dk1"/>
              </a:buClr>
              <a:buSzPct val="100000"/>
              <a:buFont typeface="Noto Sans Symbols"/>
              <a:buChar char="❖"/>
            </a:pPr>
            <a:r>
              <a:rPr lang="fr-FR" sz="1300" b="1" i="1" dirty="0">
                <a:latin typeface="Arial"/>
                <a:ea typeface="Arial"/>
                <a:cs typeface="Arial"/>
                <a:sym typeface="Arial"/>
              </a:rPr>
              <a:t>Il convient de noter que nombre d'entre eux peuvent être soit une exposition, soit un résultat. Par exemple, une personne infectée par le VIH peut être amenée à avoir davantage de rapports sexuels non protégés. Une personne peut avoir un poids normal et développer une maladie cardiaque, puis devenir obèse parce qu'elle commence à faire moins d'exercice après le diagnostic de sa maladie cardiaque. Souvent, la question de savoir si un facteur est une exposition ou un résultat dépend de notre point de vue, en fonction de ce que nous étudions. </a:t>
            </a:r>
            <a:endParaRPr lang="fr-FR" noProof="0" dirty="0"/>
          </a:p>
          <a:p>
            <a:pPr marL="0" indent="0">
              <a:lnSpc>
                <a:spcPct val="115000"/>
              </a:lnSpc>
              <a:buClr>
                <a:schemeClr val="dk1"/>
              </a:buClr>
              <a:buSzPts val="1200"/>
            </a:pPr>
            <a:r>
              <a:rPr lang="fr-FR" sz="1300" dirty="0">
                <a:latin typeface="Arial"/>
                <a:ea typeface="Arial"/>
                <a:cs typeface="Arial"/>
                <a:sym typeface="Arial"/>
              </a:rPr>
              <a:t> </a:t>
            </a:r>
            <a:endParaRPr sz="1300" dirty="0">
              <a:latin typeface="Arial"/>
              <a:ea typeface="Arial"/>
              <a:cs typeface="Arial"/>
              <a:sym typeface="Arial"/>
            </a:endParaRPr>
          </a:p>
          <a:p>
            <a:pPr marL="0" indent="0">
              <a:spcBef>
                <a:spcPts val="381"/>
              </a:spcBef>
              <a:buClr>
                <a:schemeClr val="dk1"/>
              </a:buClr>
              <a:buSzPts val="1200"/>
            </a:pPr>
            <a:endParaRPr dirty="0">
              <a:latin typeface="Arial"/>
              <a:ea typeface="Arial"/>
              <a:cs typeface="Arial"/>
              <a:sym typeface="Arial"/>
            </a:endParaRPr>
          </a:p>
        </p:txBody>
      </p:sp>
      <p:sp>
        <p:nvSpPr>
          <p:cNvPr id="369" name="Google Shape;369;p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9</a:t>
            </a:fld>
            <a:endParaRPr sz="19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3"/>
        <p:cNvGrpSpPr/>
        <p:nvPr/>
      </p:nvGrpSpPr>
      <p:grpSpPr>
        <a:xfrm>
          <a:off x="0" y="0"/>
          <a:ext cx="0" cy="0"/>
          <a:chOff x="0" y="0"/>
          <a:chExt cx="0" cy="0"/>
        </a:xfrm>
      </p:grpSpPr>
      <p:sp>
        <p:nvSpPr>
          <p:cNvPr id="14" name="Google Shape;14;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6" name="Google Shape;16;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7" name="Google Shape;17;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8" name="Google Shape;18;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0" name="Google Shape;20;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1" name="Google Shape;21;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 name="Google Shape;22;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3" name="Google Shape;23;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4" name="Google Shape;24;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90"/>
        <p:cNvGrpSpPr/>
        <p:nvPr/>
      </p:nvGrpSpPr>
      <p:grpSpPr>
        <a:xfrm>
          <a:off x="0" y="0"/>
          <a:ext cx="0" cy="0"/>
          <a:chOff x="0" y="0"/>
          <a:chExt cx="0" cy="0"/>
        </a:xfrm>
      </p:grpSpPr>
      <p:pic>
        <p:nvPicPr>
          <p:cNvPr id="91" name="Google Shape;91;p1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92" name="Google Shape;92;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3" name="Google Shape;93;p1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4" name="Google Shape;94;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5" name="Google Shape;95;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6" name="Google Shape;96;p1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7" name="Google Shape;97;p1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98"/>
        <p:cNvGrpSpPr/>
        <p:nvPr/>
      </p:nvGrpSpPr>
      <p:grpSpPr>
        <a:xfrm>
          <a:off x="0" y="0"/>
          <a:ext cx="0" cy="0"/>
          <a:chOff x="0" y="0"/>
          <a:chExt cx="0" cy="0"/>
        </a:xfrm>
      </p:grpSpPr>
      <p:pic>
        <p:nvPicPr>
          <p:cNvPr id="99" name="Google Shape;99;p1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00" name="Google Shape;100;p1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1" name="Google Shape;101;p12"/>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 name="Google Shape;102;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3" name="Google Shape;103;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4" name="Google Shape;104;p1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05" name="Google Shape;105;p1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106"/>
        <p:cNvGrpSpPr/>
        <p:nvPr/>
      </p:nvGrpSpPr>
      <p:grpSpPr>
        <a:xfrm>
          <a:off x="0" y="0"/>
          <a:ext cx="0" cy="0"/>
          <a:chOff x="0" y="0"/>
          <a:chExt cx="0" cy="0"/>
        </a:xfrm>
      </p:grpSpPr>
      <p:sp>
        <p:nvSpPr>
          <p:cNvPr id="107" name="Google Shape;107;p1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8" name="Google Shape;108;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09" name="Google Shape;109;p13"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110" name="Google Shape;110;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1" name="Google Shape;111;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2" name="Google Shape;112;p1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13" name="Google Shape;113;p1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14"/>
        <p:cNvGrpSpPr/>
        <p:nvPr/>
      </p:nvGrpSpPr>
      <p:grpSpPr>
        <a:xfrm>
          <a:off x="0" y="0"/>
          <a:ext cx="0" cy="0"/>
          <a:chOff x="0" y="0"/>
          <a:chExt cx="0" cy="0"/>
        </a:xfrm>
      </p:grpSpPr>
      <p:sp>
        <p:nvSpPr>
          <p:cNvPr id="115" name="Google Shape;115;p14"/>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16" name="Google Shape;116;p14"/>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17" name="Google Shape;117;p14"/>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18" name="Google Shape;118;p14"/>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19" name="Google Shape;119;p14"/>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20" name="Google Shape;120;p14"/>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21" name="Google Shape;121;p14"/>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22" name="Google Shape;122;p14"/>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23" name="Google Shape;123;p14"/>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4" name="Google Shape;124;p14"/>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25" name="Google Shape;125;p14"/>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26"/>
        <p:cNvGrpSpPr/>
        <p:nvPr/>
      </p:nvGrpSpPr>
      <p:grpSpPr>
        <a:xfrm>
          <a:off x="0" y="0"/>
          <a:ext cx="0" cy="0"/>
          <a:chOff x="0" y="0"/>
          <a:chExt cx="0" cy="0"/>
        </a:xfrm>
      </p:grpSpPr>
      <p:sp>
        <p:nvSpPr>
          <p:cNvPr id="127" name="Google Shape;127;p1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8" name="Google Shape;128;p1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29" name="Google Shape;129;p1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30" name="Google Shape;130;p1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31" name="Google Shape;131;p15"/>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32" name="Google Shape;132;p15"/>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33" name="Google Shape;133;p15"/>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34" name="Google Shape;134;p15"/>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5" name="Google Shape;135;p15"/>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36" name="Google Shape;136;p15"/>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37" name="Google Shape;137;p15"/>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38"/>
        <p:cNvGrpSpPr/>
        <p:nvPr/>
      </p:nvGrpSpPr>
      <p:grpSpPr>
        <a:xfrm>
          <a:off x="0" y="0"/>
          <a:ext cx="0" cy="0"/>
          <a:chOff x="0" y="0"/>
          <a:chExt cx="0" cy="0"/>
        </a:xfrm>
      </p:grpSpPr>
      <p:sp>
        <p:nvSpPr>
          <p:cNvPr id="139" name="Google Shape;139;p1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0" name="Google Shape;140;p1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1" name="Google Shape;141;p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2" name="Google Shape;142;p16"/>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3" name="Google Shape;143;p1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4" name="Google Shape;144;p1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5" name="Google Shape;145;p1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46"/>
        <p:cNvGrpSpPr/>
        <p:nvPr/>
      </p:nvGrpSpPr>
      <p:grpSpPr>
        <a:xfrm>
          <a:off x="0" y="0"/>
          <a:ext cx="0" cy="0"/>
          <a:chOff x="0" y="0"/>
          <a:chExt cx="0" cy="0"/>
        </a:xfrm>
      </p:grpSpPr>
      <p:sp>
        <p:nvSpPr>
          <p:cNvPr id="147" name="Google Shape;147;p17"/>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48" name="Google Shape;148;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49" name="Google Shape;149;p17"/>
          <p:cNvGraphicFramePr/>
          <p:nvPr/>
        </p:nvGraphicFramePr>
        <p:xfrm>
          <a:off x="1505065" y="1917027"/>
          <a:ext cx="3000000" cy="3000000"/>
        </p:xfrm>
        <a:graphic>
          <a:graphicData uri="http://schemas.openxmlformats.org/drawingml/2006/table">
            <a:tbl>
              <a:tblPr>
                <a:noFill/>
                <a:tableStyleId>{03F5F7EF-2186-4550-9650-B41048060597}</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50" name="Google Shape;150;p17"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51" name="Google Shape;151;p17"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52" name="Google Shape;152;p17"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53" name="Google Shape;153;p17"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54" name="Google Shape;154;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5" name="Google Shape;155;p17"/>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56" name="Google Shape;156;p17"/>
          <p:cNvPicPr preferRelativeResize="0"/>
          <p:nvPr/>
        </p:nvPicPr>
        <p:blipFill rotWithShape="1">
          <a:blip r:embed="rId7">
            <a:alphaModFix/>
          </a:blip>
          <a:srcRect/>
          <a:stretch/>
        </p:blipFill>
        <p:spPr>
          <a:xfrm>
            <a:off x="11057248" y="6241802"/>
            <a:ext cx="938147" cy="594360"/>
          </a:xfrm>
          <a:prstGeom prst="rect">
            <a:avLst/>
          </a:prstGeom>
          <a:noFill/>
          <a:ln>
            <a:noFill/>
          </a:ln>
        </p:spPr>
      </p:pic>
      <p:sp>
        <p:nvSpPr>
          <p:cNvPr id="157" name="Google Shape;157;p17"/>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a:solidFill>
                  <a:schemeClr val="dk1"/>
                </a:solidFill>
                <a:latin typeface="Libre Franklin Medium"/>
                <a:ea typeface="Libre Franklin Medium"/>
                <a:cs typeface="Libre Franklin Medium"/>
                <a:sym typeface="Libre Franklin Medium"/>
              </a:rPr>
              <a:t>Course Icons Key</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58"/>
        <p:cNvGrpSpPr/>
        <p:nvPr/>
      </p:nvGrpSpPr>
      <p:grpSpPr>
        <a:xfrm>
          <a:off x="0" y="0"/>
          <a:ext cx="0" cy="0"/>
          <a:chOff x="0" y="0"/>
          <a:chExt cx="0" cy="0"/>
        </a:xfrm>
      </p:grpSpPr>
      <p:pic>
        <p:nvPicPr>
          <p:cNvPr id="159" name="Google Shape;159;p18"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60" name="Google Shape;160;p1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1" name="Google Shape;161;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2" name="Google Shape;162;p18"/>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63" name="Google Shape;163;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4" name="Google Shape;164;p1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5" name="Google Shape;165;p18"/>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66" name="Google Shape;166;p18"/>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a:solidFill>
                  <a:schemeClr val="dk1"/>
                </a:solidFill>
                <a:latin typeface="Libre Franklin Medium"/>
                <a:ea typeface="Libre Franklin Medium"/>
                <a:cs typeface="Libre Franklin Medium"/>
                <a:sym typeface="Libre Franklin Medium"/>
              </a:rPr>
              <a:t>Learning Objectives</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67"/>
        <p:cNvGrpSpPr/>
        <p:nvPr/>
      </p:nvGrpSpPr>
      <p:grpSpPr>
        <a:xfrm>
          <a:off x="0" y="0"/>
          <a:ext cx="0" cy="0"/>
          <a:chOff x="0" y="0"/>
          <a:chExt cx="0" cy="0"/>
        </a:xfrm>
      </p:grpSpPr>
      <p:sp>
        <p:nvSpPr>
          <p:cNvPr id="168" name="Google Shape;168;p1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69" name="Google Shape;169;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0" name="Google Shape;170;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1" name="Google Shape;171;p1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2" name="Google Shape;172;p1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73"/>
        <p:cNvGrpSpPr/>
        <p:nvPr/>
      </p:nvGrpSpPr>
      <p:grpSpPr>
        <a:xfrm>
          <a:off x="0" y="0"/>
          <a:ext cx="0" cy="0"/>
          <a:chOff x="0" y="0"/>
          <a:chExt cx="0" cy="0"/>
        </a:xfrm>
      </p:grpSpPr>
      <p:sp>
        <p:nvSpPr>
          <p:cNvPr id="174" name="Google Shape;174;p2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75" name="Google Shape;175;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6" name="Google Shape;176;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7" name="Google Shape;177;p2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8" name="Google Shape;178;p2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5"/>
        <p:cNvGrpSpPr/>
        <p:nvPr/>
      </p:nvGrpSpPr>
      <p:grpSpPr>
        <a:xfrm>
          <a:off x="0" y="0"/>
          <a:ext cx="0" cy="0"/>
          <a:chOff x="0" y="0"/>
          <a:chExt cx="0" cy="0"/>
        </a:xfrm>
      </p:grpSpPr>
      <p:sp>
        <p:nvSpPr>
          <p:cNvPr id="26" name="Google Shape;26;p3"/>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7" name="Google Shape;27;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8" name="Google Shape;28;p3"/>
          <p:cNvGraphicFramePr/>
          <p:nvPr/>
        </p:nvGraphicFramePr>
        <p:xfrm>
          <a:off x="1505065" y="1917027"/>
          <a:ext cx="9181875" cy="4276750"/>
        </p:xfrm>
        <a:graphic>
          <a:graphicData uri="http://schemas.openxmlformats.org/drawingml/2006/table">
            <a:tbl>
              <a:tblPr>
                <a:noFill/>
                <a:tableStyleId>{03F5F7EF-2186-4550-9650-B41048060597}</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29" name="Google Shape;29;p3"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0" name="Google Shape;30;p3"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1" name="Google Shape;31;p3"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2" name="Google Shape;32;p3"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3" name="Google Shape;33;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 name="Google Shape;34;p3"/>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5" name="Google Shape;35;p3"/>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79"/>
        <p:cNvGrpSpPr/>
        <p:nvPr/>
      </p:nvGrpSpPr>
      <p:grpSpPr>
        <a:xfrm>
          <a:off x="0" y="0"/>
          <a:ext cx="0" cy="0"/>
          <a:chOff x="0" y="0"/>
          <a:chExt cx="0" cy="0"/>
        </a:xfrm>
      </p:grpSpPr>
      <p:sp>
        <p:nvSpPr>
          <p:cNvPr id="180" name="Google Shape;180;p2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81" name="Google Shape;181;p21"/>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2" name="Google Shape;182;p21"/>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83" name="Google Shape;183;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4" name="Google Shape;184;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5" name="Google Shape;185;p2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6" name="Google Shape;186;p2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87"/>
        <p:cNvGrpSpPr/>
        <p:nvPr/>
      </p:nvGrpSpPr>
      <p:grpSpPr>
        <a:xfrm>
          <a:off x="0" y="0"/>
          <a:ext cx="0" cy="0"/>
          <a:chOff x="0" y="0"/>
          <a:chExt cx="0" cy="0"/>
        </a:xfrm>
      </p:grpSpPr>
      <p:sp>
        <p:nvSpPr>
          <p:cNvPr id="188" name="Google Shape;188;p2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89" name="Google Shape;189;p22"/>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0" name="Google Shape;190;p22"/>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91" name="Google Shape;191;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2" name="Google Shape;192;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3" name="Google Shape;193;p2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94" name="Google Shape;194;p2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95"/>
        <p:cNvGrpSpPr/>
        <p:nvPr/>
      </p:nvGrpSpPr>
      <p:grpSpPr>
        <a:xfrm>
          <a:off x="0" y="0"/>
          <a:ext cx="0" cy="0"/>
          <a:chOff x="0" y="0"/>
          <a:chExt cx="0" cy="0"/>
        </a:xfrm>
      </p:grpSpPr>
      <p:sp>
        <p:nvSpPr>
          <p:cNvPr id="196" name="Google Shape;196;p2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97" name="Google Shape;197;p2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8" name="Google Shape;198;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9" name="Google Shape;199;p23"/>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200" name="Google Shape;200;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1" name="Google Shape;201;p2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2" name="Google Shape;202;p2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3"/>
        <p:cNvGrpSpPr/>
        <p:nvPr/>
      </p:nvGrpSpPr>
      <p:grpSpPr>
        <a:xfrm>
          <a:off x="0" y="0"/>
          <a:ext cx="0" cy="0"/>
          <a:chOff x="0" y="0"/>
          <a:chExt cx="0" cy="0"/>
        </a:xfrm>
      </p:grpSpPr>
      <p:sp>
        <p:nvSpPr>
          <p:cNvPr id="204" name="Google Shape;204;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5" name="Google Shape;205;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6" name="Google Shape;206;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7" name="Google Shape;207;p2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08" name="Google Shape;208;p2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09"/>
        <p:cNvGrpSpPr/>
        <p:nvPr/>
      </p:nvGrpSpPr>
      <p:grpSpPr>
        <a:xfrm>
          <a:off x="0" y="0"/>
          <a:ext cx="0" cy="0"/>
          <a:chOff x="0" y="0"/>
          <a:chExt cx="0" cy="0"/>
        </a:xfrm>
      </p:grpSpPr>
      <p:sp>
        <p:nvSpPr>
          <p:cNvPr id="210" name="Google Shape;210;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1" name="Google Shape;211;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3" name="Google Shape;213;p2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4" name="Google Shape;214;p2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7" name="Google Shape;217;p26"/>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8" name="Google Shape;218;p26"/>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9" name="Google Shape;219;p26"/>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0" name="Google Shape;220;p26"/>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1" name="Google Shape;221;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2" name="Google Shape;222;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3" name="Google Shape;223;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4" name="Google Shape;224;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5"/>
        <p:cNvGrpSpPr/>
        <p:nvPr/>
      </p:nvGrpSpPr>
      <p:grpSpPr>
        <a:xfrm>
          <a:off x="0" y="0"/>
          <a:ext cx="0" cy="0"/>
          <a:chOff x="0" y="0"/>
          <a:chExt cx="0" cy="0"/>
        </a:xfrm>
      </p:grpSpPr>
      <p:sp>
        <p:nvSpPr>
          <p:cNvPr id="226" name="Google Shape;226;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7" name="Google Shape;227;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8" name="Google Shape;228;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9" name="Google Shape;229;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0" name="Google Shape;230;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1" name="Google Shape;231;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2"/>
        <p:cNvGrpSpPr/>
        <p:nvPr/>
      </p:nvGrpSpPr>
      <p:grpSpPr>
        <a:xfrm>
          <a:off x="0" y="0"/>
          <a:ext cx="0" cy="0"/>
          <a:chOff x="0" y="0"/>
          <a:chExt cx="0" cy="0"/>
        </a:xfrm>
      </p:grpSpPr>
      <p:sp>
        <p:nvSpPr>
          <p:cNvPr id="233" name="Google Shape;233;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4" name="Google Shape;234;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5" name="Google Shape;235;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6" name="Google Shape;236;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7" name="Google Shape;237;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8" name="Google Shape;238;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9" name="Google Shape;239;p2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0"/>
        <p:cNvGrpSpPr/>
        <p:nvPr/>
      </p:nvGrpSpPr>
      <p:grpSpPr>
        <a:xfrm>
          <a:off x="0" y="0"/>
          <a:ext cx="0" cy="0"/>
          <a:chOff x="0" y="0"/>
          <a:chExt cx="0" cy="0"/>
        </a:xfrm>
      </p:grpSpPr>
      <p:sp>
        <p:nvSpPr>
          <p:cNvPr id="241" name="Google Shape;241;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3" name="Google Shape;243;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4" name="Google Shape;244;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5" name="Google Shape;245;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6"/>
        <p:cNvGrpSpPr/>
        <p:nvPr/>
      </p:nvGrpSpPr>
      <p:grpSpPr>
        <a:xfrm>
          <a:off x="0" y="0"/>
          <a:ext cx="0" cy="0"/>
          <a:chOff x="0" y="0"/>
          <a:chExt cx="0" cy="0"/>
        </a:xfrm>
      </p:grpSpPr>
      <p:sp>
        <p:nvSpPr>
          <p:cNvPr id="247" name="Google Shape;247;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8" name="Google Shape;248;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6"/>
        <p:cNvGrpSpPr/>
        <p:nvPr/>
      </p:nvGrpSpPr>
      <p:grpSpPr>
        <a:xfrm>
          <a:off x="0" y="0"/>
          <a:ext cx="0" cy="0"/>
          <a:chOff x="0" y="0"/>
          <a:chExt cx="0" cy="0"/>
        </a:xfrm>
      </p:grpSpPr>
      <p:pic>
        <p:nvPicPr>
          <p:cNvPr id="37" name="Google Shape;37;p4"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8" name="Google Shape;38;p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9" name="Google Shape;39;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 name="Google Shape;40;p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1" name="Google Shape;41;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2" name="Google Shape;42;p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3" name="Google Shape;43;p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49"/>
        <p:cNvGrpSpPr/>
        <p:nvPr/>
      </p:nvGrpSpPr>
      <p:grpSpPr>
        <a:xfrm>
          <a:off x="0" y="0"/>
          <a:ext cx="0" cy="0"/>
          <a:chOff x="0" y="0"/>
          <a:chExt cx="0" cy="0"/>
        </a:xfrm>
      </p:grpSpPr>
      <p:sp>
        <p:nvSpPr>
          <p:cNvPr id="250" name="Google Shape;250;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1" name="Google Shape;251;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2" name="Google Shape;252;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3"/>
        <p:cNvGrpSpPr/>
        <p:nvPr/>
      </p:nvGrpSpPr>
      <p:grpSpPr>
        <a:xfrm>
          <a:off x="0" y="0"/>
          <a:ext cx="0" cy="0"/>
          <a:chOff x="0" y="0"/>
          <a:chExt cx="0" cy="0"/>
        </a:xfrm>
      </p:grpSpPr>
      <p:sp>
        <p:nvSpPr>
          <p:cNvPr id="254" name="Google Shape;254;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5" name="Google Shape;255;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6" name="Google Shape;256;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7"/>
        <p:cNvGrpSpPr/>
        <p:nvPr/>
      </p:nvGrpSpPr>
      <p:grpSpPr>
        <a:xfrm>
          <a:off x="0" y="0"/>
          <a:ext cx="0" cy="0"/>
          <a:chOff x="0" y="0"/>
          <a:chExt cx="0" cy="0"/>
        </a:xfrm>
      </p:grpSpPr>
      <p:sp>
        <p:nvSpPr>
          <p:cNvPr id="258" name="Google Shape;258;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59" name="Google Shape;259;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0" name="Google Shape;260;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1" name="Google Shape;261;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2" name="Google Shape;262;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3" name="Google Shape;263;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4"/>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5"/>
        <p:cNvGrpSpPr/>
        <p:nvPr/>
      </p:nvGrpSpPr>
      <p:grpSpPr>
        <a:xfrm>
          <a:off x="0" y="0"/>
          <a:ext cx="0" cy="0"/>
          <a:chOff x="0" y="0"/>
          <a:chExt cx="0" cy="0"/>
        </a:xfrm>
      </p:grpSpPr>
      <p:sp>
        <p:nvSpPr>
          <p:cNvPr id="266" name="Google Shape;266;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7" name="Google Shape;267;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68" name="Google Shape;268;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9" name="Google Shape;269;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0" name="Google Shape;270;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1"/>
        <p:cNvGrpSpPr/>
        <p:nvPr/>
      </p:nvGrpSpPr>
      <p:grpSpPr>
        <a:xfrm>
          <a:off x="0" y="0"/>
          <a:ext cx="0" cy="0"/>
          <a:chOff x="0" y="0"/>
          <a:chExt cx="0" cy="0"/>
        </a:xfrm>
      </p:grpSpPr>
      <p:sp>
        <p:nvSpPr>
          <p:cNvPr id="272" name="Google Shape;272;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3" name="Google Shape;273;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4" name="Google Shape;274;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5" name="Google Shape;275;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6" name="Google Shape;276;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7" name="Google Shape;277;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278"/>
        <p:cNvGrpSpPr/>
        <p:nvPr/>
      </p:nvGrpSpPr>
      <p:grpSpPr>
        <a:xfrm>
          <a:off x="0" y="0"/>
          <a:ext cx="0" cy="0"/>
          <a:chOff x="0" y="0"/>
          <a:chExt cx="0" cy="0"/>
        </a:xfrm>
      </p:grpSpPr>
      <p:sp>
        <p:nvSpPr>
          <p:cNvPr id="279" name="Google Shape;279;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80" name="Google Shape;280;p37"/>
          <p:cNvGraphicFramePr/>
          <p:nvPr/>
        </p:nvGraphicFramePr>
        <p:xfrm>
          <a:off x="1505065" y="1917027"/>
          <a:ext cx="3000000" cy="3000000"/>
        </p:xfrm>
        <a:graphic>
          <a:graphicData uri="http://schemas.openxmlformats.org/drawingml/2006/table">
            <a:tbl>
              <a:tblPr>
                <a:noFill/>
                <a:tableStyleId>{03F5F7EF-2186-4550-9650-B41048060597}</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latin typeface="Arial"/>
                          <a:ea typeface="Arial"/>
                          <a:cs typeface="Arial"/>
                          <a:sym typeface="Arial"/>
                        </a:rPr>
                        <a:t>Icon</a:t>
                      </a:r>
                      <a:endParaRPr sz="1800" b="1">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latin typeface="Arial"/>
                          <a:ea typeface="Arial"/>
                          <a:cs typeface="Arial"/>
                          <a:sym typeface="Arial"/>
                        </a:rPr>
                        <a:t>Use</a:t>
                      </a:r>
                      <a:endParaRPr sz="1800" b="1">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281" name="Google Shape;281;p37"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282" name="Google Shape;282;p37"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283" name="Google Shape;283;p37"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284" name="Google Shape;284;p37"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85" name="Google Shape;285;p3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6" name="Google Shape;286;p37"/>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287" name="Google Shape;287;p37"/>
          <p:cNvPicPr preferRelativeResize="0"/>
          <p:nvPr/>
        </p:nvPicPr>
        <p:blipFill rotWithShape="1">
          <a:blip r:embed="rId7">
            <a:alphaModFix/>
          </a:blip>
          <a:srcRect/>
          <a:stretch/>
        </p:blipFill>
        <p:spPr>
          <a:xfrm>
            <a:off x="11057248" y="6241802"/>
            <a:ext cx="938147" cy="594360"/>
          </a:xfrm>
          <a:prstGeom prst="rect">
            <a:avLst/>
          </a:prstGeom>
          <a:noFill/>
          <a:ln>
            <a:noFill/>
          </a:ln>
        </p:spPr>
      </p:pic>
      <p:sp>
        <p:nvSpPr>
          <p:cNvPr id="288" name="Google Shape;288;p37"/>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a:solidFill>
                  <a:schemeClr val="dk1"/>
                </a:solidFill>
                <a:latin typeface="Libre Franklin Medium"/>
                <a:ea typeface="Libre Franklin Medium"/>
                <a:cs typeface="Libre Franklin Medium"/>
                <a:sym typeface="Libre Franklin Medium"/>
              </a:rPr>
              <a:t>Course Icons Key</a:t>
            </a: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1_Objectives">
  <p:cSld name="1_Objectives">
    <p:spTree>
      <p:nvGrpSpPr>
        <p:cNvPr id="1" name="Shape 289"/>
        <p:cNvGrpSpPr/>
        <p:nvPr/>
      </p:nvGrpSpPr>
      <p:grpSpPr>
        <a:xfrm>
          <a:off x="0" y="0"/>
          <a:ext cx="0" cy="0"/>
          <a:chOff x="0" y="0"/>
          <a:chExt cx="0" cy="0"/>
        </a:xfrm>
      </p:grpSpPr>
      <p:pic>
        <p:nvPicPr>
          <p:cNvPr id="290" name="Google Shape;290;p38"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291" name="Google Shape;291;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2" name="Google Shape;292;p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3" name="Google Shape;293;p3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4" name="Google Shape;294;p3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95" name="Google Shape;295;p38"/>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296" name="Google Shape;296;p38"/>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a:solidFill>
                  <a:schemeClr val="dk1"/>
                </a:solidFill>
                <a:latin typeface="Libre Franklin Medium"/>
                <a:ea typeface="Libre Franklin Medium"/>
                <a:cs typeface="Libre Franklin Medium"/>
                <a:sym typeface="Libre Franklin Medium"/>
              </a:rPr>
              <a:t>Learning Objectives</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44"/>
        <p:cNvGrpSpPr/>
        <p:nvPr/>
      </p:nvGrpSpPr>
      <p:grpSpPr>
        <a:xfrm>
          <a:off x="0" y="0"/>
          <a:ext cx="0" cy="0"/>
          <a:chOff x="0" y="0"/>
          <a:chExt cx="0" cy="0"/>
        </a:xfrm>
      </p:grpSpPr>
      <p:sp>
        <p:nvSpPr>
          <p:cNvPr id="45" name="Google Shape;45;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6" name="Google Shape;46;p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 name="Google Shape;48;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 name="Google Shape;49;p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0" name="Google Shape;50;p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51"/>
        <p:cNvGrpSpPr/>
        <p:nvPr/>
      </p:nvGrpSpPr>
      <p:grpSpPr>
        <a:xfrm>
          <a:off x="0" y="0"/>
          <a:ext cx="0" cy="0"/>
          <a:chOff x="0" y="0"/>
          <a:chExt cx="0" cy="0"/>
        </a:xfrm>
      </p:grpSpPr>
      <p:sp>
        <p:nvSpPr>
          <p:cNvPr id="52" name="Google Shape;52;p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 name="Google Shape;53;p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4" name="Google Shape;54;p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 name="Google Shape;55;p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6" name="Google Shape;56;p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7" name="Google Shape;57;p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58"/>
        <p:cNvGrpSpPr/>
        <p:nvPr/>
      </p:nvGrpSpPr>
      <p:grpSpPr>
        <a:xfrm>
          <a:off x="0" y="0"/>
          <a:ext cx="0" cy="0"/>
          <a:chOff x="0" y="0"/>
          <a:chExt cx="0" cy="0"/>
        </a:xfrm>
      </p:grpSpPr>
      <p:sp>
        <p:nvSpPr>
          <p:cNvPr id="59" name="Google Shape;59;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0" name="Google Shape;60;p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1" name="Google Shape;61;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 name="Google Shape;62;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3" name="Google Shape;63;p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4" name="Google Shape;64;p7"/>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65" name="Google Shape;65;p7"/>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66"/>
        <p:cNvGrpSpPr/>
        <p:nvPr/>
      </p:nvGrpSpPr>
      <p:grpSpPr>
        <a:xfrm>
          <a:off x="0" y="0"/>
          <a:ext cx="0" cy="0"/>
          <a:chOff x="0" y="0"/>
          <a:chExt cx="0" cy="0"/>
        </a:xfrm>
      </p:grpSpPr>
      <p:pic>
        <p:nvPicPr>
          <p:cNvPr id="67" name="Google Shape;67;p8"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68" name="Google Shape;68;p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 name="Google Shape;69;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0" name="Google Shape;70;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 name="Google Shape;71;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2" name="Google Shape;72;p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3" name="Google Shape;73;p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74"/>
        <p:cNvGrpSpPr/>
        <p:nvPr/>
      </p:nvGrpSpPr>
      <p:grpSpPr>
        <a:xfrm>
          <a:off x="0" y="0"/>
          <a:ext cx="0" cy="0"/>
          <a:chOff x="0" y="0"/>
          <a:chExt cx="0" cy="0"/>
        </a:xfrm>
      </p:grpSpPr>
      <p:pic>
        <p:nvPicPr>
          <p:cNvPr id="75" name="Google Shape;75;p9"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76" name="Google Shape;76;p9"/>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7" name="Google Shape;77;p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8" name="Google Shape;78;p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 name="Google Shape;79;p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0" name="Google Shape;80;p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1" name="Google Shape;81;p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82"/>
        <p:cNvGrpSpPr/>
        <p:nvPr/>
      </p:nvGrpSpPr>
      <p:grpSpPr>
        <a:xfrm>
          <a:off x="0" y="0"/>
          <a:ext cx="0" cy="0"/>
          <a:chOff x="0" y="0"/>
          <a:chExt cx="0" cy="0"/>
        </a:xfrm>
      </p:grpSpPr>
      <p:sp>
        <p:nvSpPr>
          <p:cNvPr id="83" name="Google Shape;83;p1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4" name="Google Shape;84;p1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85" name="Google Shape;85;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6" name="Google Shape;86;p1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87" name="Google Shape;87;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8" name="Google Shape;88;p1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9" name="Google Shape;89;p1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4.jpg"/><Relationship Id="rId5" Type="http://schemas.openxmlformats.org/officeDocument/2006/relationships/image" Target="../media/image13.png"/><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1.jpg"/><Relationship Id="rId7" Type="http://schemas.openxmlformats.org/officeDocument/2006/relationships/image" Target="../media/image16.png"/><Relationship Id="rId12"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5.png"/><Relationship Id="rId11" Type="http://schemas.openxmlformats.org/officeDocument/2006/relationships/image" Target="../media/image14.jpg"/><Relationship Id="rId5" Type="http://schemas.openxmlformats.org/officeDocument/2006/relationships/image" Target="../media/image13.png"/><Relationship Id="rId10" Type="http://schemas.openxmlformats.org/officeDocument/2006/relationships/image" Target="../media/image19.png"/><Relationship Id="rId4" Type="http://schemas.openxmlformats.org/officeDocument/2006/relationships/image" Target="../media/image12.jp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jpg"/><Relationship Id="rId3" Type="http://schemas.openxmlformats.org/officeDocument/2006/relationships/image" Target="../media/image11.jpg"/><Relationship Id="rId7" Type="http://schemas.openxmlformats.org/officeDocument/2006/relationships/image" Target="../media/image16.png"/><Relationship Id="rId12"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5.png"/><Relationship Id="rId11" Type="http://schemas.openxmlformats.org/officeDocument/2006/relationships/image" Target="../media/image14.jpg"/><Relationship Id="rId5" Type="http://schemas.openxmlformats.org/officeDocument/2006/relationships/image" Target="../media/image13.png"/><Relationship Id="rId10" Type="http://schemas.openxmlformats.org/officeDocument/2006/relationships/image" Target="../media/image19.png"/><Relationship Id="rId4" Type="http://schemas.openxmlformats.org/officeDocument/2006/relationships/image" Target="../media/image12.jpg"/><Relationship Id="rId9" Type="http://schemas.openxmlformats.org/officeDocument/2006/relationships/image" Target="../media/image18.png"/><Relationship Id="rId14" Type="http://schemas.openxmlformats.org/officeDocument/2006/relationships/image" Target="../media/image22.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5.xml"/><Relationship Id="rId5" Type="http://schemas.openxmlformats.org/officeDocument/2006/relationships/image" Target="../media/image30.png"/><Relationship Id="rId4" Type="http://schemas.openxmlformats.org/officeDocument/2006/relationships/image" Target="../media/image2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jpg"/><Relationship Id="rId3" Type="http://schemas.openxmlformats.org/officeDocument/2006/relationships/image" Target="../media/image11.jpg"/><Relationship Id="rId7" Type="http://schemas.openxmlformats.org/officeDocument/2006/relationships/image" Target="../media/image16.png"/><Relationship Id="rId12" Type="http://schemas.openxmlformats.org/officeDocument/2006/relationships/image" Target="../media/image20.png"/><Relationship Id="rId2" Type="http://schemas.openxmlformats.org/officeDocument/2006/relationships/notesSlide" Target="../notesSlides/notesSlide61.xml"/><Relationship Id="rId1" Type="http://schemas.openxmlformats.org/officeDocument/2006/relationships/slideLayout" Target="../slideLayouts/slideLayout5.xml"/><Relationship Id="rId6" Type="http://schemas.openxmlformats.org/officeDocument/2006/relationships/image" Target="../media/image15.png"/><Relationship Id="rId11" Type="http://schemas.openxmlformats.org/officeDocument/2006/relationships/image" Target="../media/image14.jpg"/><Relationship Id="rId5" Type="http://schemas.openxmlformats.org/officeDocument/2006/relationships/image" Target="../media/image13.png"/><Relationship Id="rId10" Type="http://schemas.openxmlformats.org/officeDocument/2006/relationships/image" Target="../media/image19.png"/><Relationship Id="rId4" Type="http://schemas.openxmlformats.org/officeDocument/2006/relationships/image" Target="../media/image12.jpg"/><Relationship Id="rId9" Type="http://schemas.openxmlformats.org/officeDocument/2006/relationships/image" Target="../media/image18.png"/><Relationship Id="rId14" Type="http://schemas.openxmlformats.org/officeDocument/2006/relationships/image" Target="../media/image22.jpg"/></Relationships>
</file>

<file path=ppt/slides/_rels/slide62.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11.jpg"/><Relationship Id="rId7" Type="http://schemas.openxmlformats.org/officeDocument/2006/relationships/image" Target="../media/image33.jpg"/><Relationship Id="rId2" Type="http://schemas.openxmlformats.org/officeDocument/2006/relationships/notesSlide" Target="../notesSlides/notesSlide62.xml"/><Relationship Id="rId1" Type="http://schemas.openxmlformats.org/officeDocument/2006/relationships/slideLayout" Target="../slideLayouts/slideLayout5.xml"/><Relationship Id="rId6" Type="http://schemas.openxmlformats.org/officeDocument/2006/relationships/image" Target="../media/image32.jpg"/><Relationship Id="rId5" Type="http://schemas.openxmlformats.org/officeDocument/2006/relationships/image" Target="../media/image31.png"/><Relationship Id="rId4" Type="http://schemas.openxmlformats.org/officeDocument/2006/relationships/image" Target="../media/image12.jpg"/></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6.xml"/><Relationship Id="rId1" Type="http://schemas.openxmlformats.org/officeDocument/2006/relationships/slideLayout" Target="../slideLayouts/slideLayout5.xml"/><Relationship Id="rId5" Type="http://schemas.openxmlformats.org/officeDocument/2006/relationships/image" Target="../media/image22.jpg"/><Relationship Id="rId4" Type="http://schemas.openxmlformats.org/officeDocument/2006/relationships/image" Target="../media/image21.jp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5.xml"/><Relationship Id="rId1" Type="http://schemas.openxmlformats.org/officeDocument/2006/relationships/slideLayout" Target="../slideLayouts/slideLayout5.xml"/><Relationship Id="rId5" Type="http://schemas.openxmlformats.org/officeDocument/2006/relationships/image" Target="../media/image36.png"/><Relationship Id="rId4" Type="http://schemas.openxmlformats.org/officeDocument/2006/relationships/image" Target="../media/image35.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9"/>
          <p:cNvSpPr txBox="1">
            <a:spLocks noGrp="1"/>
          </p:cNvSpPr>
          <p:nvPr>
            <p:ph type="body" idx="1"/>
          </p:nvPr>
        </p:nvSpPr>
        <p:spPr>
          <a:xfrm>
            <a:off x="521601" y="1904768"/>
            <a:ext cx="8553126" cy="1873500"/>
          </a:xfrm>
          <a:prstGeom prst="rect">
            <a:avLst/>
          </a:prstGeom>
          <a:noFill/>
          <a:ln>
            <a:noFill/>
          </a:ln>
        </p:spPr>
        <p:txBody>
          <a:bodyPr spcFirstLastPara="1" wrap="square" lIns="0" tIns="45700" rIns="0" bIns="45700" anchor="t" anchorCtr="0">
            <a:noAutofit/>
          </a:bodyPr>
          <a:lstStyle/>
          <a:p>
            <a:pPr marL="0" lvl="0" indent="0" algn="l" rtl="0">
              <a:lnSpc>
                <a:spcPct val="90000"/>
              </a:lnSpc>
              <a:spcBef>
                <a:spcPts val="1000"/>
              </a:spcBef>
              <a:spcAft>
                <a:spcPts val="0"/>
              </a:spcAft>
              <a:buClr>
                <a:schemeClr val="dk1"/>
              </a:buClr>
              <a:buSzPts val="4800"/>
              <a:buNone/>
            </a:pPr>
            <a:r>
              <a:rPr lang="fr-FR" dirty="0">
                <a:latin typeface="Franklin Gothic Medium" panose="020B0603020102020204" pitchFamily="34" charset="0"/>
              </a:rPr>
              <a:t>Enquête sur une flambée Partie 3 : Analyse et Riposte</a:t>
            </a:r>
          </a:p>
        </p:txBody>
      </p:sp>
      <p:sp>
        <p:nvSpPr>
          <p:cNvPr id="303" name="Google Shape;303;p39"/>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8"/>
          <p:cNvSpPr txBox="1">
            <a:spLocks noGrp="1"/>
          </p:cNvSpPr>
          <p:nvPr>
            <p:ph type="body" idx="1"/>
          </p:nvPr>
        </p:nvSpPr>
        <p:spPr>
          <a:xfrm>
            <a:off x="838199" y="1478857"/>
            <a:ext cx="1135380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Une supposition éclairée sur :</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latin typeface="Arial"/>
                <a:ea typeface="Arial"/>
                <a:cs typeface="Arial"/>
                <a:sym typeface="Arial"/>
              </a:rPr>
              <a:t>Cause, source de l</a:t>
            </a:r>
            <a:r>
              <a:rPr lang="fr-FR" dirty="0"/>
              <a:t>a flambée </a:t>
            </a:r>
            <a:r>
              <a:rPr lang="fr-FR" dirty="0">
                <a:latin typeface="Arial"/>
                <a:ea typeface="Arial"/>
                <a:cs typeface="Arial"/>
                <a:sym typeface="Arial"/>
              </a:rPr>
              <a:t>épidémique </a:t>
            </a:r>
            <a:endParaRPr lang="fr-FR" dirty="0"/>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latin typeface="Arial"/>
                <a:ea typeface="Arial"/>
                <a:cs typeface="Arial"/>
                <a:sym typeface="Arial"/>
              </a:rPr>
              <a:t>Une association entre une </a:t>
            </a:r>
            <a:r>
              <a:rPr lang="fr-FR" b="1" dirty="0">
                <a:latin typeface="Arial"/>
                <a:ea typeface="Arial"/>
                <a:cs typeface="Arial"/>
                <a:sym typeface="Arial"/>
              </a:rPr>
              <a:t>exposition </a:t>
            </a:r>
            <a:r>
              <a:rPr lang="fr-FR" dirty="0">
                <a:latin typeface="Arial"/>
                <a:ea typeface="Arial"/>
                <a:cs typeface="Arial"/>
                <a:sym typeface="Arial"/>
              </a:rPr>
              <a:t>et un </a:t>
            </a:r>
            <a:r>
              <a:rPr lang="fr-FR" b="1" dirty="0">
                <a:latin typeface="Arial"/>
                <a:ea typeface="Arial"/>
                <a:cs typeface="Arial"/>
                <a:sym typeface="Arial"/>
              </a:rPr>
              <a:t>résultat</a:t>
            </a:r>
            <a:endParaRPr lang="fr-FR" dirty="0">
              <a:latin typeface="Arial"/>
              <a:ea typeface="Arial"/>
              <a:cs typeface="Arial"/>
              <a:sym typeface="Arial"/>
            </a:endParaRP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latin typeface="Arial"/>
                <a:ea typeface="Arial"/>
                <a:cs typeface="Arial"/>
                <a:sym typeface="Arial"/>
              </a:rPr>
              <a:t>Mode de transmission de la maladie</a:t>
            </a:r>
            <a:endParaRPr lang="fr-FR" dirty="0"/>
          </a:p>
          <a:p>
            <a:pPr marL="228600" lvl="0" indent="-228600" algn="l" rtl="0">
              <a:lnSpc>
                <a:spcPct val="100000"/>
              </a:lnSpc>
              <a:spcBef>
                <a:spcPts val="500"/>
              </a:spcBef>
              <a:spcAft>
                <a:spcPts val="0"/>
              </a:spcAft>
              <a:buClr>
                <a:schemeClr val="dk1"/>
              </a:buClr>
              <a:buSzPts val="2800"/>
              <a:buChar char="•"/>
            </a:pPr>
            <a:r>
              <a:rPr lang="fr-FR" dirty="0"/>
              <a:t>Élaborer une hypothèse pour :</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Flambée épidémique de choléra dans le village X</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Premier cas de rougeole dans le village Y</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Tempête d'avortements dans un troupeau de bétail à l'extérieur du village Z</a:t>
            </a:r>
          </a:p>
          <a:p>
            <a:pPr marL="0" lvl="0" indent="0" algn="l" rtl="0">
              <a:lnSpc>
                <a:spcPct val="100000"/>
              </a:lnSpc>
              <a:spcBef>
                <a:spcPts val="1172"/>
              </a:spcBef>
              <a:spcAft>
                <a:spcPts val="500"/>
              </a:spcAft>
              <a:buClr>
                <a:schemeClr val="dk1"/>
              </a:buClr>
              <a:buSzPts val="2800"/>
              <a:buNone/>
            </a:pPr>
            <a:endParaRPr lang="fr-FR" dirty="0"/>
          </a:p>
        </p:txBody>
      </p:sp>
      <p:sp>
        <p:nvSpPr>
          <p:cNvPr id="389" name="Google Shape;389;p48"/>
          <p:cNvSpPr txBox="1"/>
          <p:nvPr/>
        </p:nvSpPr>
        <p:spPr>
          <a:xfrm>
            <a:off x="838199" y="457200"/>
            <a:ext cx="11149361"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Exemples : Élaboration d'hypothèses</a:t>
            </a:r>
            <a:endParaRPr lang="fr-FR" dirty="0">
              <a:latin typeface="Franklin Gothic Medium" panose="020B06030201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4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Prendre en compte la connaissance du sujet : les sources connues, les véhicules et les modes de transmission</a:t>
            </a:r>
          </a:p>
          <a:p>
            <a:pPr marL="514350" lvl="0" indent="-514350" algn="l" rtl="0">
              <a:lnSpc>
                <a:spcPct val="100000"/>
              </a:lnSpc>
              <a:spcBef>
                <a:spcPts val="500"/>
              </a:spcBef>
              <a:spcAft>
                <a:spcPts val="0"/>
              </a:spcAft>
              <a:buClr>
                <a:schemeClr val="dk1"/>
              </a:buClr>
              <a:buSzPts val="2800"/>
              <a:buFont typeface="Libre Franklin Medium"/>
              <a:buAutoNum type="arabicPeriod"/>
            </a:pPr>
            <a:r>
              <a:rPr lang="fr-FR" dirty="0"/>
              <a:t>Examiner l'épidémiologie descriptive. Qu'est-ce qui expliquerait la plupart des cas ?</a:t>
            </a:r>
          </a:p>
          <a:p>
            <a:pPr marL="514350" lvl="0" indent="-514350" algn="l" rtl="0">
              <a:lnSpc>
                <a:spcPct val="100000"/>
              </a:lnSpc>
              <a:spcBef>
                <a:spcPts val="500"/>
              </a:spcBef>
              <a:spcAft>
                <a:spcPts val="0"/>
              </a:spcAft>
              <a:buClr>
                <a:schemeClr val="dk1"/>
              </a:buClr>
              <a:buSzPts val="2800"/>
              <a:buFont typeface="Libre Franklin Medium"/>
              <a:buAutoNum type="arabicPeriod"/>
            </a:pPr>
            <a:r>
              <a:rPr lang="fr-FR" dirty="0"/>
              <a:t>Considérer les valeurs aberrantes et des possibilités d'exposition uniques</a:t>
            </a:r>
          </a:p>
          <a:p>
            <a:pPr marL="514350" lvl="0" indent="-514350" algn="l" rtl="0">
              <a:lnSpc>
                <a:spcPct val="100000"/>
              </a:lnSpc>
              <a:spcBef>
                <a:spcPts val="500"/>
              </a:spcBef>
              <a:spcAft>
                <a:spcPts val="0"/>
              </a:spcAft>
              <a:buClr>
                <a:schemeClr val="dk1"/>
              </a:buClr>
              <a:buSzPts val="2800"/>
              <a:buFont typeface="Libre Franklin Medium"/>
              <a:buAutoNum type="arabicPeriod"/>
            </a:pPr>
            <a:r>
              <a:rPr lang="fr-FR" dirty="0"/>
              <a:t>Discutez avec les patients, les propriétaires d'animaux et les personnes qui s'occupent d'eux. Qu'en pensent-ils ?</a:t>
            </a:r>
          </a:p>
          <a:p>
            <a:pPr marL="514350" lvl="0" indent="-514350" algn="l" rtl="0">
              <a:lnSpc>
                <a:spcPct val="100000"/>
              </a:lnSpc>
              <a:spcBef>
                <a:spcPts val="500"/>
              </a:spcBef>
              <a:spcAft>
                <a:spcPts val="500"/>
              </a:spcAft>
              <a:buClr>
                <a:schemeClr val="dk1"/>
              </a:buClr>
              <a:buSzPts val="2800"/>
              <a:buFont typeface="Libre Franklin Medium"/>
              <a:buAutoNum type="arabicPeriod"/>
            </a:pPr>
            <a:r>
              <a:rPr lang="fr-FR" dirty="0"/>
              <a:t>Qu'en pensent les responsables locaux de la santé publique et de la santé animale ?</a:t>
            </a:r>
          </a:p>
        </p:txBody>
      </p:sp>
      <p:sp>
        <p:nvSpPr>
          <p:cNvPr id="396" name="Google Shape;396;p49"/>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Comment élaborer une hypothèse</a:t>
            </a:r>
            <a:endParaRPr lang="fr-FR" dirty="0">
              <a:latin typeface="Franklin Gothic Medium" panose="020B06030201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50"/>
          <p:cNvSpPr txBox="1">
            <a:spLocks noGrp="1"/>
          </p:cNvSpPr>
          <p:nvPr>
            <p:ph type="title"/>
          </p:nvPr>
        </p:nvSpPr>
        <p:spPr>
          <a:xfrm>
            <a:off x="813942" y="460861"/>
            <a:ext cx="10515600" cy="693223"/>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Chaîne de transmission (1/3)</a:t>
            </a:r>
          </a:p>
        </p:txBody>
      </p:sp>
      <p:sp>
        <p:nvSpPr>
          <p:cNvPr id="403" name="Google Shape;403;p50"/>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404" name="Google Shape;404;p50"/>
          <p:cNvSpPr txBox="1"/>
          <p:nvPr/>
        </p:nvSpPr>
        <p:spPr>
          <a:xfrm>
            <a:off x="2026987" y="5521205"/>
            <a:ext cx="9033510" cy="830956"/>
          </a:xfrm>
          <a:prstGeom prst="rect">
            <a:avLst/>
          </a:prstGeom>
          <a:noFill/>
          <a:ln>
            <a:noFill/>
          </a:ln>
        </p:spPr>
        <p:txBody>
          <a:bodyPr spcFirstLastPara="1" wrap="square" lIns="91425" tIns="45700" rIns="91425" bIns="45700" anchor="t" anchorCtr="0">
            <a:spAutoFit/>
          </a:bodyPr>
          <a:lstStyle/>
          <a:p>
            <a:pPr lvl="0">
              <a:buClr>
                <a:srgbClr val="44546A"/>
              </a:buClr>
              <a:buSzPts val="2400"/>
            </a:pPr>
            <a:r>
              <a:rPr lang="fr-FR" sz="2400" b="1" i="0" u="none" strike="noStrike" cap="none" dirty="0">
                <a:solidFill>
                  <a:srgbClr val="44546A"/>
                </a:solidFill>
                <a:latin typeface="Arial"/>
                <a:ea typeface="Arial"/>
                <a:cs typeface="Arial"/>
                <a:sym typeface="Arial"/>
              </a:rPr>
              <a:t>*Réservoir : </a:t>
            </a:r>
            <a:r>
              <a:rPr lang="fr-FR" sz="2400" b="0" i="0" u="none" strike="noStrike" cap="none" dirty="0">
                <a:solidFill>
                  <a:srgbClr val="44546A"/>
                </a:solidFill>
                <a:latin typeface="Arial"/>
                <a:ea typeface="Arial"/>
                <a:cs typeface="Arial"/>
                <a:sym typeface="Arial"/>
              </a:rPr>
              <a:t>habitat (humains, animaux, environnement) dans lequel un agent infectieux </a:t>
            </a:r>
            <a:r>
              <a:rPr lang="fr-FR" sz="2400" dirty="0">
                <a:solidFill>
                  <a:srgbClr val="44546A"/>
                </a:solidFill>
              </a:rPr>
              <a:t>habituellement </a:t>
            </a:r>
            <a:r>
              <a:rPr lang="fr-FR" sz="2400" b="0" i="0" u="none" strike="noStrike" cap="none" dirty="0">
                <a:solidFill>
                  <a:srgbClr val="44546A"/>
                </a:solidFill>
                <a:latin typeface="Arial"/>
                <a:ea typeface="Arial"/>
                <a:cs typeface="Arial"/>
                <a:sym typeface="Arial"/>
              </a:rPr>
              <a:t>vit et se multiplie</a:t>
            </a:r>
            <a:endParaRPr lang="fr-FR" sz="1800" b="0" i="0" u="none" strike="noStrike" cap="none" dirty="0">
              <a:solidFill>
                <a:srgbClr val="000000"/>
              </a:solidFill>
              <a:latin typeface="Arial"/>
              <a:ea typeface="Arial"/>
              <a:cs typeface="Arial"/>
              <a:sym typeface="Arial"/>
            </a:endParaRPr>
          </a:p>
        </p:txBody>
      </p:sp>
      <p:grpSp>
        <p:nvGrpSpPr>
          <p:cNvPr id="405" name="Google Shape;405;p50"/>
          <p:cNvGrpSpPr/>
          <p:nvPr/>
        </p:nvGrpSpPr>
        <p:grpSpPr>
          <a:xfrm>
            <a:off x="968196" y="1693805"/>
            <a:ext cx="2602547" cy="3670740"/>
            <a:chOff x="1288236" y="1693805"/>
            <a:chExt cx="2602547" cy="3670740"/>
          </a:xfrm>
        </p:grpSpPr>
        <p:sp>
          <p:nvSpPr>
            <p:cNvPr id="406" name="Google Shape;406;p50"/>
            <p:cNvSpPr txBox="1"/>
            <p:nvPr/>
          </p:nvSpPr>
          <p:spPr>
            <a:xfrm>
              <a:off x="142113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Réservoir</a:t>
              </a:r>
              <a:endParaRPr lang="fr-FR" sz="1800" b="0" i="0" u="none" strike="noStrike" cap="none" dirty="0">
                <a:solidFill>
                  <a:srgbClr val="000000"/>
                </a:solidFill>
                <a:latin typeface="Arial"/>
                <a:ea typeface="Arial"/>
                <a:cs typeface="Arial"/>
                <a:sym typeface="Arial"/>
              </a:endParaRPr>
            </a:p>
          </p:txBody>
        </p:sp>
        <p:pic>
          <p:nvPicPr>
            <p:cNvPr id="407" name="Google Shape;407;p50"/>
            <p:cNvPicPr preferRelativeResize="0"/>
            <p:nvPr/>
          </p:nvPicPr>
          <p:blipFill rotWithShape="1">
            <a:blip r:embed="rId3">
              <a:alphaModFix/>
            </a:blip>
            <a:srcRect/>
            <a:stretch/>
          </p:blipFill>
          <p:spPr>
            <a:xfrm flipH="1">
              <a:off x="2347027" y="4037394"/>
              <a:ext cx="1094606" cy="701171"/>
            </a:xfrm>
            <a:prstGeom prst="rect">
              <a:avLst/>
            </a:prstGeom>
            <a:noFill/>
            <a:ln>
              <a:noFill/>
            </a:ln>
          </p:spPr>
        </p:pic>
        <p:pic>
          <p:nvPicPr>
            <p:cNvPr id="408" name="Google Shape;408;p50"/>
            <p:cNvPicPr preferRelativeResize="0"/>
            <p:nvPr/>
          </p:nvPicPr>
          <p:blipFill rotWithShape="1">
            <a:blip r:embed="rId4">
              <a:alphaModFix/>
            </a:blip>
            <a:srcRect/>
            <a:stretch/>
          </p:blipFill>
          <p:spPr>
            <a:xfrm flipH="1">
              <a:off x="1288236" y="4091973"/>
              <a:ext cx="934327" cy="1087054"/>
            </a:xfrm>
            <a:prstGeom prst="rect">
              <a:avLst/>
            </a:prstGeom>
            <a:noFill/>
            <a:ln>
              <a:noFill/>
            </a:ln>
          </p:spPr>
        </p:pic>
        <p:pic>
          <p:nvPicPr>
            <p:cNvPr id="409" name="Google Shape;409;p50"/>
            <p:cNvPicPr preferRelativeResize="0"/>
            <p:nvPr/>
          </p:nvPicPr>
          <p:blipFill rotWithShape="1">
            <a:blip r:embed="rId5">
              <a:alphaModFix/>
            </a:blip>
            <a:srcRect/>
            <a:stretch/>
          </p:blipFill>
          <p:spPr>
            <a:xfrm>
              <a:off x="2293801" y="4745165"/>
              <a:ext cx="1596982" cy="619380"/>
            </a:xfrm>
            <a:prstGeom prst="rect">
              <a:avLst/>
            </a:prstGeom>
            <a:noFill/>
            <a:ln>
              <a:noFill/>
            </a:ln>
          </p:spPr>
        </p:pic>
        <p:pic>
          <p:nvPicPr>
            <p:cNvPr id="410" name="Google Shape;410;p50" descr="Image result for Human Drawing PNG"/>
            <p:cNvPicPr preferRelativeResize="0"/>
            <p:nvPr/>
          </p:nvPicPr>
          <p:blipFill rotWithShape="1">
            <a:blip r:embed="rId6">
              <a:alphaModFix/>
            </a:blip>
            <a:srcRect/>
            <a:stretch/>
          </p:blipFill>
          <p:spPr>
            <a:xfrm>
              <a:off x="1942468" y="2452082"/>
              <a:ext cx="712520" cy="1572354"/>
            </a:xfrm>
            <a:prstGeom prst="rect">
              <a:avLst/>
            </a:prstGeom>
            <a:noFill/>
            <a:ln>
              <a:noFill/>
            </a:ln>
          </p:spPr>
        </p:pic>
      </p:grpSp>
      <p:sp>
        <p:nvSpPr>
          <p:cNvPr id="411" name="Google Shape;411;p50" descr="Bacteria icon vector. bacteria illustration sign. microbe symbol ..."/>
          <p:cNvSpPr/>
          <p:nvPr/>
        </p:nvSpPr>
        <p:spPr>
          <a:xfrm>
            <a:off x="594360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51"/>
          <p:cNvSpPr txBox="1">
            <a:spLocks noGrp="1"/>
          </p:cNvSpPr>
          <p:nvPr>
            <p:ph type="title"/>
          </p:nvPr>
        </p:nvSpPr>
        <p:spPr>
          <a:xfrm>
            <a:off x="813942" y="460861"/>
            <a:ext cx="10515600" cy="693223"/>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Chaîne de transmission (2/3)</a:t>
            </a:r>
          </a:p>
        </p:txBody>
      </p:sp>
      <p:sp>
        <p:nvSpPr>
          <p:cNvPr id="418" name="Google Shape;418;p51"/>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419" name="Google Shape;419;p51"/>
          <p:cNvSpPr txBox="1"/>
          <p:nvPr/>
        </p:nvSpPr>
        <p:spPr>
          <a:xfrm>
            <a:off x="4987290" y="1524001"/>
            <a:ext cx="228600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Mode de transmission</a:t>
            </a:r>
            <a:endParaRPr lang="fr-FR" sz="1800" b="0" i="0" u="none" strike="noStrike" cap="none" dirty="0">
              <a:solidFill>
                <a:srgbClr val="000000"/>
              </a:solidFill>
              <a:latin typeface="Arial"/>
              <a:ea typeface="Arial"/>
              <a:cs typeface="Arial"/>
              <a:sym typeface="Arial"/>
            </a:endParaRPr>
          </a:p>
        </p:txBody>
      </p:sp>
      <p:sp>
        <p:nvSpPr>
          <p:cNvPr id="420" name="Google Shape;420;p51"/>
          <p:cNvSpPr txBox="1"/>
          <p:nvPr/>
        </p:nvSpPr>
        <p:spPr>
          <a:xfrm>
            <a:off x="110109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Réservoir</a:t>
            </a:r>
            <a:endParaRPr lang="fr-FR" sz="1800" b="0" i="0" u="none" strike="noStrike" cap="none" dirty="0">
              <a:solidFill>
                <a:srgbClr val="000000"/>
              </a:solidFill>
              <a:latin typeface="Arial"/>
              <a:ea typeface="Arial"/>
              <a:cs typeface="Arial"/>
              <a:sym typeface="Arial"/>
            </a:endParaRPr>
          </a:p>
        </p:txBody>
      </p:sp>
      <p:sp>
        <p:nvSpPr>
          <p:cNvPr id="421" name="Google Shape;421;p51"/>
          <p:cNvSpPr txBox="1"/>
          <p:nvPr/>
        </p:nvSpPr>
        <p:spPr>
          <a:xfrm>
            <a:off x="1905000" y="5595033"/>
            <a:ext cx="9033510"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44546A"/>
              </a:buClr>
              <a:buSzPts val="2400"/>
              <a:buFont typeface="Arial"/>
              <a:buNone/>
            </a:pPr>
            <a:r>
              <a:rPr lang="fr-FR" sz="2400" b="1" i="0" u="none" strike="noStrike" cap="none" dirty="0">
                <a:solidFill>
                  <a:srgbClr val="44546A"/>
                </a:solidFill>
                <a:latin typeface="Arial"/>
                <a:ea typeface="Arial"/>
                <a:cs typeface="Arial"/>
                <a:sym typeface="Arial"/>
              </a:rPr>
              <a:t>*Réservoir : </a:t>
            </a:r>
            <a:r>
              <a:rPr lang="fr-FR" sz="2400" b="0" i="0" u="none" strike="noStrike" cap="none" dirty="0">
                <a:solidFill>
                  <a:srgbClr val="44546A"/>
                </a:solidFill>
                <a:latin typeface="Arial"/>
                <a:ea typeface="Arial"/>
                <a:cs typeface="Arial"/>
                <a:sym typeface="Arial"/>
              </a:rPr>
              <a:t>habitat (humains, animaux, environnement) dans lequel un agent infectieux habituellement vit et se multiplie</a:t>
            </a:r>
            <a:endParaRPr lang="fr-FR" sz="1800" b="0" i="0" u="none" strike="noStrike" cap="none" dirty="0">
              <a:solidFill>
                <a:srgbClr val="000000"/>
              </a:solidFill>
              <a:latin typeface="Arial"/>
              <a:ea typeface="Arial"/>
              <a:cs typeface="Arial"/>
              <a:sym typeface="Arial"/>
            </a:endParaRPr>
          </a:p>
        </p:txBody>
      </p:sp>
      <p:sp>
        <p:nvSpPr>
          <p:cNvPr id="422" name="Google Shape;422;p51"/>
          <p:cNvSpPr/>
          <p:nvPr/>
        </p:nvSpPr>
        <p:spPr>
          <a:xfrm>
            <a:off x="4918270" y="2360311"/>
            <a:ext cx="2644046" cy="271999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ourier New"/>
              <a:ea typeface="Courier New"/>
              <a:cs typeface="Courier New"/>
              <a:sym typeface="Courier New"/>
            </a:endParaRPr>
          </a:p>
        </p:txBody>
      </p:sp>
      <p:sp>
        <p:nvSpPr>
          <p:cNvPr id="423" name="Google Shape;423;p51"/>
          <p:cNvSpPr txBox="1"/>
          <p:nvPr/>
        </p:nvSpPr>
        <p:spPr>
          <a:xfrm>
            <a:off x="3387801" y="2848181"/>
            <a:ext cx="875086"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a:solidFill>
                  <a:srgbClr val="000000"/>
                </a:solidFill>
                <a:latin typeface="Arial"/>
                <a:ea typeface="Arial"/>
                <a:cs typeface="Arial"/>
                <a:sym typeface="Arial"/>
              </a:rPr>
              <a:t>Agent</a:t>
            </a:r>
            <a:endParaRPr sz="1400" b="0" i="0" u="none" strike="noStrike" cap="none">
              <a:solidFill>
                <a:srgbClr val="000000"/>
              </a:solidFill>
              <a:latin typeface="Arial"/>
              <a:ea typeface="Arial"/>
              <a:cs typeface="Arial"/>
              <a:sym typeface="Arial"/>
            </a:endParaRPr>
          </a:p>
        </p:txBody>
      </p:sp>
      <p:pic>
        <p:nvPicPr>
          <p:cNvPr id="424" name="Google Shape;424;p51"/>
          <p:cNvPicPr preferRelativeResize="0"/>
          <p:nvPr/>
        </p:nvPicPr>
        <p:blipFill rotWithShape="1">
          <a:blip r:embed="rId3">
            <a:alphaModFix/>
          </a:blip>
          <a:srcRect/>
          <a:stretch/>
        </p:blipFill>
        <p:spPr>
          <a:xfrm flipH="1">
            <a:off x="2026987" y="4037394"/>
            <a:ext cx="1094606" cy="701171"/>
          </a:xfrm>
          <a:prstGeom prst="rect">
            <a:avLst/>
          </a:prstGeom>
          <a:noFill/>
          <a:ln>
            <a:noFill/>
          </a:ln>
        </p:spPr>
      </p:pic>
      <p:pic>
        <p:nvPicPr>
          <p:cNvPr id="425" name="Google Shape;425;p51"/>
          <p:cNvPicPr preferRelativeResize="0"/>
          <p:nvPr/>
        </p:nvPicPr>
        <p:blipFill rotWithShape="1">
          <a:blip r:embed="rId4">
            <a:alphaModFix/>
          </a:blip>
          <a:srcRect/>
          <a:stretch/>
        </p:blipFill>
        <p:spPr>
          <a:xfrm flipH="1">
            <a:off x="968196" y="4091973"/>
            <a:ext cx="934327" cy="1087054"/>
          </a:xfrm>
          <a:prstGeom prst="rect">
            <a:avLst/>
          </a:prstGeom>
          <a:noFill/>
          <a:ln>
            <a:noFill/>
          </a:ln>
        </p:spPr>
      </p:pic>
      <p:pic>
        <p:nvPicPr>
          <p:cNvPr id="426" name="Google Shape;426;p51"/>
          <p:cNvPicPr preferRelativeResize="0"/>
          <p:nvPr/>
        </p:nvPicPr>
        <p:blipFill rotWithShape="1">
          <a:blip r:embed="rId5">
            <a:alphaModFix/>
          </a:blip>
          <a:srcRect/>
          <a:stretch/>
        </p:blipFill>
        <p:spPr>
          <a:xfrm>
            <a:off x="1973761" y="4745165"/>
            <a:ext cx="1596982" cy="619380"/>
          </a:xfrm>
          <a:prstGeom prst="rect">
            <a:avLst/>
          </a:prstGeom>
          <a:noFill/>
          <a:ln>
            <a:noFill/>
          </a:ln>
        </p:spPr>
      </p:pic>
      <p:grpSp>
        <p:nvGrpSpPr>
          <p:cNvPr id="427" name="Google Shape;427;p51"/>
          <p:cNvGrpSpPr/>
          <p:nvPr/>
        </p:nvGrpSpPr>
        <p:grpSpPr>
          <a:xfrm>
            <a:off x="5394960" y="2406630"/>
            <a:ext cx="1958452" cy="2523201"/>
            <a:chOff x="3608070" y="2406629"/>
            <a:chExt cx="1958452" cy="2523201"/>
          </a:xfrm>
        </p:grpSpPr>
        <p:pic>
          <p:nvPicPr>
            <p:cNvPr id="428" name="Google Shape;428;p51"/>
            <p:cNvPicPr preferRelativeResize="0"/>
            <p:nvPr/>
          </p:nvPicPr>
          <p:blipFill rotWithShape="1">
            <a:blip r:embed="rId6">
              <a:alphaModFix/>
            </a:blip>
            <a:srcRect/>
            <a:stretch/>
          </p:blipFill>
          <p:spPr>
            <a:xfrm>
              <a:off x="4072600" y="3333778"/>
              <a:ext cx="787342" cy="787342"/>
            </a:xfrm>
            <a:prstGeom prst="rect">
              <a:avLst/>
            </a:prstGeom>
            <a:noFill/>
            <a:ln>
              <a:noFill/>
            </a:ln>
          </p:spPr>
        </p:pic>
        <p:pic>
          <p:nvPicPr>
            <p:cNvPr id="429" name="Google Shape;429;p51"/>
            <p:cNvPicPr preferRelativeResize="0"/>
            <p:nvPr/>
          </p:nvPicPr>
          <p:blipFill rotWithShape="1">
            <a:blip r:embed="rId7">
              <a:alphaModFix/>
            </a:blip>
            <a:srcRect/>
            <a:stretch/>
          </p:blipFill>
          <p:spPr>
            <a:xfrm>
              <a:off x="4630870" y="2406629"/>
              <a:ext cx="919956" cy="919956"/>
            </a:xfrm>
            <a:prstGeom prst="rect">
              <a:avLst/>
            </a:prstGeom>
            <a:noFill/>
            <a:ln>
              <a:noFill/>
            </a:ln>
          </p:spPr>
        </p:pic>
        <p:pic>
          <p:nvPicPr>
            <p:cNvPr id="430" name="Google Shape;430;p51" descr="Fruit bowl with solid fill"/>
            <p:cNvPicPr preferRelativeResize="0"/>
            <p:nvPr/>
          </p:nvPicPr>
          <p:blipFill rotWithShape="1">
            <a:blip r:embed="rId8">
              <a:alphaModFix/>
            </a:blip>
            <a:srcRect/>
            <a:stretch/>
          </p:blipFill>
          <p:spPr>
            <a:xfrm>
              <a:off x="3608070" y="4120470"/>
              <a:ext cx="672176" cy="672176"/>
            </a:xfrm>
            <a:prstGeom prst="rect">
              <a:avLst/>
            </a:prstGeom>
            <a:noFill/>
            <a:ln>
              <a:noFill/>
            </a:ln>
          </p:spPr>
        </p:pic>
        <p:pic>
          <p:nvPicPr>
            <p:cNvPr id="431" name="Google Shape;431;p51" descr="Windy with solid fill"/>
            <p:cNvPicPr preferRelativeResize="0"/>
            <p:nvPr/>
          </p:nvPicPr>
          <p:blipFill rotWithShape="1">
            <a:blip r:embed="rId9">
              <a:alphaModFix/>
            </a:blip>
            <a:srcRect/>
            <a:stretch/>
          </p:blipFill>
          <p:spPr>
            <a:xfrm>
              <a:off x="4652122" y="4015430"/>
              <a:ext cx="914400" cy="914400"/>
            </a:xfrm>
            <a:prstGeom prst="rect">
              <a:avLst/>
            </a:prstGeom>
            <a:noFill/>
            <a:ln>
              <a:noFill/>
            </a:ln>
          </p:spPr>
        </p:pic>
      </p:grpSp>
      <p:pic>
        <p:nvPicPr>
          <p:cNvPr id="432" name="Google Shape;432;p51" descr="An Introduction to Infectious Disease - Science in the News"/>
          <p:cNvPicPr preferRelativeResize="0"/>
          <p:nvPr/>
        </p:nvPicPr>
        <p:blipFill rotWithShape="1">
          <a:blip r:embed="rId10">
            <a:alphaModFix/>
          </a:blip>
          <a:srcRect l="55162" t="9835" r="34781" b="72808"/>
          <a:stretch/>
        </p:blipFill>
        <p:spPr>
          <a:xfrm>
            <a:off x="5350760" y="2486342"/>
            <a:ext cx="717152" cy="787341"/>
          </a:xfrm>
          <a:prstGeom prst="rect">
            <a:avLst/>
          </a:prstGeom>
          <a:noFill/>
          <a:ln>
            <a:noFill/>
          </a:ln>
        </p:spPr>
      </p:pic>
      <p:pic>
        <p:nvPicPr>
          <p:cNvPr id="433" name="Google Shape;433;p51" descr="Image result for Human Drawing PNG"/>
          <p:cNvPicPr preferRelativeResize="0"/>
          <p:nvPr/>
        </p:nvPicPr>
        <p:blipFill rotWithShape="1">
          <a:blip r:embed="rId11">
            <a:alphaModFix/>
          </a:blip>
          <a:srcRect/>
          <a:stretch/>
        </p:blipFill>
        <p:spPr>
          <a:xfrm>
            <a:off x="1622428" y="2452082"/>
            <a:ext cx="712520" cy="1572354"/>
          </a:xfrm>
          <a:prstGeom prst="rect">
            <a:avLst/>
          </a:prstGeom>
          <a:noFill/>
          <a:ln>
            <a:noFill/>
          </a:ln>
        </p:spPr>
      </p:pic>
      <p:sp>
        <p:nvSpPr>
          <p:cNvPr id="434" name="Google Shape;434;p51" descr="Bacteria icon vector. bacteria illustration sign. microbe symbol ..."/>
          <p:cNvSpPr/>
          <p:nvPr/>
        </p:nvSpPr>
        <p:spPr>
          <a:xfrm>
            <a:off x="620649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35" name="Google Shape;435;p51" descr="A group of different colored bacteria&#10;&#10;Description automatically generated with medium confidence"/>
          <p:cNvPicPr preferRelativeResize="0"/>
          <p:nvPr/>
        </p:nvPicPr>
        <p:blipFill rotWithShape="1">
          <a:blip r:embed="rId12">
            <a:alphaModFix/>
          </a:blip>
          <a:srcRect/>
          <a:stretch/>
        </p:blipFill>
        <p:spPr>
          <a:xfrm>
            <a:off x="3308438" y="3280733"/>
            <a:ext cx="964886" cy="55130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52"/>
          <p:cNvSpPr txBox="1">
            <a:spLocks noGrp="1"/>
          </p:cNvSpPr>
          <p:nvPr>
            <p:ph type="title"/>
          </p:nvPr>
        </p:nvSpPr>
        <p:spPr>
          <a:xfrm>
            <a:off x="813942" y="460861"/>
            <a:ext cx="10515600" cy="693223"/>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Chaîne de transmission (3/3)</a:t>
            </a:r>
          </a:p>
        </p:txBody>
      </p:sp>
      <p:sp>
        <p:nvSpPr>
          <p:cNvPr id="442" name="Google Shape;442;p52"/>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443" name="Google Shape;443;p52"/>
          <p:cNvSpPr txBox="1"/>
          <p:nvPr/>
        </p:nvSpPr>
        <p:spPr>
          <a:xfrm>
            <a:off x="4987290" y="1524001"/>
            <a:ext cx="228600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Mode de transmission</a:t>
            </a:r>
            <a:endParaRPr lang="fr-FR" sz="1800" b="0" i="0" u="none" strike="noStrike" cap="none" dirty="0">
              <a:solidFill>
                <a:srgbClr val="000000"/>
              </a:solidFill>
              <a:latin typeface="Arial"/>
              <a:ea typeface="Arial"/>
              <a:cs typeface="Arial"/>
              <a:sym typeface="Arial"/>
            </a:endParaRPr>
          </a:p>
        </p:txBody>
      </p:sp>
      <p:sp>
        <p:nvSpPr>
          <p:cNvPr id="444" name="Google Shape;444;p52"/>
          <p:cNvSpPr txBox="1"/>
          <p:nvPr/>
        </p:nvSpPr>
        <p:spPr>
          <a:xfrm>
            <a:off x="110109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Réservoir</a:t>
            </a:r>
            <a:endParaRPr lang="fr-FR" sz="1800" b="0" i="0" u="none" strike="noStrike" cap="none" dirty="0">
              <a:solidFill>
                <a:srgbClr val="000000"/>
              </a:solidFill>
              <a:latin typeface="Arial"/>
              <a:ea typeface="Arial"/>
              <a:cs typeface="Arial"/>
              <a:sym typeface="Arial"/>
            </a:endParaRPr>
          </a:p>
        </p:txBody>
      </p:sp>
      <p:sp>
        <p:nvSpPr>
          <p:cNvPr id="445" name="Google Shape;445;p52"/>
          <p:cNvSpPr txBox="1"/>
          <p:nvPr/>
        </p:nvSpPr>
        <p:spPr>
          <a:xfrm>
            <a:off x="1905000" y="5595033"/>
            <a:ext cx="8820604"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44546A"/>
              </a:buClr>
              <a:buSzPts val="2400"/>
              <a:buFont typeface="Arial"/>
              <a:buNone/>
            </a:pPr>
            <a:r>
              <a:rPr lang="fr-FR" sz="2400" b="1" i="0" u="none" strike="noStrike" cap="none" dirty="0">
                <a:solidFill>
                  <a:srgbClr val="44546A"/>
                </a:solidFill>
                <a:latin typeface="Arial"/>
                <a:ea typeface="Arial"/>
                <a:cs typeface="Arial"/>
                <a:sym typeface="Arial"/>
              </a:rPr>
              <a:t>*Réservoir : </a:t>
            </a:r>
            <a:r>
              <a:rPr lang="fr-FR" sz="2400" b="0" i="0" u="none" strike="noStrike" cap="none" dirty="0">
                <a:solidFill>
                  <a:srgbClr val="44546A"/>
                </a:solidFill>
                <a:latin typeface="Arial"/>
                <a:ea typeface="Arial"/>
                <a:cs typeface="Arial"/>
                <a:sym typeface="Arial"/>
              </a:rPr>
              <a:t>habitat (humains, animaux, environnement) dans lequel un agent infectieux habituellement vit et se multiplie</a:t>
            </a:r>
            <a:endParaRPr lang="fr-FR" sz="1800" b="0" i="0" u="none" strike="noStrike" cap="none" dirty="0">
              <a:solidFill>
                <a:srgbClr val="000000"/>
              </a:solidFill>
              <a:latin typeface="Arial"/>
              <a:ea typeface="Arial"/>
              <a:cs typeface="Arial"/>
              <a:sym typeface="Arial"/>
            </a:endParaRPr>
          </a:p>
        </p:txBody>
      </p:sp>
      <p:sp>
        <p:nvSpPr>
          <p:cNvPr id="446" name="Google Shape;446;p52"/>
          <p:cNvSpPr/>
          <p:nvPr/>
        </p:nvSpPr>
        <p:spPr>
          <a:xfrm>
            <a:off x="4918270" y="2360311"/>
            <a:ext cx="2644046" cy="271999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ourier New"/>
              <a:ea typeface="Courier New"/>
              <a:cs typeface="Courier New"/>
              <a:sym typeface="Courier New"/>
            </a:endParaRPr>
          </a:p>
        </p:txBody>
      </p:sp>
      <p:sp>
        <p:nvSpPr>
          <p:cNvPr id="447" name="Google Shape;447;p52"/>
          <p:cNvSpPr txBox="1"/>
          <p:nvPr/>
        </p:nvSpPr>
        <p:spPr>
          <a:xfrm>
            <a:off x="3387801" y="2848181"/>
            <a:ext cx="875086"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a:solidFill>
                  <a:srgbClr val="000000"/>
                </a:solidFill>
                <a:latin typeface="Arial"/>
                <a:ea typeface="Arial"/>
                <a:cs typeface="Arial"/>
                <a:sym typeface="Arial"/>
              </a:rPr>
              <a:t>Agent</a:t>
            </a:r>
            <a:endParaRPr sz="1400" b="0" i="0" u="none" strike="noStrike" cap="none">
              <a:solidFill>
                <a:srgbClr val="000000"/>
              </a:solidFill>
              <a:latin typeface="Arial"/>
              <a:ea typeface="Arial"/>
              <a:cs typeface="Arial"/>
              <a:sym typeface="Arial"/>
            </a:endParaRPr>
          </a:p>
        </p:txBody>
      </p:sp>
      <p:pic>
        <p:nvPicPr>
          <p:cNvPr id="448" name="Google Shape;448;p52"/>
          <p:cNvPicPr preferRelativeResize="0"/>
          <p:nvPr/>
        </p:nvPicPr>
        <p:blipFill rotWithShape="1">
          <a:blip r:embed="rId3">
            <a:alphaModFix/>
          </a:blip>
          <a:srcRect/>
          <a:stretch/>
        </p:blipFill>
        <p:spPr>
          <a:xfrm flipH="1">
            <a:off x="2026987" y="4037394"/>
            <a:ext cx="1094606" cy="701171"/>
          </a:xfrm>
          <a:prstGeom prst="rect">
            <a:avLst/>
          </a:prstGeom>
          <a:noFill/>
          <a:ln>
            <a:noFill/>
          </a:ln>
        </p:spPr>
      </p:pic>
      <p:pic>
        <p:nvPicPr>
          <p:cNvPr id="449" name="Google Shape;449;p52"/>
          <p:cNvPicPr preferRelativeResize="0"/>
          <p:nvPr/>
        </p:nvPicPr>
        <p:blipFill rotWithShape="1">
          <a:blip r:embed="rId4">
            <a:alphaModFix/>
          </a:blip>
          <a:srcRect/>
          <a:stretch/>
        </p:blipFill>
        <p:spPr>
          <a:xfrm flipH="1">
            <a:off x="968196" y="4091973"/>
            <a:ext cx="934327" cy="1087054"/>
          </a:xfrm>
          <a:prstGeom prst="rect">
            <a:avLst/>
          </a:prstGeom>
          <a:noFill/>
          <a:ln>
            <a:noFill/>
          </a:ln>
        </p:spPr>
      </p:pic>
      <p:pic>
        <p:nvPicPr>
          <p:cNvPr id="450" name="Google Shape;450;p52"/>
          <p:cNvPicPr preferRelativeResize="0"/>
          <p:nvPr/>
        </p:nvPicPr>
        <p:blipFill rotWithShape="1">
          <a:blip r:embed="rId5">
            <a:alphaModFix/>
          </a:blip>
          <a:srcRect/>
          <a:stretch/>
        </p:blipFill>
        <p:spPr>
          <a:xfrm>
            <a:off x="1973761" y="4745165"/>
            <a:ext cx="1596982" cy="619380"/>
          </a:xfrm>
          <a:prstGeom prst="rect">
            <a:avLst/>
          </a:prstGeom>
          <a:noFill/>
          <a:ln>
            <a:noFill/>
          </a:ln>
        </p:spPr>
      </p:pic>
      <p:grpSp>
        <p:nvGrpSpPr>
          <p:cNvPr id="451" name="Google Shape;451;p52"/>
          <p:cNvGrpSpPr/>
          <p:nvPr/>
        </p:nvGrpSpPr>
        <p:grpSpPr>
          <a:xfrm>
            <a:off x="5394960" y="2406630"/>
            <a:ext cx="1958452" cy="2523201"/>
            <a:chOff x="3608070" y="2406629"/>
            <a:chExt cx="1958452" cy="2523201"/>
          </a:xfrm>
        </p:grpSpPr>
        <p:pic>
          <p:nvPicPr>
            <p:cNvPr id="452" name="Google Shape;452;p52"/>
            <p:cNvPicPr preferRelativeResize="0"/>
            <p:nvPr/>
          </p:nvPicPr>
          <p:blipFill rotWithShape="1">
            <a:blip r:embed="rId6">
              <a:alphaModFix/>
            </a:blip>
            <a:srcRect/>
            <a:stretch/>
          </p:blipFill>
          <p:spPr>
            <a:xfrm>
              <a:off x="4072600" y="3333778"/>
              <a:ext cx="787342" cy="787342"/>
            </a:xfrm>
            <a:prstGeom prst="rect">
              <a:avLst/>
            </a:prstGeom>
            <a:noFill/>
            <a:ln>
              <a:noFill/>
            </a:ln>
          </p:spPr>
        </p:pic>
        <p:pic>
          <p:nvPicPr>
            <p:cNvPr id="453" name="Google Shape;453;p52"/>
            <p:cNvPicPr preferRelativeResize="0"/>
            <p:nvPr/>
          </p:nvPicPr>
          <p:blipFill rotWithShape="1">
            <a:blip r:embed="rId7">
              <a:alphaModFix/>
            </a:blip>
            <a:srcRect/>
            <a:stretch/>
          </p:blipFill>
          <p:spPr>
            <a:xfrm>
              <a:off x="4630870" y="2406629"/>
              <a:ext cx="919956" cy="919956"/>
            </a:xfrm>
            <a:prstGeom prst="rect">
              <a:avLst/>
            </a:prstGeom>
            <a:noFill/>
            <a:ln>
              <a:noFill/>
            </a:ln>
          </p:spPr>
        </p:pic>
        <p:pic>
          <p:nvPicPr>
            <p:cNvPr id="454" name="Google Shape;454;p52" descr="Fruit bowl with solid fill"/>
            <p:cNvPicPr preferRelativeResize="0"/>
            <p:nvPr/>
          </p:nvPicPr>
          <p:blipFill rotWithShape="1">
            <a:blip r:embed="rId8">
              <a:alphaModFix/>
            </a:blip>
            <a:srcRect/>
            <a:stretch/>
          </p:blipFill>
          <p:spPr>
            <a:xfrm>
              <a:off x="3608070" y="4120470"/>
              <a:ext cx="672176" cy="672176"/>
            </a:xfrm>
            <a:prstGeom prst="rect">
              <a:avLst/>
            </a:prstGeom>
            <a:noFill/>
            <a:ln>
              <a:noFill/>
            </a:ln>
          </p:spPr>
        </p:pic>
        <p:pic>
          <p:nvPicPr>
            <p:cNvPr id="455" name="Google Shape;455;p52" descr="Windy with solid fill"/>
            <p:cNvPicPr preferRelativeResize="0"/>
            <p:nvPr/>
          </p:nvPicPr>
          <p:blipFill rotWithShape="1">
            <a:blip r:embed="rId9">
              <a:alphaModFix/>
            </a:blip>
            <a:srcRect/>
            <a:stretch/>
          </p:blipFill>
          <p:spPr>
            <a:xfrm>
              <a:off x="4652122" y="4015430"/>
              <a:ext cx="914400" cy="914400"/>
            </a:xfrm>
            <a:prstGeom prst="rect">
              <a:avLst/>
            </a:prstGeom>
            <a:noFill/>
            <a:ln>
              <a:noFill/>
            </a:ln>
          </p:spPr>
        </p:pic>
      </p:grpSp>
      <p:pic>
        <p:nvPicPr>
          <p:cNvPr id="456" name="Google Shape;456;p52" descr="An Introduction to Infectious Disease - Science in the News"/>
          <p:cNvPicPr preferRelativeResize="0"/>
          <p:nvPr/>
        </p:nvPicPr>
        <p:blipFill rotWithShape="1">
          <a:blip r:embed="rId10">
            <a:alphaModFix/>
          </a:blip>
          <a:srcRect l="55162" t="9835" r="34781" b="72808"/>
          <a:stretch/>
        </p:blipFill>
        <p:spPr>
          <a:xfrm>
            <a:off x="5350760" y="2486342"/>
            <a:ext cx="717152" cy="787341"/>
          </a:xfrm>
          <a:prstGeom prst="rect">
            <a:avLst/>
          </a:prstGeom>
          <a:noFill/>
          <a:ln>
            <a:noFill/>
          </a:ln>
        </p:spPr>
      </p:pic>
      <p:pic>
        <p:nvPicPr>
          <p:cNvPr id="457" name="Google Shape;457;p52" descr="Image result for Human Drawing PNG"/>
          <p:cNvPicPr preferRelativeResize="0"/>
          <p:nvPr/>
        </p:nvPicPr>
        <p:blipFill rotWithShape="1">
          <a:blip r:embed="rId11">
            <a:alphaModFix/>
          </a:blip>
          <a:srcRect/>
          <a:stretch/>
        </p:blipFill>
        <p:spPr>
          <a:xfrm>
            <a:off x="1622428" y="2452082"/>
            <a:ext cx="712520" cy="1572354"/>
          </a:xfrm>
          <a:prstGeom prst="rect">
            <a:avLst/>
          </a:prstGeom>
          <a:noFill/>
          <a:ln>
            <a:noFill/>
          </a:ln>
        </p:spPr>
      </p:pic>
      <p:sp>
        <p:nvSpPr>
          <p:cNvPr id="458" name="Google Shape;458;p52" descr="Bacteria icon vector. bacteria illustration sign. microbe symbol ..."/>
          <p:cNvSpPr/>
          <p:nvPr/>
        </p:nvSpPr>
        <p:spPr>
          <a:xfrm>
            <a:off x="620649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59" name="Google Shape;459;p52" descr="A group of different colored bacteria&#10;&#10;Description automatically generated with medium confidence"/>
          <p:cNvPicPr preferRelativeResize="0"/>
          <p:nvPr/>
        </p:nvPicPr>
        <p:blipFill rotWithShape="1">
          <a:blip r:embed="rId12">
            <a:alphaModFix/>
          </a:blip>
          <a:srcRect/>
          <a:stretch/>
        </p:blipFill>
        <p:spPr>
          <a:xfrm>
            <a:off x="3308438" y="3280733"/>
            <a:ext cx="964886" cy="551303"/>
          </a:xfrm>
          <a:prstGeom prst="rect">
            <a:avLst/>
          </a:prstGeom>
          <a:noFill/>
          <a:ln>
            <a:noFill/>
          </a:ln>
        </p:spPr>
      </p:pic>
      <p:sp>
        <p:nvSpPr>
          <p:cNvPr id="460" name="Google Shape;460;p52"/>
          <p:cNvSpPr txBox="1"/>
          <p:nvPr/>
        </p:nvSpPr>
        <p:spPr>
          <a:xfrm>
            <a:off x="8279130" y="1434904"/>
            <a:ext cx="3496558"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Hôte sensible</a:t>
            </a:r>
            <a:endParaRPr lang="fr-FR" sz="18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(via le point d'entrée)</a:t>
            </a:r>
            <a:endParaRPr lang="fr-FR" sz="1800" b="0" i="0" u="none" strike="noStrike" cap="none" dirty="0">
              <a:solidFill>
                <a:srgbClr val="000000"/>
              </a:solidFill>
              <a:latin typeface="Arial"/>
              <a:ea typeface="Arial"/>
              <a:cs typeface="Arial"/>
              <a:sym typeface="Arial"/>
            </a:endParaRPr>
          </a:p>
        </p:txBody>
      </p:sp>
      <p:sp>
        <p:nvSpPr>
          <p:cNvPr id="461" name="Google Shape;461;p52"/>
          <p:cNvSpPr/>
          <p:nvPr/>
        </p:nvSpPr>
        <p:spPr>
          <a:xfrm>
            <a:off x="8247211" y="3383280"/>
            <a:ext cx="503770" cy="546910"/>
          </a:xfrm>
          <a:prstGeom prst="notchedRightArrow">
            <a:avLst>
              <a:gd name="adj1" fmla="val 50000"/>
              <a:gd name="adj2" fmla="val 43056"/>
            </a:avLst>
          </a:prstGeom>
          <a:solidFill>
            <a:srgbClr val="00953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462" name="Google Shape;462;p52"/>
          <p:cNvGrpSpPr/>
          <p:nvPr/>
        </p:nvGrpSpPr>
        <p:grpSpPr>
          <a:xfrm>
            <a:off x="9143183" y="2389574"/>
            <a:ext cx="2227158" cy="2539098"/>
            <a:chOff x="7988753" y="2389574"/>
            <a:chExt cx="2227158" cy="2539098"/>
          </a:xfrm>
        </p:grpSpPr>
        <p:pic>
          <p:nvPicPr>
            <p:cNvPr id="463" name="Google Shape;463;p52" descr="Image result for Human Drawing PNG"/>
            <p:cNvPicPr preferRelativeResize="0"/>
            <p:nvPr/>
          </p:nvPicPr>
          <p:blipFill rotWithShape="1">
            <a:blip r:embed="rId11">
              <a:alphaModFix/>
            </a:blip>
            <a:srcRect/>
            <a:stretch/>
          </p:blipFill>
          <p:spPr>
            <a:xfrm>
              <a:off x="7988753" y="2389574"/>
              <a:ext cx="712520" cy="1572354"/>
            </a:xfrm>
            <a:prstGeom prst="rect">
              <a:avLst/>
            </a:prstGeom>
            <a:noFill/>
            <a:ln>
              <a:noFill/>
            </a:ln>
          </p:spPr>
        </p:pic>
        <p:pic>
          <p:nvPicPr>
            <p:cNvPr id="464" name="Google Shape;464;p52" descr="Image result for Cow Outline"/>
            <p:cNvPicPr preferRelativeResize="0"/>
            <p:nvPr/>
          </p:nvPicPr>
          <p:blipFill rotWithShape="1">
            <a:blip r:embed="rId13">
              <a:alphaModFix/>
            </a:blip>
            <a:srcRect/>
            <a:stretch/>
          </p:blipFill>
          <p:spPr>
            <a:xfrm>
              <a:off x="8889035" y="2771598"/>
              <a:ext cx="1326876" cy="965615"/>
            </a:xfrm>
            <a:prstGeom prst="rect">
              <a:avLst/>
            </a:prstGeom>
            <a:noFill/>
            <a:ln>
              <a:noFill/>
            </a:ln>
          </p:spPr>
        </p:pic>
        <p:pic>
          <p:nvPicPr>
            <p:cNvPr id="465" name="Google Shape;465;p52" descr="Image result for poultry images outline"/>
            <p:cNvPicPr preferRelativeResize="0"/>
            <p:nvPr/>
          </p:nvPicPr>
          <p:blipFill rotWithShape="1">
            <a:blip r:embed="rId14">
              <a:alphaModFix/>
            </a:blip>
            <a:srcRect/>
            <a:stretch/>
          </p:blipFill>
          <p:spPr>
            <a:xfrm>
              <a:off x="8762966" y="3934748"/>
              <a:ext cx="808208" cy="993924"/>
            </a:xfrm>
            <a:prstGeom prst="rect">
              <a:avLst/>
            </a:prstGeom>
            <a:noFill/>
            <a:ln>
              <a:noFill/>
            </a:ln>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graphicFrame>
        <p:nvGraphicFramePr>
          <p:cNvPr id="471" name="Google Shape;471;p53"/>
          <p:cNvGraphicFramePr/>
          <p:nvPr>
            <p:extLst>
              <p:ext uri="{D42A27DB-BD31-4B8C-83A1-F6EECF244321}">
                <p14:modId xmlns:p14="http://schemas.microsoft.com/office/powerpoint/2010/main" val="3798827142"/>
              </p:ext>
            </p:extLst>
          </p:nvPr>
        </p:nvGraphicFramePr>
        <p:xfrm>
          <a:off x="838200" y="1916898"/>
          <a:ext cx="10515600" cy="3916505"/>
        </p:xfrm>
        <a:graphic>
          <a:graphicData uri="http://schemas.openxmlformats.org/drawingml/2006/table">
            <a:tbl>
              <a:tblPr>
                <a:noFill/>
                <a:tableStyleId>{03F5F7EF-2186-4550-9650-B41048060597}</a:tableStyleId>
              </a:tblPr>
              <a:tblGrid>
                <a:gridCol w="4163291">
                  <a:extLst>
                    <a:ext uri="{9D8B030D-6E8A-4147-A177-3AD203B41FA5}">
                      <a16:colId xmlns:a16="http://schemas.microsoft.com/office/drawing/2014/main" val="20000"/>
                    </a:ext>
                  </a:extLst>
                </a:gridCol>
                <a:gridCol w="6352309">
                  <a:extLst>
                    <a:ext uri="{9D8B030D-6E8A-4147-A177-3AD203B41FA5}">
                      <a16:colId xmlns:a16="http://schemas.microsoft.com/office/drawing/2014/main" val="20001"/>
                    </a:ext>
                  </a:extLst>
                </a:gridCol>
              </a:tblGrid>
              <a:tr h="721175">
                <a:tc>
                  <a:txBody>
                    <a:bodyPr/>
                    <a:lstStyle/>
                    <a:p>
                      <a:pPr marL="0" marR="0" lvl="0" indent="0" algn="ctr" rtl="0">
                        <a:spcBef>
                          <a:spcPts val="0"/>
                        </a:spcBef>
                        <a:spcAft>
                          <a:spcPts val="0"/>
                        </a:spcAft>
                        <a:buClr>
                          <a:schemeClr val="dk1"/>
                        </a:buClr>
                        <a:buSzPts val="2400"/>
                        <a:buFont typeface="Arial"/>
                        <a:buNone/>
                      </a:pPr>
                      <a:r>
                        <a:rPr lang="fr-FR" sz="2400" u="none" strike="noStrike" cap="none">
                          <a:solidFill>
                            <a:schemeClr val="dk1"/>
                          </a:solidFill>
                          <a:latin typeface="Arial"/>
                          <a:ea typeface="Arial"/>
                          <a:cs typeface="Arial"/>
                          <a:sym typeface="Arial"/>
                        </a:rPr>
                        <a:t>Mal</a:t>
                      </a:r>
                      <a:r>
                        <a:rPr lang="fr-FR" sz="2400">
                          <a:solidFill>
                            <a:schemeClr val="dk1"/>
                          </a:solidFill>
                        </a:rPr>
                        <a:t>a</a:t>
                      </a:r>
                      <a:r>
                        <a:rPr lang="fr-FR" sz="2400" u="none" strike="noStrike" cap="none">
                          <a:solidFill>
                            <a:schemeClr val="dk1"/>
                          </a:solidFill>
                          <a:latin typeface="Arial"/>
                          <a:ea typeface="Arial"/>
                          <a:cs typeface="Arial"/>
                          <a:sym typeface="Arial"/>
                        </a:rPr>
                        <a:t>die inconnue</a:t>
                      </a:r>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u="none" strike="noStrike" cap="none">
                          <a:solidFill>
                            <a:schemeClr val="dk1"/>
                          </a:solidFill>
                          <a:latin typeface="Arial"/>
                          <a:ea typeface="Arial"/>
                          <a:cs typeface="Arial"/>
                          <a:sym typeface="Arial"/>
                        </a:rPr>
                        <a:t>Maladie connue</a:t>
                      </a:r>
                      <a:endParaRPr sz="1800" u="none" strike="noStrike" cap="none"/>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028150">
                <a:tc>
                  <a:txBody>
                    <a:bodyPr/>
                    <a:lstStyle/>
                    <a:p>
                      <a:pPr marL="342900" marR="0" lvl="0" indent="-342900" algn="l" rtl="0">
                        <a:lnSpc>
                          <a:spcPct val="100000"/>
                        </a:lnSpc>
                        <a:spcBef>
                          <a:spcPts val="0"/>
                        </a:spcBef>
                        <a:spcAft>
                          <a:spcPts val="0"/>
                        </a:spcAft>
                        <a:buClr>
                          <a:schemeClr val="dk1"/>
                        </a:buClr>
                        <a:buSzPts val="2400"/>
                        <a:buFont typeface="Noto Sans Symbols"/>
                        <a:buChar char="▪"/>
                      </a:pPr>
                      <a:r>
                        <a:rPr lang="fr-FR" sz="2400" u="none" strike="noStrike" cap="none">
                          <a:solidFill>
                            <a:schemeClr val="dk1"/>
                          </a:solidFill>
                          <a:latin typeface="Arial"/>
                          <a:ea typeface="Arial"/>
                          <a:cs typeface="Arial"/>
                          <a:sym typeface="Arial"/>
                        </a:rPr>
                        <a:t>Quels types d'agents sont </a:t>
                      </a:r>
                      <a:r>
                        <a:rPr lang="fr-FR" sz="2400">
                          <a:solidFill>
                            <a:schemeClr val="dk1"/>
                          </a:solidFill>
                        </a:rPr>
                        <a:t>habituellement </a:t>
                      </a:r>
                      <a:r>
                        <a:rPr lang="fr-FR" sz="2400" u="none" strike="noStrike" cap="none">
                          <a:solidFill>
                            <a:schemeClr val="dk1"/>
                          </a:solidFill>
                          <a:latin typeface="Arial"/>
                          <a:ea typeface="Arial"/>
                          <a:cs typeface="Arial"/>
                          <a:sym typeface="Arial"/>
                        </a:rPr>
                        <a:t>à l'origine de cette présentation clinique ?</a:t>
                      </a:r>
                      <a:endParaRPr sz="1800" u="none" strike="noStrike" cap="none"/>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l" rtl="0">
                        <a:lnSpc>
                          <a:spcPct val="100000"/>
                        </a:lnSpc>
                        <a:spcBef>
                          <a:spcPts val="0"/>
                        </a:spcBef>
                        <a:spcAft>
                          <a:spcPts val="0"/>
                        </a:spcAft>
                        <a:buClr>
                          <a:schemeClr val="dk1"/>
                        </a:buClr>
                        <a:buSzPts val="2400"/>
                        <a:buFont typeface="Noto Sans Symbols"/>
                        <a:buChar char="▪"/>
                      </a:pPr>
                      <a:r>
                        <a:rPr lang="fr-FR" sz="2400" u="none" strike="noStrike" cap="none" dirty="0">
                          <a:solidFill>
                            <a:schemeClr val="dk1"/>
                          </a:solidFill>
                          <a:latin typeface="Arial"/>
                          <a:ea typeface="Arial"/>
                          <a:cs typeface="Arial"/>
                          <a:sym typeface="Arial"/>
                        </a:rPr>
                        <a:t>Quels sont les réservoirs habituels </a:t>
                      </a:r>
                      <a:br>
                        <a:rPr lang="fr-FR" sz="2400" u="none" strike="noStrike" cap="none" dirty="0">
                          <a:solidFill>
                            <a:schemeClr val="dk1"/>
                          </a:solidFill>
                          <a:latin typeface="Arial"/>
                          <a:ea typeface="Arial"/>
                          <a:cs typeface="Arial"/>
                          <a:sym typeface="Arial"/>
                        </a:rPr>
                      </a:br>
                      <a:r>
                        <a:rPr lang="fr-FR" sz="2400" u="none" strike="noStrike" cap="none" dirty="0">
                          <a:solidFill>
                            <a:schemeClr val="dk1"/>
                          </a:solidFill>
                          <a:latin typeface="Arial"/>
                          <a:ea typeface="Arial"/>
                          <a:cs typeface="Arial"/>
                          <a:sym typeface="Arial"/>
                        </a:rPr>
                        <a:t>de l'agent ? </a:t>
                      </a:r>
                      <a:endParaRPr sz="2400" u="none" strike="noStrike" cap="none" dirty="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Noto Sans Symbols"/>
                        <a:buChar char="▪"/>
                      </a:pPr>
                      <a:r>
                        <a:rPr lang="fr-FR" sz="2400" u="none" strike="noStrike" cap="none" dirty="0">
                          <a:solidFill>
                            <a:schemeClr val="dk1"/>
                          </a:solidFill>
                          <a:latin typeface="Arial"/>
                          <a:ea typeface="Arial"/>
                          <a:cs typeface="Arial"/>
                          <a:sym typeface="Arial"/>
                        </a:rPr>
                        <a:t>Comment l'agent est-il </a:t>
                      </a:r>
                      <a:r>
                        <a:rPr lang="fr-FR" sz="2400" dirty="0">
                          <a:solidFill>
                            <a:schemeClr val="dk1"/>
                          </a:solidFill>
                        </a:rPr>
                        <a:t>habituellement </a:t>
                      </a:r>
                      <a:r>
                        <a:rPr lang="fr-FR" sz="2400" u="none" strike="noStrike" cap="none" dirty="0">
                          <a:solidFill>
                            <a:schemeClr val="dk1"/>
                          </a:solidFill>
                          <a:latin typeface="Arial"/>
                          <a:ea typeface="Arial"/>
                          <a:cs typeface="Arial"/>
                          <a:sym typeface="Arial"/>
                        </a:rPr>
                        <a:t>trans</a:t>
                      </a:r>
                      <a:r>
                        <a:rPr lang="fr-FR" sz="2400" dirty="0">
                          <a:solidFill>
                            <a:schemeClr val="dk1"/>
                          </a:solidFill>
                        </a:rPr>
                        <a:t>mis</a:t>
                      </a:r>
                      <a:r>
                        <a:rPr lang="fr-FR" sz="2400" u="none" strike="noStrike" cap="none" dirty="0">
                          <a:solidFill>
                            <a:schemeClr val="dk1"/>
                          </a:solidFill>
                          <a:latin typeface="Arial"/>
                          <a:ea typeface="Arial"/>
                          <a:cs typeface="Arial"/>
                          <a:sym typeface="Arial"/>
                        </a:rPr>
                        <a:t>?</a:t>
                      </a:r>
                      <a:endParaRPr sz="1800" u="none" strike="noStrike" cap="none" dirty="0"/>
                    </a:p>
                    <a:p>
                      <a:pPr marL="342900" marR="0" lvl="0" indent="-342900" algn="l" rtl="0">
                        <a:lnSpc>
                          <a:spcPct val="100000"/>
                        </a:lnSpc>
                        <a:spcBef>
                          <a:spcPts val="672"/>
                        </a:spcBef>
                        <a:spcAft>
                          <a:spcPts val="0"/>
                        </a:spcAft>
                        <a:buClr>
                          <a:schemeClr val="dk1"/>
                        </a:buClr>
                        <a:buSzPts val="2400"/>
                        <a:buFont typeface="Noto Sans Symbols"/>
                        <a:buChar char="▪"/>
                      </a:pPr>
                      <a:r>
                        <a:rPr lang="fr-FR" sz="2400" u="none" strike="noStrike" cap="none" dirty="0">
                          <a:solidFill>
                            <a:schemeClr val="dk1"/>
                          </a:solidFill>
                          <a:latin typeface="Arial"/>
                          <a:ea typeface="Arial"/>
                          <a:cs typeface="Arial"/>
                          <a:sym typeface="Arial"/>
                        </a:rPr>
                        <a:t>Quels sont les vecteurs les plus communs de transmission de cet agent à l'homme ou à l'animal ?</a:t>
                      </a:r>
                      <a:endParaRPr sz="1800" u="none" strike="noStrike" cap="none" dirty="0"/>
                    </a:p>
                    <a:p>
                      <a:pPr marL="342900" marR="0" lvl="0" indent="-342900" algn="l" rtl="0">
                        <a:lnSpc>
                          <a:spcPct val="100000"/>
                        </a:lnSpc>
                        <a:spcBef>
                          <a:spcPts val="672"/>
                        </a:spcBef>
                        <a:spcAft>
                          <a:spcPts val="0"/>
                        </a:spcAft>
                        <a:buClr>
                          <a:schemeClr val="dk1"/>
                        </a:buClr>
                        <a:buSzPts val="2400"/>
                        <a:buFont typeface="Noto Sans Symbols"/>
                        <a:buChar char="▪"/>
                      </a:pPr>
                      <a:r>
                        <a:rPr lang="fr-FR" sz="2400" u="none" strike="noStrike" cap="none" dirty="0">
                          <a:solidFill>
                            <a:schemeClr val="dk1"/>
                          </a:solidFill>
                          <a:latin typeface="Arial"/>
                          <a:ea typeface="Arial"/>
                          <a:cs typeface="Arial"/>
                          <a:sym typeface="Arial"/>
                        </a:rPr>
                        <a:t>Quels sont</a:t>
                      </a:r>
                      <a:r>
                        <a:rPr lang="fr-FR" sz="2400" dirty="0">
                          <a:solidFill>
                            <a:schemeClr val="dk1"/>
                          </a:solidFill>
                        </a:rPr>
                        <a:t> les </a:t>
                      </a:r>
                      <a:r>
                        <a:rPr lang="fr-FR" sz="2400" u="none" strike="noStrike" cap="none" dirty="0">
                          <a:solidFill>
                            <a:schemeClr val="dk1"/>
                          </a:solidFill>
                          <a:latin typeface="Arial"/>
                          <a:ea typeface="Arial"/>
                          <a:cs typeface="Arial"/>
                          <a:sym typeface="Arial"/>
                        </a:rPr>
                        <a:t>facteurs de risque connus ?</a:t>
                      </a:r>
                      <a:endParaRPr sz="1800" u="none" strike="noStrike" cap="none" dirty="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72" name="Google Shape;472;p53"/>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1. </a:t>
            </a:r>
            <a:r>
              <a:rPr lang="fr-FR" dirty="0">
                <a:latin typeface="Franklin Gothic Medium" panose="020B0603020102020204" pitchFamily="34" charset="0"/>
              </a:rPr>
              <a:t>Utiliser l’expertise sur le sujet pour la génération d'hypothèses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pic>
        <p:nvPicPr>
          <p:cNvPr id="478" name="Google Shape;478;p54"/>
          <p:cNvPicPr preferRelativeResize="0"/>
          <p:nvPr/>
        </p:nvPicPr>
        <p:blipFill rotWithShape="1">
          <a:blip r:embed="rId3">
            <a:alphaModFix/>
          </a:blip>
          <a:srcRect/>
          <a:stretch/>
        </p:blipFill>
        <p:spPr>
          <a:xfrm>
            <a:off x="1740256" y="1970425"/>
            <a:ext cx="3485431" cy="1822919"/>
          </a:xfrm>
          <a:prstGeom prst="rect">
            <a:avLst/>
          </a:prstGeom>
          <a:noFill/>
          <a:ln>
            <a:noFill/>
          </a:ln>
        </p:spPr>
      </p:pic>
      <p:pic>
        <p:nvPicPr>
          <p:cNvPr id="479" name="Google Shape;479;p54"/>
          <p:cNvPicPr preferRelativeResize="0"/>
          <p:nvPr/>
        </p:nvPicPr>
        <p:blipFill rotWithShape="1">
          <a:blip r:embed="rId4">
            <a:alphaModFix/>
          </a:blip>
          <a:srcRect/>
          <a:stretch/>
        </p:blipFill>
        <p:spPr>
          <a:xfrm>
            <a:off x="5925774" y="2105300"/>
            <a:ext cx="3706812" cy="1811146"/>
          </a:xfrm>
          <a:prstGeom prst="rect">
            <a:avLst/>
          </a:prstGeom>
          <a:noFill/>
          <a:ln>
            <a:noFill/>
          </a:ln>
        </p:spPr>
      </p:pic>
      <p:sp>
        <p:nvSpPr>
          <p:cNvPr id="480" name="Google Shape;480;p54"/>
          <p:cNvSpPr txBox="1"/>
          <p:nvPr/>
        </p:nvSpPr>
        <p:spPr>
          <a:xfrm>
            <a:off x="3295464" y="3723932"/>
            <a:ext cx="1728787"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1600" b="0" i="0" u="none" strike="noStrike" cap="none">
                <a:solidFill>
                  <a:srgbClr val="000000"/>
                </a:solidFill>
                <a:latin typeface="Arial"/>
                <a:ea typeface="Arial"/>
                <a:cs typeface="Arial"/>
                <a:sym typeface="Arial"/>
              </a:rPr>
              <a:t>Jour</a:t>
            </a:r>
            <a:endParaRPr/>
          </a:p>
        </p:txBody>
      </p:sp>
      <p:sp>
        <p:nvSpPr>
          <p:cNvPr id="481" name="Google Shape;481;p54"/>
          <p:cNvSpPr txBox="1"/>
          <p:nvPr/>
        </p:nvSpPr>
        <p:spPr>
          <a:xfrm rot="-5400000">
            <a:off x="1066968" y="2580393"/>
            <a:ext cx="1008063"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1600" b="0" i="0" u="none" strike="noStrike" cap="none" dirty="0">
                <a:solidFill>
                  <a:srgbClr val="000000"/>
                </a:solidFill>
                <a:latin typeface="Arial"/>
                <a:ea typeface="Arial"/>
                <a:cs typeface="Arial"/>
                <a:sym typeface="Arial"/>
              </a:rPr>
              <a:t>Cas</a:t>
            </a:r>
            <a:endParaRPr dirty="0"/>
          </a:p>
        </p:txBody>
      </p:sp>
      <p:sp>
        <p:nvSpPr>
          <p:cNvPr id="482" name="Google Shape;482;p54"/>
          <p:cNvSpPr txBox="1"/>
          <p:nvPr/>
        </p:nvSpPr>
        <p:spPr>
          <a:xfrm rot="-5400000">
            <a:off x="5235212" y="2565860"/>
            <a:ext cx="1152525"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1600" b="0" i="0" u="none" strike="noStrike" cap="none">
                <a:solidFill>
                  <a:srgbClr val="000000"/>
                </a:solidFill>
                <a:latin typeface="Arial"/>
                <a:ea typeface="Arial"/>
                <a:cs typeface="Arial"/>
                <a:sym typeface="Arial"/>
              </a:rPr>
              <a:t>Cas</a:t>
            </a:r>
            <a:endParaRPr/>
          </a:p>
        </p:txBody>
      </p:sp>
      <p:sp>
        <p:nvSpPr>
          <p:cNvPr id="483" name="Google Shape;483;p54"/>
          <p:cNvSpPr txBox="1"/>
          <p:nvPr/>
        </p:nvSpPr>
        <p:spPr>
          <a:xfrm>
            <a:off x="7490564" y="3711752"/>
            <a:ext cx="1584325"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1600" b="0" i="0" u="none" strike="noStrike" cap="none">
                <a:solidFill>
                  <a:srgbClr val="000000"/>
                </a:solidFill>
                <a:latin typeface="Arial"/>
                <a:ea typeface="Arial"/>
                <a:cs typeface="Arial"/>
                <a:sym typeface="Arial"/>
              </a:rPr>
              <a:t>Jour</a:t>
            </a:r>
            <a:endParaRPr/>
          </a:p>
        </p:txBody>
      </p:sp>
      <p:grpSp>
        <p:nvGrpSpPr>
          <p:cNvPr id="484" name="Google Shape;484;p54"/>
          <p:cNvGrpSpPr/>
          <p:nvPr/>
        </p:nvGrpSpPr>
        <p:grpSpPr>
          <a:xfrm>
            <a:off x="5602530" y="4537225"/>
            <a:ext cx="4005271" cy="2186388"/>
            <a:chOff x="6092457" y="4248964"/>
            <a:chExt cx="4005271" cy="2480032"/>
          </a:xfrm>
        </p:grpSpPr>
        <p:pic>
          <p:nvPicPr>
            <p:cNvPr id="485" name="Google Shape;485;p54"/>
            <p:cNvPicPr preferRelativeResize="0"/>
            <p:nvPr/>
          </p:nvPicPr>
          <p:blipFill rotWithShape="1">
            <a:blip r:embed="rId5">
              <a:alphaModFix/>
            </a:blip>
            <a:srcRect/>
            <a:stretch/>
          </p:blipFill>
          <p:spPr>
            <a:xfrm>
              <a:off x="6340116" y="4248964"/>
              <a:ext cx="3757612" cy="2332037"/>
            </a:xfrm>
            <a:prstGeom prst="rect">
              <a:avLst/>
            </a:prstGeom>
            <a:noFill/>
            <a:ln>
              <a:noFill/>
            </a:ln>
          </p:spPr>
        </p:pic>
        <p:sp>
          <p:nvSpPr>
            <p:cNvPr id="486" name="Google Shape;486;p54"/>
            <p:cNvSpPr txBox="1"/>
            <p:nvPr/>
          </p:nvSpPr>
          <p:spPr>
            <a:xfrm rot="-5400000">
              <a:off x="5686245" y="5196083"/>
              <a:ext cx="1150938"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1600" b="0" i="0" u="none" strike="noStrike" cap="none">
                  <a:solidFill>
                    <a:srgbClr val="000000"/>
                  </a:solidFill>
                  <a:latin typeface="Arial"/>
                  <a:ea typeface="Arial"/>
                  <a:cs typeface="Arial"/>
                  <a:sym typeface="Arial"/>
                </a:rPr>
                <a:t>Cas</a:t>
              </a:r>
              <a:endParaRPr/>
            </a:p>
          </p:txBody>
        </p:sp>
        <p:sp>
          <p:nvSpPr>
            <p:cNvPr id="487" name="Google Shape;487;p54"/>
            <p:cNvSpPr txBox="1"/>
            <p:nvPr/>
          </p:nvSpPr>
          <p:spPr>
            <a:xfrm>
              <a:off x="7746515" y="6345018"/>
              <a:ext cx="1006475" cy="38397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600" b="0" i="0" u="none" strike="noStrike" cap="none">
                  <a:solidFill>
                    <a:srgbClr val="000000"/>
                  </a:solidFill>
                  <a:latin typeface="Arial"/>
                  <a:ea typeface="Arial"/>
                  <a:cs typeface="Arial"/>
                  <a:sym typeface="Arial"/>
                </a:rPr>
                <a:t>Semaine</a:t>
              </a:r>
              <a:endParaRPr/>
            </a:p>
          </p:txBody>
        </p:sp>
      </p:grpSp>
      <p:grpSp>
        <p:nvGrpSpPr>
          <p:cNvPr id="488" name="Google Shape;488;p54"/>
          <p:cNvGrpSpPr/>
          <p:nvPr/>
        </p:nvGrpSpPr>
        <p:grpSpPr>
          <a:xfrm>
            <a:off x="1351581" y="4612381"/>
            <a:ext cx="4135062" cy="2099495"/>
            <a:chOff x="1871310" y="4416397"/>
            <a:chExt cx="4146903" cy="2297170"/>
          </a:xfrm>
        </p:grpSpPr>
        <p:pic>
          <p:nvPicPr>
            <p:cNvPr id="489" name="Google Shape;489;p54"/>
            <p:cNvPicPr preferRelativeResize="0"/>
            <p:nvPr/>
          </p:nvPicPr>
          <p:blipFill rotWithShape="1">
            <a:blip r:embed="rId6">
              <a:alphaModFix/>
            </a:blip>
            <a:srcRect/>
            <a:stretch/>
          </p:blipFill>
          <p:spPr>
            <a:xfrm>
              <a:off x="2098675" y="4416397"/>
              <a:ext cx="3919538" cy="2141538"/>
            </a:xfrm>
            <a:prstGeom prst="rect">
              <a:avLst/>
            </a:prstGeom>
            <a:noFill/>
            <a:ln>
              <a:noFill/>
            </a:ln>
          </p:spPr>
        </p:pic>
        <p:sp>
          <p:nvSpPr>
            <p:cNvPr id="490" name="Google Shape;490;p54"/>
            <p:cNvSpPr txBox="1"/>
            <p:nvPr/>
          </p:nvSpPr>
          <p:spPr>
            <a:xfrm rot="16200000">
              <a:off x="1284917" y="5397211"/>
              <a:ext cx="1511300" cy="33851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1600" b="0" i="0" u="none" strike="noStrike" cap="none" dirty="0">
                  <a:solidFill>
                    <a:srgbClr val="000000"/>
                  </a:solidFill>
                  <a:latin typeface="Arial"/>
                  <a:ea typeface="Arial"/>
                  <a:cs typeface="Arial"/>
                  <a:sym typeface="Arial"/>
                </a:rPr>
                <a:t>Cas</a:t>
              </a:r>
              <a:endParaRPr dirty="0"/>
            </a:p>
          </p:txBody>
        </p:sp>
        <p:sp>
          <p:nvSpPr>
            <p:cNvPr id="491" name="Google Shape;491;p54"/>
            <p:cNvSpPr txBox="1"/>
            <p:nvPr/>
          </p:nvSpPr>
          <p:spPr>
            <a:xfrm>
              <a:off x="3724876" y="6343181"/>
              <a:ext cx="1943099" cy="3703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1600" b="0" i="0" u="none" strike="noStrike" cap="none">
                  <a:solidFill>
                    <a:srgbClr val="000000"/>
                  </a:solidFill>
                  <a:latin typeface="Arial"/>
                  <a:ea typeface="Arial"/>
                  <a:cs typeface="Arial"/>
                  <a:sym typeface="Arial"/>
                </a:rPr>
                <a:t>Jour</a:t>
              </a:r>
              <a:endParaRPr/>
            </a:p>
          </p:txBody>
        </p:sp>
      </p:grpSp>
      <p:sp>
        <p:nvSpPr>
          <p:cNvPr id="492" name="Google Shape;492;p54"/>
          <p:cNvSpPr txBox="1"/>
          <p:nvPr/>
        </p:nvSpPr>
        <p:spPr>
          <a:xfrm>
            <a:off x="1434254" y="1462363"/>
            <a:ext cx="4524374"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Source ponctuelle</a:t>
            </a:r>
            <a:endParaRPr lang="fr-FR" sz="1800" dirty="0"/>
          </a:p>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(source unique, exposition unique)</a:t>
            </a:r>
            <a:endParaRPr lang="fr-FR" sz="1800" dirty="0"/>
          </a:p>
        </p:txBody>
      </p:sp>
      <p:sp>
        <p:nvSpPr>
          <p:cNvPr id="493" name="Google Shape;493;p54"/>
          <p:cNvSpPr txBox="1"/>
          <p:nvPr/>
        </p:nvSpPr>
        <p:spPr>
          <a:xfrm>
            <a:off x="5811474" y="1485667"/>
            <a:ext cx="4685756"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Maintien de la source commune</a:t>
            </a:r>
            <a:endParaRPr lang="fr-FR" sz="1800" dirty="0"/>
          </a:p>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(source unique, exposition permanente)</a:t>
            </a:r>
            <a:endParaRPr lang="fr-FR" sz="1800" dirty="0"/>
          </a:p>
        </p:txBody>
      </p:sp>
      <p:sp>
        <p:nvSpPr>
          <p:cNvPr id="494" name="Google Shape;494;p54"/>
          <p:cNvSpPr txBox="1"/>
          <p:nvPr/>
        </p:nvSpPr>
        <p:spPr>
          <a:xfrm>
            <a:off x="1578296" y="4121509"/>
            <a:ext cx="4536090"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Source intermittente</a:t>
            </a:r>
            <a:endParaRPr lang="fr-FR" sz="1800" dirty="0"/>
          </a:p>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(source unique, exposition périodique)</a:t>
            </a:r>
            <a:endParaRPr lang="fr-FR" sz="1800" dirty="0"/>
          </a:p>
        </p:txBody>
      </p:sp>
      <p:sp>
        <p:nvSpPr>
          <p:cNvPr id="495" name="Google Shape;495;p54"/>
          <p:cNvSpPr txBox="1"/>
          <p:nvPr/>
        </p:nvSpPr>
        <p:spPr>
          <a:xfrm>
            <a:off x="5850189" y="4296632"/>
            <a:ext cx="4265594"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1800" b="0" i="0" u="none" strike="noStrike" cap="none" dirty="0">
                <a:solidFill>
                  <a:srgbClr val="000000"/>
                </a:solidFill>
                <a:latin typeface="Arial"/>
                <a:ea typeface="Arial"/>
                <a:cs typeface="Arial"/>
                <a:sym typeface="Arial"/>
              </a:rPr>
              <a:t>Propag</a:t>
            </a:r>
            <a:r>
              <a:rPr lang="fr-FR" sz="1800" dirty="0"/>
              <a:t>ation</a:t>
            </a:r>
            <a:r>
              <a:rPr lang="fr-FR" sz="1800" b="0" i="0" u="none" strike="noStrike" cap="none" dirty="0">
                <a:solidFill>
                  <a:srgbClr val="000000"/>
                </a:solidFill>
                <a:latin typeface="Arial"/>
                <a:ea typeface="Arial"/>
                <a:cs typeface="Arial"/>
                <a:sym typeface="Arial"/>
              </a:rPr>
              <a:t> de personne à personne</a:t>
            </a:r>
            <a:endParaRPr lang="fr-FR" sz="1800" dirty="0"/>
          </a:p>
        </p:txBody>
      </p:sp>
      <p:sp>
        <p:nvSpPr>
          <p:cNvPr id="496" name="Google Shape;496;p5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2. Utiliser l'épidémiologie descriptive pour la génération d'hypothèses : Temps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55"/>
          <p:cNvSpPr/>
          <p:nvPr/>
        </p:nvSpPr>
        <p:spPr>
          <a:xfrm>
            <a:off x="3527058" y="1385835"/>
            <a:ext cx="818366" cy="32316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Noto Sans Symbols"/>
              <a:buNone/>
            </a:pPr>
            <a:r>
              <a:rPr lang="fr-FR" sz="2100" b="1" i="0" u="none" strike="noStrike" cap="none" dirty="0">
                <a:solidFill>
                  <a:srgbClr val="000000"/>
                </a:solidFill>
                <a:latin typeface="Arial"/>
                <a:ea typeface="Arial"/>
                <a:cs typeface="Arial"/>
                <a:sym typeface="Arial"/>
              </a:rPr>
              <a:t>Aile A </a:t>
            </a:r>
            <a:endParaRPr lang="fr-FR" dirty="0"/>
          </a:p>
        </p:txBody>
      </p:sp>
      <p:sp>
        <p:nvSpPr>
          <p:cNvPr id="503" name="Google Shape;503;p55"/>
          <p:cNvSpPr/>
          <p:nvPr/>
        </p:nvSpPr>
        <p:spPr>
          <a:xfrm>
            <a:off x="5033963" y="1516064"/>
            <a:ext cx="46488" cy="20005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fr-FR" sz="1300" b="0"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504" name="Google Shape;504;p55"/>
          <p:cNvSpPr/>
          <p:nvPr/>
        </p:nvSpPr>
        <p:spPr>
          <a:xfrm>
            <a:off x="7632996" y="1385835"/>
            <a:ext cx="838371" cy="32316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Noto Sans Symbols"/>
              <a:buNone/>
            </a:pPr>
            <a:r>
              <a:rPr lang="fr-FR" sz="2100" b="1" i="0" u="none" strike="noStrike" cap="none" dirty="0">
                <a:solidFill>
                  <a:srgbClr val="000000"/>
                </a:solidFill>
                <a:latin typeface="Arial"/>
                <a:ea typeface="Arial"/>
                <a:cs typeface="Arial"/>
                <a:sym typeface="Arial"/>
              </a:rPr>
              <a:t>Aile B </a:t>
            </a:r>
            <a:endParaRPr lang="fr-FR" dirty="0"/>
          </a:p>
        </p:txBody>
      </p:sp>
      <p:sp>
        <p:nvSpPr>
          <p:cNvPr id="505" name="Google Shape;505;p55"/>
          <p:cNvSpPr/>
          <p:nvPr/>
        </p:nvSpPr>
        <p:spPr>
          <a:xfrm>
            <a:off x="7383463" y="1516064"/>
            <a:ext cx="46488" cy="20005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fr-FR" sz="1300" b="0"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506" name="Google Shape;506;p55"/>
          <p:cNvSpPr/>
          <p:nvPr/>
        </p:nvSpPr>
        <p:spPr>
          <a:xfrm>
            <a:off x="3652838" y="1811338"/>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p:txBody>
      </p:sp>
      <p:sp>
        <p:nvSpPr>
          <p:cNvPr id="507" name="Google Shape;507;p55"/>
          <p:cNvSpPr/>
          <p:nvPr/>
        </p:nvSpPr>
        <p:spPr>
          <a:xfrm>
            <a:off x="3652838" y="2051050"/>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08" name="Google Shape;508;p55"/>
          <p:cNvSpPr/>
          <p:nvPr/>
        </p:nvSpPr>
        <p:spPr>
          <a:xfrm>
            <a:off x="3652838" y="2290763"/>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09" name="Google Shape;509;p55"/>
          <p:cNvSpPr/>
          <p:nvPr/>
        </p:nvSpPr>
        <p:spPr>
          <a:xfrm>
            <a:off x="4103689" y="3251201"/>
            <a:ext cx="225425"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0" name="Google Shape;510;p55"/>
          <p:cNvSpPr/>
          <p:nvPr/>
        </p:nvSpPr>
        <p:spPr>
          <a:xfrm>
            <a:off x="4103689"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1" name="Google Shape;511;p55"/>
          <p:cNvSpPr/>
          <p:nvPr/>
        </p:nvSpPr>
        <p:spPr>
          <a:xfrm>
            <a:off x="3652838" y="3489325"/>
            <a:ext cx="227012"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2" name="Google Shape;512;p55"/>
          <p:cNvSpPr/>
          <p:nvPr/>
        </p:nvSpPr>
        <p:spPr>
          <a:xfrm>
            <a:off x="3652838" y="3251201"/>
            <a:ext cx="227012"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3" name="Google Shape;513;p55"/>
          <p:cNvSpPr/>
          <p:nvPr/>
        </p:nvSpPr>
        <p:spPr>
          <a:xfrm>
            <a:off x="3652838" y="3011488"/>
            <a:ext cx="227012" cy="239712"/>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4" name="Google Shape;514;p55"/>
          <p:cNvSpPr/>
          <p:nvPr/>
        </p:nvSpPr>
        <p:spPr>
          <a:xfrm>
            <a:off x="3652838" y="2771776"/>
            <a:ext cx="227012"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5" name="Google Shape;515;p55"/>
          <p:cNvSpPr/>
          <p:nvPr/>
        </p:nvSpPr>
        <p:spPr>
          <a:xfrm>
            <a:off x="3652838" y="2530475"/>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6" name="Google Shape;516;p55"/>
          <p:cNvSpPr/>
          <p:nvPr/>
        </p:nvSpPr>
        <p:spPr>
          <a:xfrm>
            <a:off x="4103689" y="229076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7" name="Google Shape;517;p55"/>
          <p:cNvSpPr/>
          <p:nvPr/>
        </p:nvSpPr>
        <p:spPr>
          <a:xfrm>
            <a:off x="4103689" y="2530475"/>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8" name="Google Shape;518;p55"/>
          <p:cNvSpPr/>
          <p:nvPr/>
        </p:nvSpPr>
        <p:spPr>
          <a:xfrm>
            <a:off x="4103689" y="2771776"/>
            <a:ext cx="225425"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19" name="Google Shape;519;p55"/>
          <p:cNvSpPr/>
          <p:nvPr/>
        </p:nvSpPr>
        <p:spPr>
          <a:xfrm>
            <a:off x="4554539" y="3489325"/>
            <a:ext cx="225425"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0" name="Google Shape;520;p55"/>
          <p:cNvSpPr/>
          <p:nvPr/>
        </p:nvSpPr>
        <p:spPr>
          <a:xfrm>
            <a:off x="4327526" y="3489325"/>
            <a:ext cx="227013"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1" name="Google Shape;521;p55"/>
          <p:cNvSpPr/>
          <p:nvPr/>
        </p:nvSpPr>
        <p:spPr>
          <a:xfrm>
            <a:off x="4103689" y="3011488"/>
            <a:ext cx="225425" cy="239712"/>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2" name="Google Shape;522;p55"/>
          <p:cNvSpPr/>
          <p:nvPr/>
        </p:nvSpPr>
        <p:spPr>
          <a:xfrm>
            <a:off x="6880226" y="3489325"/>
            <a:ext cx="225425"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3" name="Google Shape;523;p55"/>
          <p:cNvSpPr/>
          <p:nvPr/>
        </p:nvSpPr>
        <p:spPr>
          <a:xfrm>
            <a:off x="6654801" y="3489325"/>
            <a:ext cx="227013"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4" name="Google Shape;524;p55"/>
          <p:cNvSpPr/>
          <p:nvPr/>
        </p:nvSpPr>
        <p:spPr>
          <a:xfrm>
            <a:off x="5454650" y="2609851"/>
            <a:ext cx="482600" cy="112236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5" name="Google Shape;525;p55"/>
          <p:cNvSpPr/>
          <p:nvPr/>
        </p:nvSpPr>
        <p:spPr>
          <a:xfrm>
            <a:off x="5227638" y="3489325"/>
            <a:ext cx="227012"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6" name="Google Shape;526;p55"/>
          <p:cNvSpPr/>
          <p:nvPr/>
        </p:nvSpPr>
        <p:spPr>
          <a:xfrm>
            <a:off x="5003801"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7" name="Google Shape;527;p55"/>
          <p:cNvSpPr/>
          <p:nvPr/>
        </p:nvSpPr>
        <p:spPr>
          <a:xfrm>
            <a:off x="4778376"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28" name="Google Shape;528;p55"/>
          <p:cNvSpPr/>
          <p:nvPr/>
        </p:nvSpPr>
        <p:spPr>
          <a:xfrm>
            <a:off x="6276975" y="3022601"/>
            <a:ext cx="46488" cy="20005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fr-FR" sz="1300" b="0"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529" name="Google Shape;529;p55"/>
          <p:cNvSpPr/>
          <p:nvPr/>
        </p:nvSpPr>
        <p:spPr>
          <a:xfrm>
            <a:off x="7780339" y="3251201"/>
            <a:ext cx="225425" cy="239713"/>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0" name="Google Shape;530;p55"/>
          <p:cNvSpPr/>
          <p:nvPr/>
        </p:nvSpPr>
        <p:spPr>
          <a:xfrm>
            <a:off x="7780339" y="3011488"/>
            <a:ext cx="225425" cy="239712"/>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1" name="Google Shape;531;p55"/>
          <p:cNvSpPr/>
          <p:nvPr/>
        </p:nvSpPr>
        <p:spPr>
          <a:xfrm>
            <a:off x="7780339" y="3489325"/>
            <a:ext cx="225425" cy="242888"/>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2" name="Google Shape;532;p55"/>
          <p:cNvSpPr/>
          <p:nvPr/>
        </p:nvSpPr>
        <p:spPr>
          <a:xfrm>
            <a:off x="7554913" y="3489325"/>
            <a:ext cx="227012"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3" name="Google Shape;533;p55"/>
          <p:cNvSpPr/>
          <p:nvPr/>
        </p:nvSpPr>
        <p:spPr>
          <a:xfrm>
            <a:off x="7329489"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4" name="Google Shape;534;p55"/>
          <p:cNvSpPr/>
          <p:nvPr/>
        </p:nvSpPr>
        <p:spPr>
          <a:xfrm>
            <a:off x="7105651"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5" name="Google Shape;535;p55"/>
          <p:cNvSpPr/>
          <p:nvPr/>
        </p:nvSpPr>
        <p:spPr>
          <a:xfrm>
            <a:off x="8229601" y="2530475"/>
            <a:ext cx="227013"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6" name="Google Shape;536;p55"/>
          <p:cNvSpPr/>
          <p:nvPr/>
        </p:nvSpPr>
        <p:spPr>
          <a:xfrm>
            <a:off x="8229601" y="2290763"/>
            <a:ext cx="227013" cy="241300"/>
          </a:xfrm>
          <a:prstGeom prst="rect">
            <a:avLst/>
          </a:prstGeom>
          <a:solidFill>
            <a:srgbClr val="FF0000"/>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7" name="Google Shape;537;p55"/>
          <p:cNvSpPr/>
          <p:nvPr/>
        </p:nvSpPr>
        <p:spPr>
          <a:xfrm>
            <a:off x="7780339" y="229076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8" name="Google Shape;538;p55"/>
          <p:cNvSpPr/>
          <p:nvPr/>
        </p:nvSpPr>
        <p:spPr>
          <a:xfrm>
            <a:off x="7780339" y="2530475"/>
            <a:ext cx="225425" cy="241300"/>
          </a:xfrm>
          <a:prstGeom prst="rect">
            <a:avLst/>
          </a:prstGeom>
          <a:solidFill>
            <a:srgbClr val="FF0000"/>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39" name="Google Shape;539;p55"/>
          <p:cNvSpPr/>
          <p:nvPr/>
        </p:nvSpPr>
        <p:spPr>
          <a:xfrm>
            <a:off x="7780339" y="2771776"/>
            <a:ext cx="225425" cy="239713"/>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0" name="Google Shape;540;p55"/>
          <p:cNvSpPr/>
          <p:nvPr/>
        </p:nvSpPr>
        <p:spPr>
          <a:xfrm>
            <a:off x="4103689" y="1811338"/>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1" name="Google Shape;541;p55"/>
          <p:cNvSpPr/>
          <p:nvPr/>
        </p:nvSpPr>
        <p:spPr>
          <a:xfrm>
            <a:off x="4103689" y="2051050"/>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2" name="Google Shape;542;p55"/>
          <p:cNvSpPr/>
          <p:nvPr/>
        </p:nvSpPr>
        <p:spPr>
          <a:xfrm>
            <a:off x="8229601" y="3489325"/>
            <a:ext cx="227013" cy="242888"/>
          </a:xfrm>
          <a:prstGeom prst="rect">
            <a:avLst/>
          </a:prstGeom>
          <a:no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3" name="Google Shape;543;p55"/>
          <p:cNvSpPr/>
          <p:nvPr/>
        </p:nvSpPr>
        <p:spPr>
          <a:xfrm>
            <a:off x="8229601" y="3251201"/>
            <a:ext cx="227013" cy="239713"/>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4" name="Google Shape;544;p55"/>
          <p:cNvSpPr/>
          <p:nvPr/>
        </p:nvSpPr>
        <p:spPr>
          <a:xfrm>
            <a:off x="8229601" y="3011488"/>
            <a:ext cx="227013" cy="239712"/>
          </a:xfrm>
          <a:prstGeom prst="rect">
            <a:avLst/>
          </a:prstGeom>
          <a:no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5" name="Google Shape;545;p55"/>
          <p:cNvSpPr/>
          <p:nvPr/>
        </p:nvSpPr>
        <p:spPr>
          <a:xfrm>
            <a:off x="8229601" y="2771776"/>
            <a:ext cx="227013" cy="239713"/>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6" name="Google Shape;546;p55"/>
          <p:cNvSpPr/>
          <p:nvPr/>
        </p:nvSpPr>
        <p:spPr>
          <a:xfrm>
            <a:off x="4554539"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7" name="Google Shape;547;p55"/>
          <p:cNvSpPr/>
          <p:nvPr/>
        </p:nvSpPr>
        <p:spPr>
          <a:xfrm>
            <a:off x="4327526" y="4049713"/>
            <a:ext cx="227013"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8" name="Google Shape;548;p55"/>
          <p:cNvSpPr/>
          <p:nvPr/>
        </p:nvSpPr>
        <p:spPr>
          <a:xfrm>
            <a:off x="6654801" y="4049713"/>
            <a:ext cx="227013"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49" name="Google Shape;549;p55"/>
          <p:cNvSpPr/>
          <p:nvPr/>
        </p:nvSpPr>
        <p:spPr>
          <a:xfrm>
            <a:off x="5454651"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0" name="Google Shape;550;p55"/>
          <p:cNvSpPr/>
          <p:nvPr/>
        </p:nvSpPr>
        <p:spPr>
          <a:xfrm>
            <a:off x="5227638" y="4049713"/>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1" name="Google Shape;551;p55"/>
          <p:cNvSpPr/>
          <p:nvPr/>
        </p:nvSpPr>
        <p:spPr>
          <a:xfrm>
            <a:off x="5003801"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2" name="Google Shape;552;p55"/>
          <p:cNvSpPr/>
          <p:nvPr/>
        </p:nvSpPr>
        <p:spPr>
          <a:xfrm>
            <a:off x="4778376"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3" name="Google Shape;553;p55"/>
          <p:cNvSpPr/>
          <p:nvPr/>
        </p:nvSpPr>
        <p:spPr>
          <a:xfrm>
            <a:off x="6880226"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4" name="Google Shape;554;p55"/>
          <p:cNvSpPr/>
          <p:nvPr/>
        </p:nvSpPr>
        <p:spPr>
          <a:xfrm>
            <a:off x="5978525" y="4051301"/>
            <a:ext cx="457200" cy="4810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5" name="Google Shape;555;p55"/>
          <p:cNvSpPr/>
          <p:nvPr/>
        </p:nvSpPr>
        <p:spPr>
          <a:xfrm>
            <a:off x="8456614" y="3489326"/>
            <a:ext cx="1799907" cy="112236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latin typeface="Arial"/>
                <a:ea typeface="Arial"/>
                <a:cs typeface="Arial"/>
                <a:sym typeface="Arial"/>
              </a:rPr>
              <a:t>  Stylo à bille</a:t>
            </a:r>
          </a:p>
        </p:txBody>
      </p:sp>
      <p:sp>
        <p:nvSpPr>
          <p:cNvPr id="556" name="Google Shape;556;p55"/>
          <p:cNvSpPr/>
          <p:nvPr/>
        </p:nvSpPr>
        <p:spPr>
          <a:xfrm>
            <a:off x="3652838" y="4610100"/>
            <a:ext cx="227012"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7" name="Google Shape;557;p55"/>
          <p:cNvSpPr/>
          <p:nvPr/>
        </p:nvSpPr>
        <p:spPr>
          <a:xfrm>
            <a:off x="7554913" y="4049713"/>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8" name="Google Shape;558;p55"/>
          <p:cNvSpPr/>
          <p:nvPr/>
        </p:nvSpPr>
        <p:spPr>
          <a:xfrm>
            <a:off x="7329489"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59" name="Google Shape;559;p55"/>
          <p:cNvSpPr/>
          <p:nvPr/>
        </p:nvSpPr>
        <p:spPr>
          <a:xfrm>
            <a:off x="7105651"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0" name="Google Shape;560;p55"/>
          <p:cNvSpPr/>
          <p:nvPr/>
        </p:nvSpPr>
        <p:spPr>
          <a:xfrm>
            <a:off x="4103689" y="5010150"/>
            <a:ext cx="225425" cy="40163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1" name="Google Shape;561;p55"/>
          <p:cNvSpPr/>
          <p:nvPr/>
        </p:nvSpPr>
        <p:spPr>
          <a:xfrm>
            <a:off x="4103689" y="4610100"/>
            <a:ext cx="225425"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2" name="Google Shape;562;p55"/>
          <p:cNvSpPr/>
          <p:nvPr/>
        </p:nvSpPr>
        <p:spPr>
          <a:xfrm>
            <a:off x="3652838" y="5010150"/>
            <a:ext cx="227012" cy="40163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3" name="Google Shape;563;p55"/>
          <p:cNvSpPr/>
          <p:nvPr/>
        </p:nvSpPr>
        <p:spPr>
          <a:xfrm>
            <a:off x="7780339" y="5010150"/>
            <a:ext cx="225425" cy="40163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4" name="Google Shape;564;p55"/>
          <p:cNvSpPr/>
          <p:nvPr/>
        </p:nvSpPr>
        <p:spPr>
          <a:xfrm>
            <a:off x="7780339" y="4610100"/>
            <a:ext cx="225425"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5" name="Google Shape;565;p55"/>
          <p:cNvSpPr/>
          <p:nvPr/>
        </p:nvSpPr>
        <p:spPr>
          <a:xfrm>
            <a:off x="8229601" y="5010150"/>
            <a:ext cx="227013" cy="40163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6" name="Google Shape;566;p55"/>
          <p:cNvSpPr/>
          <p:nvPr/>
        </p:nvSpPr>
        <p:spPr>
          <a:xfrm>
            <a:off x="8229601" y="4610100"/>
            <a:ext cx="227013"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cxnSp>
        <p:nvCxnSpPr>
          <p:cNvPr id="567" name="Google Shape;567;p55"/>
          <p:cNvCxnSpPr/>
          <p:nvPr/>
        </p:nvCxnSpPr>
        <p:spPr>
          <a:xfrm>
            <a:off x="5903914" y="2646363"/>
            <a:ext cx="1587" cy="0"/>
          </a:xfrm>
          <a:prstGeom prst="straightConnector1">
            <a:avLst/>
          </a:prstGeom>
          <a:noFill/>
          <a:ln w="9525" cap="flat" cmpd="sng">
            <a:solidFill>
              <a:srgbClr val="000000"/>
            </a:solidFill>
            <a:prstDash val="solid"/>
            <a:round/>
            <a:headEnd type="none" w="med" len="med"/>
            <a:tailEnd type="none" w="med" len="med"/>
          </a:ln>
        </p:spPr>
      </p:cxnSp>
      <p:sp>
        <p:nvSpPr>
          <p:cNvPr id="568" name="Google Shape;568;p55"/>
          <p:cNvSpPr/>
          <p:nvPr/>
        </p:nvSpPr>
        <p:spPr>
          <a:xfrm>
            <a:off x="3884614" y="5400675"/>
            <a:ext cx="225425"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69" name="Google Shape;569;p55"/>
          <p:cNvSpPr/>
          <p:nvPr/>
        </p:nvSpPr>
        <p:spPr>
          <a:xfrm>
            <a:off x="8015289" y="5400675"/>
            <a:ext cx="225425"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0" name="Google Shape;570;p55"/>
          <p:cNvSpPr/>
          <p:nvPr/>
        </p:nvSpPr>
        <p:spPr>
          <a:xfrm>
            <a:off x="3890964" y="1801814"/>
            <a:ext cx="223837" cy="26987"/>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1" name="Google Shape;571;p55"/>
          <p:cNvSpPr/>
          <p:nvPr/>
        </p:nvSpPr>
        <p:spPr>
          <a:xfrm>
            <a:off x="8021639" y="2276475"/>
            <a:ext cx="225425"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2" name="Google Shape;572;p55"/>
          <p:cNvSpPr/>
          <p:nvPr/>
        </p:nvSpPr>
        <p:spPr>
          <a:xfrm>
            <a:off x="4314826" y="4287839"/>
            <a:ext cx="23813" cy="320675"/>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3" name="Google Shape;573;p55"/>
          <p:cNvSpPr/>
          <p:nvPr/>
        </p:nvSpPr>
        <p:spPr>
          <a:xfrm>
            <a:off x="5670550" y="5381626"/>
            <a:ext cx="757238" cy="28575"/>
          </a:xfrm>
          <a:custGeom>
            <a:avLst/>
            <a:gdLst/>
            <a:ahLst/>
            <a:cxnLst/>
            <a:rect l="l" t="t" r="r" b="b"/>
            <a:pathLst>
              <a:path w="759" h="27" extrusionOk="0">
                <a:moveTo>
                  <a:pt x="0" y="0"/>
                </a:moveTo>
                <a:lnTo>
                  <a:pt x="0" y="25"/>
                </a:lnTo>
                <a:lnTo>
                  <a:pt x="759" y="27"/>
                </a:lnTo>
                <a:lnTo>
                  <a:pt x="759" y="2"/>
                </a:lnTo>
                <a:lnTo>
                  <a:pt x="0"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4" name="Google Shape;574;p55"/>
          <p:cNvSpPr/>
          <p:nvPr/>
        </p:nvSpPr>
        <p:spPr>
          <a:xfrm>
            <a:off x="7767638" y="4244975"/>
            <a:ext cx="25400" cy="400050"/>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5" name="Google Shape;575;p55"/>
          <p:cNvSpPr/>
          <p:nvPr/>
        </p:nvSpPr>
        <p:spPr>
          <a:xfrm>
            <a:off x="6435726"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6" name="Google Shape;576;p55"/>
          <p:cNvSpPr/>
          <p:nvPr/>
        </p:nvSpPr>
        <p:spPr>
          <a:xfrm>
            <a:off x="5978526" y="4537076"/>
            <a:ext cx="460375" cy="479425"/>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7" name="Google Shape;577;p55"/>
          <p:cNvSpPr/>
          <p:nvPr/>
        </p:nvSpPr>
        <p:spPr>
          <a:xfrm>
            <a:off x="5664201" y="4311651"/>
            <a:ext cx="28575" cy="1089025"/>
          </a:xfrm>
          <a:custGeom>
            <a:avLst/>
            <a:gdLst/>
            <a:ahLst/>
            <a:cxnLst/>
            <a:rect l="l" t="t" r="r" b="b"/>
            <a:pathLst>
              <a:path w="29" h="1023" extrusionOk="0">
                <a:moveTo>
                  <a:pt x="27" y="0"/>
                </a:moveTo>
                <a:lnTo>
                  <a:pt x="0" y="0"/>
                </a:lnTo>
                <a:lnTo>
                  <a:pt x="2" y="1023"/>
                </a:lnTo>
                <a:lnTo>
                  <a:pt x="29" y="1023"/>
                </a:lnTo>
                <a:lnTo>
                  <a:pt x="27"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78" name="Google Shape;578;p55"/>
          <p:cNvSpPr/>
          <p:nvPr/>
        </p:nvSpPr>
        <p:spPr>
          <a:xfrm>
            <a:off x="5148779" y="5480051"/>
            <a:ext cx="2184893" cy="32316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Noto Sans Symbols"/>
              <a:buNone/>
            </a:pPr>
            <a:r>
              <a:rPr lang="fr-FR" sz="2100" b="1" i="0" u="none" strike="noStrike" cap="none" dirty="0">
                <a:solidFill>
                  <a:srgbClr val="000000"/>
                </a:solidFill>
                <a:latin typeface="Arial"/>
                <a:ea typeface="Arial"/>
                <a:cs typeface="Arial"/>
                <a:sym typeface="Arial"/>
              </a:rPr>
              <a:t>Entrée principale</a:t>
            </a:r>
            <a:endParaRPr lang="fr-FR" sz="2800" b="0" i="0" u="none" strike="noStrike" cap="none" dirty="0">
              <a:solidFill>
                <a:srgbClr val="000000"/>
              </a:solidFill>
              <a:latin typeface="Arial"/>
              <a:ea typeface="Arial"/>
              <a:cs typeface="Arial"/>
              <a:sym typeface="Arial"/>
            </a:endParaRPr>
          </a:p>
        </p:txBody>
      </p:sp>
      <p:sp>
        <p:nvSpPr>
          <p:cNvPr id="579" name="Google Shape;579;p55"/>
          <p:cNvSpPr/>
          <p:nvPr/>
        </p:nvSpPr>
        <p:spPr>
          <a:xfrm>
            <a:off x="6626226" y="5480051"/>
            <a:ext cx="74613" cy="32067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Arial"/>
              <a:buNone/>
            </a:pPr>
            <a:r>
              <a:rPr lang="fr-FR" sz="2100" b="1"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580" name="Google Shape;580;p55"/>
          <p:cNvSpPr/>
          <p:nvPr/>
        </p:nvSpPr>
        <p:spPr>
          <a:xfrm>
            <a:off x="10948257" y="1850055"/>
            <a:ext cx="1027843" cy="26161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700"/>
              <a:buFont typeface="Noto Sans Symbols"/>
              <a:buNone/>
            </a:pPr>
            <a:r>
              <a:rPr lang="fr-FR" sz="1700" b="1" i="0" u="none" strike="noStrike" cap="none" dirty="0">
                <a:solidFill>
                  <a:srgbClr val="000000"/>
                </a:solidFill>
                <a:latin typeface="Arial"/>
                <a:ea typeface="Arial"/>
                <a:cs typeface="Arial"/>
                <a:sym typeface="Arial"/>
              </a:rPr>
              <a:t>= Cas</a:t>
            </a:r>
            <a:endParaRPr lang="fr-FR" sz="2800" b="0" i="0" u="none" strike="noStrike" cap="none" dirty="0">
              <a:solidFill>
                <a:srgbClr val="000000"/>
              </a:solidFill>
              <a:latin typeface="Arial"/>
              <a:ea typeface="Arial"/>
              <a:cs typeface="Arial"/>
              <a:sym typeface="Arial"/>
            </a:endParaRPr>
          </a:p>
        </p:txBody>
      </p:sp>
      <p:sp>
        <p:nvSpPr>
          <p:cNvPr id="581" name="Google Shape;581;p55"/>
          <p:cNvSpPr/>
          <p:nvPr/>
        </p:nvSpPr>
        <p:spPr>
          <a:xfrm>
            <a:off x="6192838" y="4040189"/>
            <a:ext cx="25400" cy="979487"/>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2" name="Google Shape;582;p55"/>
          <p:cNvSpPr/>
          <p:nvPr/>
        </p:nvSpPr>
        <p:spPr>
          <a:xfrm>
            <a:off x="6427788" y="5003800"/>
            <a:ext cx="25400" cy="400050"/>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3" name="Google Shape;583;p55"/>
          <p:cNvSpPr/>
          <p:nvPr/>
        </p:nvSpPr>
        <p:spPr>
          <a:xfrm>
            <a:off x="5486400" y="17356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4" name="Google Shape;584;p55"/>
          <p:cNvSpPr/>
          <p:nvPr/>
        </p:nvSpPr>
        <p:spPr>
          <a:xfrm>
            <a:off x="7772400" y="34120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5" name="Google Shape;585;p55"/>
          <p:cNvSpPr/>
          <p:nvPr/>
        </p:nvSpPr>
        <p:spPr>
          <a:xfrm>
            <a:off x="8229600" y="31834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6" name="Google Shape;586;p55"/>
          <p:cNvSpPr/>
          <p:nvPr/>
        </p:nvSpPr>
        <p:spPr>
          <a:xfrm>
            <a:off x="7772400" y="28786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7" name="Google Shape;587;p55"/>
          <p:cNvSpPr/>
          <p:nvPr/>
        </p:nvSpPr>
        <p:spPr>
          <a:xfrm>
            <a:off x="8229600" y="26500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8" name="Google Shape;588;p55"/>
          <p:cNvSpPr/>
          <p:nvPr/>
        </p:nvSpPr>
        <p:spPr>
          <a:xfrm>
            <a:off x="8229600" y="24214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89" name="Google Shape;589;p55"/>
          <p:cNvSpPr/>
          <p:nvPr/>
        </p:nvSpPr>
        <p:spPr>
          <a:xfrm>
            <a:off x="7772400" y="24214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90" name="Google Shape;590;p55"/>
          <p:cNvSpPr/>
          <p:nvPr/>
        </p:nvSpPr>
        <p:spPr>
          <a:xfrm>
            <a:off x="8229600" y="21928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91" name="Google Shape;591;p55"/>
          <p:cNvSpPr txBox="1"/>
          <p:nvPr/>
        </p:nvSpPr>
        <p:spPr>
          <a:xfrm rot="-5400000">
            <a:off x="5103023" y="2849920"/>
            <a:ext cx="112236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dirty="0">
                <a:solidFill>
                  <a:srgbClr val="000000"/>
                </a:solidFill>
                <a:latin typeface="Arial"/>
                <a:ea typeface="Arial"/>
                <a:cs typeface="Arial"/>
                <a:sym typeface="Arial"/>
              </a:rPr>
              <a:t>Salle de pause</a:t>
            </a:r>
            <a:endParaRPr lang="fr-FR" dirty="0"/>
          </a:p>
        </p:txBody>
      </p:sp>
      <p:sp>
        <p:nvSpPr>
          <p:cNvPr id="592" name="Google Shape;592;p55"/>
          <p:cNvSpPr/>
          <p:nvPr/>
        </p:nvSpPr>
        <p:spPr>
          <a:xfrm rot="-5400000">
            <a:off x="5823485" y="2920644"/>
            <a:ext cx="1122364" cy="507479"/>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dirty="0">
                <a:solidFill>
                  <a:srgbClr val="000000"/>
                </a:solidFill>
                <a:latin typeface="Arial"/>
                <a:ea typeface="Arial"/>
                <a:cs typeface="Arial"/>
                <a:sym typeface="Arial"/>
              </a:rPr>
              <a:t>Stockage/ Laboratoire</a:t>
            </a:r>
            <a:endParaRPr lang="fr-FR" dirty="0"/>
          </a:p>
        </p:txBody>
      </p:sp>
      <p:sp>
        <p:nvSpPr>
          <p:cNvPr id="593" name="Google Shape;593;p55"/>
          <p:cNvSpPr/>
          <p:nvPr/>
        </p:nvSpPr>
        <p:spPr>
          <a:xfrm>
            <a:off x="2089152" y="3649662"/>
            <a:ext cx="1563687" cy="633096"/>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latin typeface="Arial"/>
                <a:ea typeface="Arial"/>
                <a:cs typeface="Arial"/>
                <a:sym typeface="Arial"/>
              </a:rPr>
              <a:t>Stockage réfrigéré</a:t>
            </a:r>
          </a:p>
        </p:txBody>
      </p:sp>
      <p:sp>
        <p:nvSpPr>
          <p:cNvPr id="594" name="Google Shape;594;p55"/>
          <p:cNvSpPr/>
          <p:nvPr/>
        </p:nvSpPr>
        <p:spPr>
          <a:xfrm>
            <a:off x="2085977" y="4252912"/>
            <a:ext cx="1566862" cy="3921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latin typeface="Arial"/>
                <a:ea typeface="Arial"/>
                <a:cs typeface="Arial"/>
                <a:sym typeface="Arial"/>
              </a:rPr>
              <a:t>Equipement</a:t>
            </a:r>
          </a:p>
          <a:p>
            <a:pPr marL="0" marR="0" lvl="0" indent="0" algn="l"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p:txBody>
      </p:sp>
      <p:sp>
        <p:nvSpPr>
          <p:cNvPr id="595" name="Google Shape;595;p55"/>
          <p:cNvSpPr/>
          <p:nvPr/>
        </p:nvSpPr>
        <p:spPr>
          <a:xfrm>
            <a:off x="5926139" y="2589567"/>
            <a:ext cx="300037"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596" name="Google Shape;596;p55"/>
          <p:cNvSpPr/>
          <p:nvPr/>
        </p:nvSpPr>
        <p:spPr>
          <a:xfrm>
            <a:off x="7728393" y="2472127"/>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7" name="Google Shape;597;p55"/>
          <p:cNvSpPr/>
          <p:nvPr/>
        </p:nvSpPr>
        <p:spPr>
          <a:xfrm>
            <a:off x="7719975" y="2946868"/>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8" name="Google Shape;598;p55"/>
          <p:cNvSpPr/>
          <p:nvPr/>
        </p:nvSpPr>
        <p:spPr>
          <a:xfrm>
            <a:off x="8170726" y="2225965"/>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9" name="Google Shape;599;p55"/>
          <p:cNvSpPr/>
          <p:nvPr/>
        </p:nvSpPr>
        <p:spPr>
          <a:xfrm>
            <a:off x="8179372" y="2483789"/>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0" name="Google Shape;600;p55"/>
          <p:cNvSpPr/>
          <p:nvPr/>
        </p:nvSpPr>
        <p:spPr>
          <a:xfrm>
            <a:off x="8179372" y="2741613"/>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1" name="Google Shape;601;p55"/>
          <p:cNvSpPr/>
          <p:nvPr/>
        </p:nvSpPr>
        <p:spPr>
          <a:xfrm>
            <a:off x="8179372" y="3171428"/>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2" name="Google Shape;602;p55"/>
          <p:cNvSpPr/>
          <p:nvPr/>
        </p:nvSpPr>
        <p:spPr>
          <a:xfrm>
            <a:off x="7727704" y="3417493"/>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3" name="Google Shape;603;p55"/>
          <p:cNvSpPr/>
          <p:nvPr/>
        </p:nvSpPr>
        <p:spPr>
          <a:xfrm>
            <a:off x="10503757" y="1801814"/>
            <a:ext cx="339750" cy="356393"/>
          </a:xfrm>
          <a:prstGeom prst="flowChartConnector">
            <a:avLst/>
          </a:prstGeom>
          <a:solidFill>
            <a:srgbClr val="FF0000"/>
          </a:solid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4" name="Google Shape;604;p5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2. Utiliser l'épidémiologie descriptive pour générer des hypothèses : Lieu (1/2)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610" name="Google Shape;610;p56"/>
          <p:cNvSpPr/>
          <p:nvPr/>
        </p:nvSpPr>
        <p:spPr>
          <a:xfrm>
            <a:off x="5033963" y="1516064"/>
            <a:ext cx="46488" cy="20005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fr-FR" sz="1300" b="0"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611" name="Google Shape;611;p56"/>
          <p:cNvSpPr/>
          <p:nvPr/>
        </p:nvSpPr>
        <p:spPr>
          <a:xfrm>
            <a:off x="7383463" y="1516064"/>
            <a:ext cx="46488" cy="20005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300"/>
              <a:buFont typeface="Arial"/>
              <a:buNone/>
            </a:pPr>
            <a:r>
              <a:rPr lang="fr-FR" sz="1300" b="0"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612" name="Google Shape;612;p56"/>
          <p:cNvSpPr/>
          <p:nvPr/>
        </p:nvSpPr>
        <p:spPr>
          <a:xfrm>
            <a:off x="3652838" y="1811338"/>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3" name="Google Shape;613;p56"/>
          <p:cNvSpPr/>
          <p:nvPr/>
        </p:nvSpPr>
        <p:spPr>
          <a:xfrm>
            <a:off x="3652838" y="2051050"/>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4" name="Google Shape;614;p56"/>
          <p:cNvSpPr/>
          <p:nvPr/>
        </p:nvSpPr>
        <p:spPr>
          <a:xfrm>
            <a:off x="3652838" y="2290763"/>
            <a:ext cx="227012" cy="241300"/>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5" name="Google Shape;615;p56"/>
          <p:cNvSpPr/>
          <p:nvPr/>
        </p:nvSpPr>
        <p:spPr>
          <a:xfrm>
            <a:off x="4103689" y="3251201"/>
            <a:ext cx="225425"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6" name="Google Shape;616;p56"/>
          <p:cNvSpPr/>
          <p:nvPr/>
        </p:nvSpPr>
        <p:spPr>
          <a:xfrm>
            <a:off x="4103689"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7" name="Google Shape;617;p56"/>
          <p:cNvSpPr/>
          <p:nvPr/>
        </p:nvSpPr>
        <p:spPr>
          <a:xfrm>
            <a:off x="3652838" y="3489325"/>
            <a:ext cx="227012"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8" name="Google Shape;618;p56"/>
          <p:cNvSpPr/>
          <p:nvPr/>
        </p:nvSpPr>
        <p:spPr>
          <a:xfrm>
            <a:off x="3652838" y="3251201"/>
            <a:ext cx="227012"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19" name="Google Shape;619;p56"/>
          <p:cNvSpPr/>
          <p:nvPr/>
        </p:nvSpPr>
        <p:spPr>
          <a:xfrm>
            <a:off x="3652838" y="3011488"/>
            <a:ext cx="227012" cy="239712"/>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0" name="Google Shape;620;p56"/>
          <p:cNvSpPr/>
          <p:nvPr/>
        </p:nvSpPr>
        <p:spPr>
          <a:xfrm>
            <a:off x="3652838" y="2771776"/>
            <a:ext cx="227012"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1" name="Google Shape;621;p56"/>
          <p:cNvSpPr/>
          <p:nvPr/>
        </p:nvSpPr>
        <p:spPr>
          <a:xfrm>
            <a:off x="3652838" y="2530475"/>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2" name="Google Shape;622;p56"/>
          <p:cNvSpPr/>
          <p:nvPr/>
        </p:nvSpPr>
        <p:spPr>
          <a:xfrm>
            <a:off x="4103689" y="229076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3" name="Google Shape;623;p56"/>
          <p:cNvSpPr/>
          <p:nvPr/>
        </p:nvSpPr>
        <p:spPr>
          <a:xfrm>
            <a:off x="4103689" y="2530475"/>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4" name="Google Shape;624;p56"/>
          <p:cNvSpPr/>
          <p:nvPr/>
        </p:nvSpPr>
        <p:spPr>
          <a:xfrm>
            <a:off x="4103689" y="2771776"/>
            <a:ext cx="225425"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5" name="Google Shape;625;p56"/>
          <p:cNvSpPr/>
          <p:nvPr/>
        </p:nvSpPr>
        <p:spPr>
          <a:xfrm>
            <a:off x="4554539" y="3489325"/>
            <a:ext cx="225425"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6" name="Google Shape;626;p56"/>
          <p:cNvSpPr/>
          <p:nvPr/>
        </p:nvSpPr>
        <p:spPr>
          <a:xfrm>
            <a:off x="4327526" y="3489325"/>
            <a:ext cx="227013"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7" name="Google Shape;627;p56"/>
          <p:cNvSpPr/>
          <p:nvPr/>
        </p:nvSpPr>
        <p:spPr>
          <a:xfrm>
            <a:off x="4103689" y="3011488"/>
            <a:ext cx="225425" cy="239712"/>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8" name="Google Shape;628;p56"/>
          <p:cNvSpPr/>
          <p:nvPr/>
        </p:nvSpPr>
        <p:spPr>
          <a:xfrm>
            <a:off x="6880226" y="3489325"/>
            <a:ext cx="225425"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29" name="Google Shape;629;p56"/>
          <p:cNvSpPr/>
          <p:nvPr/>
        </p:nvSpPr>
        <p:spPr>
          <a:xfrm>
            <a:off x="6654801" y="3489325"/>
            <a:ext cx="227013"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0" name="Google Shape;630;p56"/>
          <p:cNvSpPr/>
          <p:nvPr/>
        </p:nvSpPr>
        <p:spPr>
          <a:xfrm>
            <a:off x="5454650" y="2609851"/>
            <a:ext cx="482600" cy="112236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1" name="Google Shape;631;p56"/>
          <p:cNvSpPr/>
          <p:nvPr/>
        </p:nvSpPr>
        <p:spPr>
          <a:xfrm>
            <a:off x="5227638" y="3489325"/>
            <a:ext cx="227012"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2" name="Google Shape;632;p56"/>
          <p:cNvSpPr/>
          <p:nvPr/>
        </p:nvSpPr>
        <p:spPr>
          <a:xfrm>
            <a:off x="5003801"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3" name="Google Shape;633;p56"/>
          <p:cNvSpPr/>
          <p:nvPr/>
        </p:nvSpPr>
        <p:spPr>
          <a:xfrm>
            <a:off x="4778376"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4" name="Google Shape;634;p56"/>
          <p:cNvSpPr/>
          <p:nvPr/>
        </p:nvSpPr>
        <p:spPr>
          <a:xfrm rot="-5400000">
            <a:off x="5826729" y="2921261"/>
            <a:ext cx="1122364" cy="507479"/>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dirty="0">
                <a:solidFill>
                  <a:srgbClr val="000000"/>
                </a:solidFill>
                <a:latin typeface="Arial"/>
                <a:ea typeface="Arial"/>
                <a:cs typeface="Arial"/>
                <a:sym typeface="Arial"/>
              </a:rPr>
              <a:t>Stockage/ Laboratoire</a:t>
            </a:r>
            <a:endParaRPr lang="fr-FR" dirty="0"/>
          </a:p>
        </p:txBody>
      </p:sp>
      <p:sp>
        <p:nvSpPr>
          <p:cNvPr id="635" name="Google Shape;635;p56"/>
          <p:cNvSpPr/>
          <p:nvPr/>
        </p:nvSpPr>
        <p:spPr>
          <a:xfrm>
            <a:off x="7780339" y="3251201"/>
            <a:ext cx="225425" cy="239713"/>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6" name="Google Shape;636;p56"/>
          <p:cNvSpPr/>
          <p:nvPr/>
        </p:nvSpPr>
        <p:spPr>
          <a:xfrm>
            <a:off x="7780339" y="3011488"/>
            <a:ext cx="225425" cy="239712"/>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7" name="Google Shape;637;p56"/>
          <p:cNvSpPr/>
          <p:nvPr/>
        </p:nvSpPr>
        <p:spPr>
          <a:xfrm>
            <a:off x="7780339"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8" name="Google Shape;638;p56"/>
          <p:cNvSpPr/>
          <p:nvPr/>
        </p:nvSpPr>
        <p:spPr>
          <a:xfrm>
            <a:off x="7554913" y="3489325"/>
            <a:ext cx="227012" cy="24288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39" name="Google Shape;639;p56"/>
          <p:cNvSpPr/>
          <p:nvPr/>
        </p:nvSpPr>
        <p:spPr>
          <a:xfrm>
            <a:off x="7329489"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0" name="Google Shape;640;p56"/>
          <p:cNvSpPr/>
          <p:nvPr/>
        </p:nvSpPr>
        <p:spPr>
          <a:xfrm>
            <a:off x="7105651" y="3489325"/>
            <a:ext cx="225425" cy="24288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1" name="Google Shape;641;p56"/>
          <p:cNvSpPr/>
          <p:nvPr/>
        </p:nvSpPr>
        <p:spPr>
          <a:xfrm>
            <a:off x="8229601" y="2290763"/>
            <a:ext cx="227013" cy="241300"/>
          </a:xfrm>
          <a:prstGeom prst="rect">
            <a:avLst/>
          </a:prstGeom>
          <a:solidFill>
            <a:srgbClr val="FF0000"/>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2" name="Google Shape;642;p56"/>
          <p:cNvSpPr/>
          <p:nvPr/>
        </p:nvSpPr>
        <p:spPr>
          <a:xfrm>
            <a:off x="7780339" y="229076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3" name="Google Shape;643;p56"/>
          <p:cNvSpPr/>
          <p:nvPr/>
        </p:nvSpPr>
        <p:spPr>
          <a:xfrm>
            <a:off x="7780339" y="2530475"/>
            <a:ext cx="225425" cy="241300"/>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4" name="Google Shape;644;p56"/>
          <p:cNvSpPr/>
          <p:nvPr/>
        </p:nvSpPr>
        <p:spPr>
          <a:xfrm>
            <a:off x="7780339" y="2771776"/>
            <a:ext cx="225425" cy="239713"/>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5" name="Google Shape;645;p56"/>
          <p:cNvSpPr/>
          <p:nvPr/>
        </p:nvSpPr>
        <p:spPr>
          <a:xfrm>
            <a:off x="4103689" y="1811338"/>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6" name="Google Shape;646;p56"/>
          <p:cNvSpPr/>
          <p:nvPr/>
        </p:nvSpPr>
        <p:spPr>
          <a:xfrm>
            <a:off x="4103689" y="2051050"/>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7" name="Google Shape;647;p56"/>
          <p:cNvSpPr/>
          <p:nvPr/>
        </p:nvSpPr>
        <p:spPr>
          <a:xfrm>
            <a:off x="8229601" y="3489325"/>
            <a:ext cx="227013" cy="242888"/>
          </a:xfrm>
          <a:prstGeom prst="rect">
            <a:avLst/>
          </a:prstGeom>
          <a:no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8" name="Google Shape;648;p56"/>
          <p:cNvSpPr/>
          <p:nvPr/>
        </p:nvSpPr>
        <p:spPr>
          <a:xfrm>
            <a:off x="8229601" y="3251201"/>
            <a:ext cx="227013" cy="239713"/>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49" name="Google Shape;649;p56"/>
          <p:cNvSpPr/>
          <p:nvPr/>
        </p:nvSpPr>
        <p:spPr>
          <a:xfrm>
            <a:off x="8229601" y="3011488"/>
            <a:ext cx="227013" cy="239712"/>
          </a:xfrm>
          <a:prstGeom prst="rect">
            <a:avLst/>
          </a:prstGeom>
          <a:no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0" name="Google Shape;650;p56"/>
          <p:cNvSpPr/>
          <p:nvPr/>
        </p:nvSpPr>
        <p:spPr>
          <a:xfrm>
            <a:off x="8229601" y="2771776"/>
            <a:ext cx="227013" cy="2397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1" name="Google Shape;651;p56"/>
          <p:cNvSpPr/>
          <p:nvPr/>
        </p:nvSpPr>
        <p:spPr>
          <a:xfrm>
            <a:off x="4554539" y="4049713"/>
            <a:ext cx="225425" cy="241300"/>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2" name="Google Shape;652;p56"/>
          <p:cNvSpPr/>
          <p:nvPr/>
        </p:nvSpPr>
        <p:spPr>
          <a:xfrm>
            <a:off x="4327526" y="4049713"/>
            <a:ext cx="227013"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3" name="Google Shape;653;p56"/>
          <p:cNvSpPr/>
          <p:nvPr/>
        </p:nvSpPr>
        <p:spPr>
          <a:xfrm>
            <a:off x="6654801" y="4049713"/>
            <a:ext cx="227013" cy="241300"/>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4" name="Google Shape;654;p56"/>
          <p:cNvSpPr/>
          <p:nvPr/>
        </p:nvSpPr>
        <p:spPr>
          <a:xfrm>
            <a:off x="5454651"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5" name="Google Shape;655;p56"/>
          <p:cNvSpPr/>
          <p:nvPr/>
        </p:nvSpPr>
        <p:spPr>
          <a:xfrm>
            <a:off x="5227638" y="4049713"/>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6" name="Google Shape;656;p56"/>
          <p:cNvSpPr/>
          <p:nvPr/>
        </p:nvSpPr>
        <p:spPr>
          <a:xfrm>
            <a:off x="5003801"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7" name="Google Shape;657;p56"/>
          <p:cNvSpPr/>
          <p:nvPr/>
        </p:nvSpPr>
        <p:spPr>
          <a:xfrm>
            <a:off x="4778376"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8" name="Google Shape;658;p56"/>
          <p:cNvSpPr/>
          <p:nvPr/>
        </p:nvSpPr>
        <p:spPr>
          <a:xfrm>
            <a:off x="6880226"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59" name="Google Shape;659;p56"/>
          <p:cNvSpPr/>
          <p:nvPr/>
        </p:nvSpPr>
        <p:spPr>
          <a:xfrm>
            <a:off x="5978525" y="4051301"/>
            <a:ext cx="457200" cy="4810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0" name="Google Shape;660;p56"/>
          <p:cNvSpPr/>
          <p:nvPr/>
        </p:nvSpPr>
        <p:spPr>
          <a:xfrm>
            <a:off x="2089152" y="3649662"/>
            <a:ext cx="1563687" cy="633096"/>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latin typeface="Arial"/>
                <a:ea typeface="Arial"/>
                <a:cs typeface="Arial"/>
                <a:sym typeface="Arial"/>
              </a:rPr>
              <a:t>Stockage réfrigéré</a:t>
            </a:r>
          </a:p>
        </p:txBody>
      </p:sp>
      <p:sp>
        <p:nvSpPr>
          <p:cNvPr id="661" name="Google Shape;661;p56"/>
          <p:cNvSpPr/>
          <p:nvPr/>
        </p:nvSpPr>
        <p:spPr>
          <a:xfrm>
            <a:off x="2085977" y="4252912"/>
            <a:ext cx="1566862" cy="39211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latin typeface="Arial"/>
                <a:ea typeface="Arial"/>
                <a:cs typeface="Arial"/>
                <a:sym typeface="Arial"/>
              </a:rPr>
              <a:t>Equipement</a:t>
            </a:r>
          </a:p>
          <a:p>
            <a:pPr marL="0" marR="0" lvl="0" indent="0" algn="l"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p:txBody>
      </p:sp>
      <p:sp>
        <p:nvSpPr>
          <p:cNvPr id="662" name="Google Shape;662;p56"/>
          <p:cNvSpPr/>
          <p:nvPr/>
        </p:nvSpPr>
        <p:spPr>
          <a:xfrm>
            <a:off x="3652838" y="4610100"/>
            <a:ext cx="227012"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3" name="Google Shape;663;p56"/>
          <p:cNvSpPr/>
          <p:nvPr/>
        </p:nvSpPr>
        <p:spPr>
          <a:xfrm>
            <a:off x="7554913" y="4049713"/>
            <a:ext cx="227012"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4" name="Google Shape;664;p56"/>
          <p:cNvSpPr/>
          <p:nvPr/>
        </p:nvSpPr>
        <p:spPr>
          <a:xfrm>
            <a:off x="7329489"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5" name="Google Shape;665;p56"/>
          <p:cNvSpPr/>
          <p:nvPr/>
        </p:nvSpPr>
        <p:spPr>
          <a:xfrm>
            <a:off x="7105651"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6" name="Google Shape;666;p56"/>
          <p:cNvSpPr/>
          <p:nvPr/>
        </p:nvSpPr>
        <p:spPr>
          <a:xfrm>
            <a:off x="4103689" y="5010150"/>
            <a:ext cx="225425" cy="401638"/>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7" name="Google Shape;667;p56"/>
          <p:cNvSpPr/>
          <p:nvPr/>
        </p:nvSpPr>
        <p:spPr>
          <a:xfrm>
            <a:off x="4103689" y="4610100"/>
            <a:ext cx="225425"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8" name="Google Shape;668;p56"/>
          <p:cNvSpPr/>
          <p:nvPr/>
        </p:nvSpPr>
        <p:spPr>
          <a:xfrm>
            <a:off x="3652838" y="5010150"/>
            <a:ext cx="227012" cy="40163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69" name="Google Shape;669;p56"/>
          <p:cNvSpPr/>
          <p:nvPr/>
        </p:nvSpPr>
        <p:spPr>
          <a:xfrm>
            <a:off x="7780339" y="5010150"/>
            <a:ext cx="225425" cy="401638"/>
          </a:xfrm>
          <a:prstGeom prst="rect">
            <a:avLst/>
          </a:prstGeom>
          <a:solidFill>
            <a:srgbClr val="FFFFFF"/>
          </a:solidFill>
          <a:ln w="39750"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0" name="Google Shape;670;p56"/>
          <p:cNvSpPr/>
          <p:nvPr/>
        </p:nvSpPr>
        <p:spPr>
          <a:xfrm>
            <a:off x="7780339" y="4610100"/>
            <a:ext cx="225425" cy="400050"/>
          </a:xfrm>
          <a:prstGeom prst="rect">
            <a:avLst/>
          </a:prstGeom>
          <a:solidFill>
            <a:srgbClr val="FF0000"/>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1" name="Google Shape;671;p56"/>
          <p:cNvSpPr/>
          <p:nvPr/>
        </p:nvSpPr>
        <p:spPr>
          <a:xfrm>
            <a:off x="8229601" y="5010150"/>
            <a:ext cx="227013" cy="401638"/>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2" name="Google Shape;672;p56"/>
          <p:cNvSpPr/>
          <p:nvPr/>
        </p:nvSpPr>
        <p:spPr>
          <a:xfrm>
            <a:off x="8229601" y="4610100"/>
            <a:ext cx="227013" cy="40005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cxnSp>
        <p:nvCxnSpPr>
          <p:cNvPr id="673" name="Google Shape;673;p56"/>
          <p:cNvCxnSpPr/>
          <p:nvPr/>
        </p:nvCxnSpPr>
        <p:spPr>
          <a:xfrm>
            <a:off x="5903914" y="2646363"/>
            <a:ext cx="1587" cy="0"/>
          </a:xfrm>
          <a:prstGeom prst="straightConnector1">
            <a:avLst/>
          </a:prstGeom>
          <a:noFill/>
          <a:ln w="9525" cap="flat" cmpd="sng">
            <a:solidFill>
              <a:srgbClr val="000000"/>
            </a:solidFill>
            <a:prstDash val="solid"/>
            <a:round/>
            <a:headEnd type="none" w="med" len="med"/>
            <a:tailEnd type="none" w="med" len="med"/>
          </a:ln>
        </p:spPr>
      </p:cxnSp>
      <p:sp>
        <p:nvSpPr>
          <p:cNvPr id="674" name="Google Shape;674;p56"/>
          <p:cNvSpPr/>
          <p:nvPr/>
        </p:nvSpPr>
        <p:spPr>
          <a:xfrm>
            <a:off x="5926139" y="2589567"/>
            <a:ext cx="300037"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5" name="Google Shape;675;p56"/>
          <p:cNvSpPr/>
          <p:nvPr/>
        </p:nvSpPr>
        <p:spPr>
          <a:xfrm>
            <a:off x="3884614" y="5400675"/>
            <a:ext cx="225425"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6" name="Google Shape;676;p56"/>
          <p:cNvSpPr/>
          <p:nvPr/>
        </p:nvSpPr>
        <p:spPr>
          <a:xfrm>
            <a:off x="8015289" y="5400675"/>
            <a:ext cx="225425"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7" name="Google Shape;677;p56"/>
          <p:cNvSpPr/>
          <p:nvPr/>
        </p:nvSpPr>
        <p:spPr>
          <a:xfrm>
            <a:off x="3890964" y="1801814"/>
            <a:ext cx="223837" cy="26987"/>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8" name="Google Shape;678;p56"/>
          <p:cNvSpPr/>
          <p:nvPr/>
        </p:nvSpPr>
        <p:spPr>
          <a:xfrm>
            <a:off x="8021639" y="2276475"/>
            <a:ext cx="225425" cy="26988"/>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79" name="Google Shape;679;p56"/>
          <p:cNvSpPr/>
          <p:nvPr/>
        </p:nvSpPr>
        <p:spPr>
          <a:xfrm>
            <a:off x="4314826" y="4287839"/>
            <a:ext cx="23813" cy="320675"/>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0" name="Google Shape;680;p56"/>
          <p:cNvSpPr/>
          <p:nvPr/>
        </p:nvSpPr>
        <p:spPr>
          <a:xfrm>
            <a:off x="5670550" y="5381626"/>
            <a:ext cx="757238" cy="28575"/>
          </a:xfrm>
          <a:custGeom>
            <a:avLst/>
            <a:gdLst/>
            <a:ahLst/>
            <a:cxnLst/>
            <a:rect l="l" t="t" r="r" b="b"/>
            <a:pathLst>
              <a:path w="759" h="27" extrusionOk="0">
                <a:moveTo>
                  <a:pt x="0" y="0"/>
                </a:moveTo>
                <a:lnTo>
                  <a:pt x="0" y="25"/>
                </a:lnTo>
                <a:lnTo>
                  <a:pt x="759" y="27"/>
                </a:lnTo>
                <a:lnTo>
                  <a:pt x="759" y="2"/>
                </a:lnTo>
                <a:lnTo>
                  <a:pt x="0"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1" name="Google Shape;681;p56"/>
          <p:cNvSpPr/>
          <p:nvPr/>
        </p:nvSpPr>
        <p:spPr>
          <a:xfrm>
            <a:off x="7767638" y="4244975"/>
            <a:ext cx="25400" cy="400050"/>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2" name="Google Shape;682;p56"/>
          <p:cNvSpPr/>
          <p:nvPr/>
        </p:nvSpPr>
        <p:spPr>
          <a:xfrm>
            <a:off x="6435726" y="4049713"/>
            <a:ext cx="225425"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3" name="Google Shape;683;p56"/>
          <p:cNvSpPr/>
          <p:nvPr/>
        </p:nvSpPr>
        <p:spPr>
          <a:xfrm>
            <a:off x="5978526" y="4537076"/>
            <a:ext cx="460375" cy="479425"/>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4" name="Google Shape;684;p56"/>
          <p:cNvSpPr/>
          <p:nvPr/>
        </p:nvSpPr>
        <p:spPr>
          <a:xfrm>
            <a:off x="5664201" y="4311651"/>
            <a:ext cx="28575" cy="1089025"/>
          </a:xfrm>
          <a:custGeom>
            <a:avLst/>
            <a:gdLst/>
            <a:ahLst/>
            <a:cxnLst/>
            <a:rect l="l" t="t" r="r" b="b"/>
            <a:pathLst>
              <a:path w="29" h="1023" extrusionOk="0">
                <a:moveTo>
                  <a:pt x="27" y="0"/>
                </a:moveTo>
                <a:lnTo>
                  <a:pt x="0" y="0"/>
                </a:lnTo>
                <a:lnTo>
                  <a:pt x="2" y="1023"/>
                </a:lnTo>
                <a:lnTo>
                  <a:pt x="29" y="1023"/>
                </a:lnTo>
                <a:lnTo>
                  <a:pt x="27"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5" name="Google Shape;685;p56"/>
          <p:cNvSpPr/>
          <p:nvPr/>
        </p:nvSpPr>
        <p:spPr>
          <a:xfrm>
            <a:off x="6626226" y="5480051"/>
            <a:ext cx="74613" cy="32067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Arial"/>
              <a:buNone/>
            </a:pPr>
            <a:r>
              <a:rPr lang="fr-FR" sz="2100" b="1" i="0" u="none" strike="noStrike" cap="none">
                <a:solidFill>
                  <a:srgbClr val="000000"/>
                </a:solidFill>
                <a:latin typeface="Arial"/>
                <a:ea typeface="Arial"/>
                <a:cs typeface="Arial"/>
                <a:sym typeface="Arial"/>
              </a:rPr>
              <a:t> </a:t>
            </a:r>
            <a:endParaRPr sz="1800" b="0" i="0" u="none" strike="noStrike" cap="none">
              <a:solidFill>
                <a:srgbClr val="000000"/>
              </a:solidFill>
              <a:latin typeface="Arial"/>
              <a:ea typeface="Arial"/>
              <a:cs typeface="Arial"/>
              <a:sym typeface="Arial"/>
            </a:endParaRPr>
          </a:p>
        </p:txBody>
      </p:sp>
      <p:sp>
        <p:nvSpPr>
          <p:cNvPr id="686" name="Google Shape;686;p56"/>
          <p:cNvSpPr/>
          <p:nvPr/>
        </p:nvSpPr>
        <p:spPr>
          <a:xfrm>
            <a:off x="6192838" y="4040189"/>
            <a:ext cx="25400" cy="979487"/>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7" name="Google Shape;687;p56"/>
          <p:cNvSpPr/>
          <p:nvPr/>
        </p:nvSpPr>
        <p:spPr>
          <a:xfrm>
            <a:off x="6427788" y="5003800"/>
            <a:ext cx="25400" cy="400050"/>
          </a:xfrm>
          <a:prstGeom prst="rect">
            <a:avLst/>
          </a:prstGeom>
          <a:solidFill>
            <a:srgbClr val="000000"/>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8" name="Google Shape;688;p56"/>
          <p:cNvSpPr/>
          <p:nvPr/>
        </p:nvSpPr>
        <p:spPr>
          <a:xfrm>
            <a:off x="5486400" y="17356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89" name="Google Shape;689;p56"/>
          <p:cNvSpPr/>
          <p:nvPr/>
        </p:nvSpPr>
        <p:spPr>
          <a:xfrm>
            <a:off x="6663531" y="3995451"/>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0" name="Google Shape;690;p56"/>
          <p:cNvSpPr/>
          <p:nvPr/>
        </p:nvSpPr>
        <p:spPr>
          <a:xfrm>
            <a:off x="8229600" y="31834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1" name="Google Shape;691;p56"/>
          <p:cNvSpPr/>
          <p:nvPr/>
        </p:nvSpPr>
        <p:spPr>
          <a:xfrm>
            <a:off x="4114800" y="5074094"/>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2" name="Google Shape;692;p56"/>
          <p:cNvSpPr/>
          <p:nvPr/>
        </p:nvSpPr>
        <p:spPr>
          <a:xfrm>
            <a:off x="7802594" y="4683632"/>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3" name="Google Shape;693;p56"/>
          <p:cNvSpPr/>
          <p:nvPr/>
        </p:nvSpPr>
        <p:spPr>
          <a:xfrm>
            <a:off x="4571206" y="3986403"/>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4" name="Google Shape;694;p56"/>
          <p:cNvSpPr/>
          <p:nvPr/>
        </p:nvSpPr>
        <p:spPr>
          <a:xfrm>
            <a:off x="3660775" y="219919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5" name="Google Shape;695;p56"/>
          <p:cNvSpPr/>
          <p:nvPr/>
        </p:nvSpPr>
        <p:spPr>
          <a:xfrm>
            <a:off x="8229600" y="2192845"/>
            <a:ext cx="90" cy="389513"/>
          </a:xfrm>
          <a:prstGeom prst="ellipse">
            <a:avLst/>
          </a:prstGeom>
          <a:solidFill>
            <a:srgbClr val="FF0000"/>
          </a:solidFill>
          <a:ln w="9525" cap="flat" cmpd="sng">
            <a:solidFill>
              <a:schemeClr val="lt2"/>
            </a:solidFill>
            <a:prstDash val="solid"/>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6" name="Google Shape;696;p56"/>
          <p:cNvSpPr/>
          <p:nvPr/>
        </p:nvSpPr>
        <p:spPr>
          <a:xfrm>
            <a:off x="5148779" y="5480051"/>
            <a:ext cx="2184893" cy="32316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Noto Sans Symbols"/>
              <a:buNone/>
            </a:pPr>
            <a:r>
              <a:rPr lang="fr-FR" sz="2100" b="1" i="0" u="none" strike="noStrike" cap="none" dirty="0">
                <a:solidFill>
                  <a:srgbClr val="000000"/>
                </a:solidFill>
                <a:latin typeface="Arial"/>
                <a:ea typeface="Arial"/>
                <a:cs typeface="Arial"/>
                <a:sym typeface="Arial"/>
              </a:rPr>
              <a:t>Entrée principale</a:t>
            </a:r>
            <a:endParaRPr lang="fr-FR" sz="2800" b="0" i="0" u="none" strike="noStrike" cap="none" dirty="0">
              <a:solidFill>
                <a:srgbClr val="000000"/>
              </a:solidFill>
              <a:latin typeface="Arial"/>
              <a:ea typeface="Arial"/>
              <a:cs typeface="Arial"/>
              <a:sym typeface="Arial"/>
            </a:endParaRPr>
          </a:p>
        </p:txBody>
      </p:sp>
      <p:sp>
        <p:nvSpPr>
          <p:cNvPr id="697" name="Google Shape;697;p56"/>
          <p:cNvSpPr txBox="1"/>
          <p:nvPr/>
        </p:nvSpPr>
        <p:spPr>
          <a:xfrm rot="-5400000">
            <a:off x="5216310" y="3046956"/>
            <a:ext cx="895783"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dirty="0">
                <a:solidFill>
                  <a:srgbClr val="000000"/>
                </a:solidFill>
                <a:latin typeface="Arial"/>
                <a:ea typeface="Arial"/>
                <a:cs typeface="Arial"/>
                <a:sym typeface="Arial"/>
              </a:rPr>
              <a:t>Salle de pause</a:t>
            </a:r>
            <a:endParaRPr lang="fr-FR" dirty="0"/>
          </a:p>
        </p:txBody>
      </p:sp>
      <p:sp>
        <p:nvSpPr>
          <p:cNvPr id="698" name="Google Shape;698;p56"/>
          <p:cNvSpPr/>
          <p:nvPr/>
        </p:nvSpPr>
        <p:spPr>
          <a:xfrm>
            <a:off x="8229601" y="2530475"/>
            <a:ext cx="227013" cy="241300"/>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699" name="Google Shape;699;p56"/>
          <p:cNvSpPr/>
          <p:nvPr/>
        </p:nvSpPr>
        <p:spPr>
          <a:xfrm>
            <a:off x="3527058" y="1385835"/>
            <a:ext cx="818366" cy="32316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Noto Sans Symbols"/>
              <a:buNone/>
            </a:pPr>
            <a:r>
              <a:rPr lang="fr-FR" sz="2100" b="1" i="0" u="none" strike="noStrike" cap="none" dirty="0">
                <a:solidFill>
                  <a:srgbClr val="000000"/>
                </a:solidFill>
                <a:latin typeface="Arial"/>
                <a:ea typeface="Arial"/>
                <a:cs typeface="Arial"/>
                <a:sym typeface="Arial"/>
              </a:rPr>
              <a:t>Aile A </a:t>
            </a:r>
            <a:endParaRPr lang="fr-FR" dirty="0"/>
          </a:p>
        </p:txBody>
      </p:sp>
      <p:sp>
        <p:nvSpPr>
          <p:cNvPr id="700" name="Google Shape;700;p56"/>
          <p:cNvSpPr/>
          <p:nvPr/>
        </p:nvSpPr>
        <p:spPr>
          <a:xfrm>
            <a:off x="7632996" y="1385835"/>
            <a:ext cx="838371" cy="323165"/>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100"/>
              <a:buFont typeface="Noto Sans Symbols"/>
              <a:buNone/>
            </a:pPr>
            <a:r>
              <a:rPr lang="fr-FR" sz="2100" b="1" i="0" u="none" strike="noStrike" cap="none" dirty="0">
                <a:solidFill>
                  <a:srgbClr val="000000"/>
                </a:solidFill>
                <a:latin typeface="Arial"/>
                <a:ea typeface="Arial"/>
                <a:cs typeface="Arial"/>
                <a:sym typeface="Arial"/>
              </a:rPr>
              <a:t>Aile B </a:t>
            </a:r>
            <a:endParaRPr lang="fr-FR" dirty="0"/>
          </a:p>
        </p:txBody>
      </p:sp>
      <p:sp>
        <p:nvSpPr>
          <p:cNvPr id="701" name="Google Shape;701;p56"/>
          <p:cNvSpPr/>
          <p:nvPr/>
        </p:nvSpPr>
        <p:spPr>
          <a:xfrm>
            <a:off x="8456614" y="3489326"/>
            <a:ext cx="1799907" cy="1122363"/>
          </a:xfrm>
          <a:prstGeom prst="rect">
            <a:avLst/>
          </a:prstGeom>
          <a:solidFill>
            <a:srgbClr val="FFFFFF"/>
          </a:solidFill>
          <a:ln w="3967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latin typeface="Arial"/>
                <a:ea typeface="Arial"/>
                <a:cs typeface="Arial"/>
                <a:sym typeface="Arial"/>
              </a:rPr>
              <a:t>  Stylo à bille</a:t>
            </a:r>
          </a:p>
        </p:txBody>
      </p:sp>
      <p:sp>
        <p:nvSpPr>
          <p:cNvPr id="702" name="Google Shape;702;p56"/>
          <p:cNvSpPr/>
          <p:nvPr/>
        </p:nvSpPr>
        <p:spPr>
          <a:xfrm>
            <a:off x="8173232" y="2225965"/>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3" name="Google Shape;703;p56"/>
          <p:cNvSpPr/>
          <p:nvPr/>
        </p:nvSpPr>
        <p:spPr>
          <a:xfrm>
            <a:off x="8184285" y="3192066"/>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4" name="Google Shape;704;p56"/>
          <p:cNvSpPr/>
          <p:nvPr/>
        </p:nvSpPr>
        <p:spPr>
          <a:xfrm>
            <a:off x="3596469" y="2222500"/>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5" name="Google Shape;705;p56"/>
          <p:cNvSpPr/>
          <p:nvPr/>
        </p:nvSpPr>
        <p:spPr>
          <a:xfrm>
            <a:off x="4500538" y="3986403"/>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6" name="Google Shape;706;p56"/>
          <p:cNvSpPr/>
          <p:nvPr/>
        </p:nvSpPr>
        <p:spPr>
          <a:xfrm>
            <a:off x="4046526" y="5031651"/>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7" name="Google Shape;707;p56"/>
          <p:cNvSpPr/>
          <p:nvPr/>
        </p:nvSpPr>
        <p:spPr>
          <a:xfrm>
            <a:off x="6608751" y="3988787"/>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8" name="Google Shape;708;p56"/>
          <p:cNvSpPr/>
          <p:nvPr/>
        </p:nvSpPr>
        <p:spPr>
          <a:xfrm>
            <a:off x="7723176" y="4623991"/>
            <a:ext cx="339750" cy="356393"/>
          </a:xfrm>
          <a:prstGeom prst="flowChartConnector">
            <a:avLst/>
          </a:prstGeom>
          <a:no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9" name="Google Shape;709;p5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2. Utiliser l'épidémiologie descriptive pour générer des hypothèses : Lieu (2/2)</a:t>
            </a:r>
          </a:p>
        </p:txBody>
      </p:sp>
      <p:sp>
        <p:nvSpPr>
          <p:cNvPr id="710" name="Google Shape;710;p56"/>
          <p:cNvSpPr/>
          <p:nvPr/>
        </p:nvSpPr>
        <p:spPr>
          <a:xfrm>
            <a:off x="10948257" y="1850055"/>
            <a:ext cx="1027843" cy="26161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700"/>
              <a:buFont typeface="Noto Sans Symbols"/>
              <a:buNone/>
            </a:pPr>
            <a:r>
              <a:rPr lang="fr-FR" sz="1700" b="1" i="0" u="none" strike="noStrike" cap="none" dirty="0">
                <a:solidFill>
                  <a:srgbClr val="000000"/>
                </a:solidFill>
                <a:latin typeface="Arial"/>
                <a:ea typeface="Arial"/>
                <a:cs typeface="Arial"/>
                <a:sym typeface="Arial"/>
              </a:rPr>
              <a:t>= Cas</a:t>
            </a:r>
            <a:endParaRPr lang="fr-FR" sz="2800" b="0" i="0" u="none" strike="noStrike" cap="none" dirty="0">
              <a:solidFill>
                <a:srgbClr val="000000"/>
              </a:solidFill>
              <a:latin typeface="Arial"/>
              <a:ea typeface="Arial"/>
              <a:cs typeface="Arial"/>
              <a:sym typeface="Arial"/>
            </a:endParaRPr>
          </a:p>
        </p:txBody>
      </p:sp>
      <p:sp>
        <p:nvSpPr>
          <p:cNvPr id="711" name="Google Shape;711;p56"/>
          <p:cNvSpPr/>
          <p:nvPr/>
        </p:nvSpPr>
        <p:spPr>
          <a:xfrm>
            <a:off x="10503757" y="1801814"/>
            <a:ext cx="339750" cy="356393"/>
          </a:xfrm>
          <a:prstGeom prst="flowChartConnector">
            <a:avLst/>
          </a:prstGeom>
          <a:solidFill>
            <a:srgbClr val="FF0000"/>
          </a:solidFill>
          <a:ln w="1905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5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2. </a:t>
            </a:r>
            <a:r>
              <a:rPr lang="fr-FR" dirty="0">
                <a:latin typeface="Franklin Gothic Medium" panose="020B0603020102020204" pitchFamily="34" charset="0"/>
              </a:rPr>
              <a:t>Utiliser l'épidémiologie descriptive pour la génération d'hypothèses : Personne</a:t>
            </a:r>
          </a:p>
        </p:txBody>
      </p:sp>
      <p:graphicFrame>
        <p:nvGraphicFramePr>
          <p:cNvPr id="718" name="Google Shape;718;p57"/>
          <p:cNvGraphicFramePr/>
          <p:nvPr>
            <p:extLst>
              <p:ext uri="{D42A27DB-BD31-4B8C-83A1-F6EECF244321}">
                <p14:modId xmlns:p14="http://schemas.microsoft.com/office/powerpoint/2010/main" val="2125178576"/>
              </p:ext>
            </p:extLst>
          </p:nvPr>
        </p:nvGraphicFramePr>
        <p:xfrm>
          <a:off x="2303280" y="1974850"/>
          <a:ext cx="7314249" cy="3337650"/>
        </p:xfrm>
        <a:graphic>
          <a:graphicData uri="http://schemas.openxmlformats.org/drawingml/2006/table">
            <a:tbl>
              <a:tblPr firstRow="1" bandRow="1">
                <a:noFill/>
                <a:tableStyleId>{2FAF8362-CA03-4075-9853-35F9C83F77FE}</a:tableStyleId>
              </a:tblPr>
              <a:tblGrid>
                <a:gridCol w="2192426">
                  <a:extLst>
                    <a:ext uri="{9D8B030D-6E8A-4147-A177-3AD203B41FA5}">
                      <a16:colId xmlns:a16="http://schemas.microsoft.com/office/drawing/2014/main" val="20000"/>
                    </a:ext>
                  </a:extLst>
                </a:gridCol>
                <a:gridCol w="1891433">
                  <a:extLst>
                    <a:ext uri="{9D8B030D-6E8A-4147-A177-3AD203B41FA5}">
                      <a16:colId xmlns:a16="http://schemas.microsoft.com/office/drawing/2014/main" val="20001"/>
                    </a:ext>
                  </a:extLst>
                </a:gridCol>
                <a:gridCol w="323039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r>
                        <a:rPr lang="fr-FR" sz="1800" u="none" strike="noStrike" cap="none" dirty="0">
                          <a:solidFill>
                            <a:schemeClr val="dk1"/>
                          </a:solidFill>
                        </a:rPr>
                        <a:t>Caractéristique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en-US" sz="1800" b="1" dirty="0">
                          <a:solidFill>
                            <a:schemeClr val="dk1"/>
                          </a:solidFill>
                        </a:rPr>
                        <a:t>N</a:t>
                      </a:r>
                      <a:r>
                        <a:rPr lang="fr-FR" sz="1800" b="1" dirty="0">
                          <a:solidFill>
                            <a:schemeClr val="dk1"/>
                          </a:solidFill>
                        </a:rPr>
                        <a:t>ombre de cas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Taux d'attaque (pour 1 000)</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fr-FR" sz="1800" dirty="0">
                          <a:solidFill>
                            <a:schemeClr val="dk1"/>
                          </a:solidFill>
                        </a:rPr>
                        <a:t>Sexe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fr-FR" sz="1800">
                          <a:solidFill>
                            <a:schemeClr val="dk1"/>
                          </a:solidFill>
                        </a:rPr>
                        <a:t>     Homme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a:solidFill>
                            <a:schemeClr val="dk1"/>
                          </a:solidFill>
                        </a:rPr>
                        <a:t>48</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63</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fr-FR" sz="1800">
                          <a:solidFill>
                            <a:schemeClr val="dk1"/>
                          </a:solidFill>
                        </a:rPr>
                        <a:t>     Femme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a:solidFill>
                            <a:schemeClr val="dk1"/>
                          </a:solidFill>
                        </a:rPr>
                        <a:t>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7</a:t>
                      </a:r>
                      <a:r>
                        <a:rPr lang="fr-FR" sz="1800" dirty="0"/>
                        <a:t>,</a:t>
                      </a:r>
                      <a:r>
                        <a:rPr lang="fr-FR" sz="1800" dirty="0">
                          <a:solidFill>
                            <a:schemeClr val="dk1"/>
                          </a:solidFill>
                        </a:rPr>
                        <a:t>2</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fr-FR" sz="1800">
                          <a:solidFill>
                            <a:schemeClr val="dk1"/>
                          </a:solidFill>
                        </a:rPr>
                        <a:t>Groupe d'âge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fr-FR" sz="1800">
                          <a:solidFill>
                            <a:schemeClr val="dk1"/>
                          </a:solidFill>
                        </a:rPr>
                        <a:t>     &lt;10 ans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a:solidFill>
                            <a:schemeClr val="dk1"/>
                          </a:solidFill>
                        </a:rPr>
                        <a:t>36</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52</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fr-FR" sz="1800">
                          <a:solidFill>
                            <a:schemeClr val="dk1"/>
                          </a:solidFill>
                        </a:rPr>
                        <a:t>     10 à &lt;20 ans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a:solidFill>
                            <a:schemeClr val="dk1"/>
                          </a:solidFill>
                        </a:rPr>
                        <a:t>12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12</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r h="370850">
                <a:tc>
                  <a:txBody>
                    <a:bodyPr/>
                    <a:lstStyle/>
                    <a:p>
                      <a:pPr marL="0" marR="0" lvl="0" indent="0" algn="l" rtl="0">
                        <a:spcBef>
                          <a:spcPts val="0"/>
                        </a:spcBef>
                        <a:spcAft>
                          <a:spcPts val="0"/>
                        </a:spcAft>
                        <a:buNone/>
                      </a:pPr>
                      <a:r>
                        <a:rPr lang="fr-FR" sz="1800">
                          <a:solidFill>
                            <a:schemeClr val="dk1"/>
                          </a:solidFill>
                        </a:rPr>
                        <a:t>     20 à &lt;30 ans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a:solidFill>
                            <a:schemeClr val="dk1"/>
                          </a:solidFill>
                        </a:rPr>
                        <a:t>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3</a:t>
                      </a:r>
                      <a:r>
                        <a:rPr lang="fr-FR" sz="1800" dirty="0"/>
                        <a:t>,</a:t>
                      </a:r>
                      <a:r>
                        <a:rPr lang="fr-FR" sz="1800" dirty="0">
                          <a:solidFill>
                            <a:schemeClr val="dk1"/>
                          </a:solidFill>
                        </a:rPr>
                        <a:t>9</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7"/>
                  </a:ext>
                </a:extLst>
              </a:tr>
              <a:tr h="370850">
                <a:tc>
                  <a:txBody>
                    <a:bodyPr/>
                    <a:lstStyle/>
                    <a:p>
                      <a:pPr marL="0" marR="0" lvl="0" indent="0" algn="l" rtl="0">
                        <a:spcBef>
                          <a:spcPts val="0"/>
                        </a:spcBef>
                        <a:spcAft>
                          <a:spcPts val="0"/>
                        </a:spcAft>
                        <a:buNone/>
                      </a:pPr>
                      <a:r>
                        <a:rPr lang="fr-FR" sz="1800">
                          <a:solidFill>
                            <a:schemeClr val="dk1"/>
                          </a:solidFill>
                        </a:rPr>
                        <a:t>     30 ans et plus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a:solidFill>
                            <a:schemeClr val="dk1"/>
                          </a:solidFill>
                        </a:rPr>
                        <a:t>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r>
                        <a:rPr lang="fr-FR" sz="1800" dirty="0">
                          <a:solidFill>
                            <a:schemeClr val="dk1"/>
                          </a:solidFill>
                        </a:rPr>
                        <a:t>1</a:t>
                      </a:r>
                      <a:r>
                        <a:rPr lang="fr-FR" sz="1800" dirty="0"/>
                        <a:t>,</a:t>
                      </a:r>
                      <a:r>
                        <a:rPr lang="fr-FR" sz="1800" dirty="0">
                          <a:solidFill>
                            <a:schemeClr val="dk1"/>
                          </a:solidFill>
                        </a:rPr>
                        <a:t>7</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5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3. Prise en compte des valeurs aberrantes pour la génération d'hypothèses</a:t>
            </a:r>
          </a:p>
        </p:txBody>
      </p:sp>
      <p:sp>
        <p:nvSpPr>
          <p:cNvPr id="725" name="Google Shape;725;p5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None/>
            </a:pPr>
            <a:endParaRPr lang="fr-FR" dirty="0"/>
          </a:p>
          <a:p>
            <a:pPr marL="228600" lvl="0" indent="-228600" algn="l" rtl="0">
              <a:lnSpc>
                <a:spcPct val="100000"/>
              </a:lnSpc>
              <a:spcBef>
                <a:spcPts val="0"/>
              </a:spcBef>
              <a:spcAft>
                <a:spcPts val="0"/>
              </a:spcAft>
              <a:buClr>
                <a:schemeClr val="dk1"/>
              </a:buClr>
              <a:buSzPts val="2800"/>
              <a:buChar char="•"/>
            </a:pPr>
            <a:r>
              <a:rPr lang="fr-FR" dirty="0"/>
              <a:t>Regarder par :</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Temps</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latin typeface="Arial"/>
                <a:ea typeface="Arial"/>
                <a:cs typeface="Arial"/>
                <a:sym typeface="Arial"/>
              </a:rPr>
              <a:t>Lieu</a:t>
            </a:r>
            <a:endParaRPr lang="fr-FR" dirty="0"/>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latin typeface="Arial"/>
                <a:ea typeface="Arial"/>
                <a:cs typeface="Arial"/>
                <a:sym typeface="Arial"/>
              </a:rPr>
              <a:t>Personne</a:t>
            </a:r>
            <a:endParaRPr lang="fr-FR" dirty="0"/>
          </a:p>
          <a:p>
            <a:pPr marL="287338" lvl="0" indent="-109538" algn="l" rtl="0">
              <a:lnSpc>
                <a:spcPct val="100000"/>
              </a:lnSpc>
              <a:spcBef>
                <a:spcPts val="1000"/>
              </a:spcBef>
              <a:spcAft>
                <a:spcPts val="500"/>
              </a:spcAft>
              <a:buClr>
                <a:schemeClr val="dk1"/>
              </a:buClr>
              <a:buSzPts val="2800"/>
              <a:buNone/>
            </a:pP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30"/>
        <p:cNvGrpSpPr/>
        <p:nvPr/>
      </p:nvGrpSpPr>
      <p:grpSpPr>
        <a:xfrm>
          <a:off x="0" y="0"/>
          <a:ext cx="0" cy="0"/>
          <a:chOff x="0" y="0"/>
          <a:chExt cx="0" cy="0"/>
        </a:xfrm>
      </p:grpSpPr>
      <p:pic>
        <p:nvPicPr>
          <p:cNvPr id="731" name="Google Shape;731;p59"/>
          <p:cNvPicPr preferRelativeResize="0"/>
          <p:nvPr/>
        </p:nvPicPr>
        <p:blipFill rotWithShape="1">
          <a:blip r:embed="rId3">
            <a:alphaModFix/>
          </a:blip>
          <a:srcRect l="-6635" t="-8848" r="-5647" b="-5176"/>
          <a:stretch/>
        </p:blipFill>
        <p:spPr>
          <a:xfrm>
            <a:off x="2074650" y="1077407"/>
            <a:ext cx="8042700" cy="5650800"/>
          </a:xfrm>
          <a:prstGeom prst="rect">
            <a:avLst/>
          </a:prstGeom>
          <a:noFill/>
          <a:ln>
            <a:noFill/>
          </a:ln>
        </p:spPr>
      </p:pic>
      <p:cxnSp>
        <p:nvCxnSpPr>
          <p:cNvPr id="732" name="Google Shape;732;p59"/>
          <p:cNvCxnSpPr>
            <a:cxnSpLocks/>
          </p:cNvCxnSpPr>
          <p:nvPr/>
        </p:nvCxnSpPr>
        <p:spPr>
          <a:xfrm>
            <a:off x="4038600" y="4114800"/>
            <a:ext cx="0" cy="832757"/>
          </a:xfrm>
          <a:prstGeom prst="straightConnector1">
            <a:avLst/>
          </a:prstGeom>
          <a:noFill/>
          <a:ln w="31750" cap="flat" cmpd="sng">
            <a:solidFill>
              <a:schemeClr val="dk1"/>
            </a:solidFill>
            <a:prstDash val="solid"/>
            <a:round/>
            <a:headEnd type="none" w="sm" len="sm"/>
            <a:tailEnd type="stealth" w="med" len="med"/>
          </a:ln>
        </p:spPr>
      </p:cxnSp>
      <p:cxnSp>
        <p:nvCxnSpPr>
          <p:cNvPr id="733" name="Google Shape;733;p59"/>
          <p:cNvCxnSpPr/>
          <p:nvPr/>
        </p:nvCxnSpPr>
        <p:spPr>
          <a:xfrm>
            <a:off x="5088075" y="2825799"/>
            <a:ext cx="0" cy="2484300"/>
          </a:xfrm>
          <a:prstGeom prst="straightConnector1">
            <a:avLst/>
          </a:prstGeom>
          <a:noFill/>
          <a:ln w="31750" cap="flat" cmpd="sng">
            <a:solidFill>
              <a:schemeClr val="dk1"/>
            </a:solidFill>
            <a:prstDash val="solid"/>
            <a:round/>
            <a:headEnd type="none" w="sm" len="sm"/>
            <a:tailEnd type="stealth" w="med" len="med"/>
          </a:ln>
        </p:spPr>
      </p:cxnSp>
      <p:sp>
        <p:nvSpPr>
          <p:cNvPr id="734" name="Google Shape;734;p59"/>
          <p:cNvSpPr txBox="1"/>
          <p:nvPr/>
        </p:nvSpPr>
        <p:spPr>
          <a:xfrm>
            <a:off x="4668981" y="6347864"/>
            <a:ext cx="3058579"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dirty="0"/>
              <a:t>D</a:t>
            </a:r>
            <a:r>
              <a:rPr lang="fr-FR" sz="1800" b="1" i="0" u="none" strike="noStrike" cap="none" dirty="0">
                <a:solidFill>
                  <a:srgbClr val="000000"/>
                </a:solidFill>
                <a:latin typeface="Arial"/>
                <a:ea typeface="Arial"/>
                <a:cs typeface="Arial"/>
                <a:sym typeface="Arial"/>
              </a:rPr>
              <a:t>ébut des symptômes </a:t>
            </a:r>
            <a:endParaRPr lang="fr-FR" sz="1800" b="0" i="0" u="none" strike="noStrike" cap="none" dirty="0">
              <a:solidFill>
                <a:srgbClr val="000000"/>
              </a:solidFill>
              <a:latin typeface="Arial"/>
              <a:ea typeface="Arial"/>
              <a:cs typeface="Arial"/>
              <a:sym typeface="Arial"/>
            </a:endParaRPr>
          </a:p>
        </p:txBody>
      </p:sp>
      <p:sp>
        <p:nvSpPr>
          <p:cNvPr id="735" name="Google Shape;735;p59"/>
          <p:cNvSpPr txBox="1"/>
          <p:nvPr/>
        </p:nvSpPr>
        <p:spPr>
          <a:xfrm>
            <a:off x="7010919" y="6166427"/>
            <a:ext cx="143256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sym typeface="Arial"/>
              </a:rPr>
              <a:t>19 avril</a:t>
            </a:r>
            <a:endParaRPr lang="fr-FR" dirty="0"/>
          </a:p>
        </p:txBody>
      </p:sp>
      <p:sp>
        <p:nvSpPr>
          <p:cNvPr id="736" name="Google Shape;736;p59"/>
          <p:cNvSpPr txBox="1"/>
          <p:nvPr/>
        </p:nvSpPr>
        <p:spPr>
          <a:xfrm>
            <a:off x="3900657" y="6166427"/>
            <a:ext cx="143256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0" i="0" u="none" strike="noStrike" cap="none" dirty="0">
                <a:solidFill>
                  <a:srgbClr val="000000"/>
                </a:solidFill>
                <a:sym typeface="Arial"/>
              </a:rPr>
              <a:t>18 avril</a:t>
            </a:r>
            <a:endParaRPr lang="fr-FR" dirty="0"/>
          </a:p>
        </p:txBody>
      </p:sp>
      <p:sp>
        <p:nvSpPr>
          <p:cNvPr id="737" name="Google Shape;737;p59"/>
          <p:cNvSpPr/>
          <p:nvPr/>
        </p:nvSpPr>
        <p:spPr>
          <a:xfrm rot="-5400000">
            <a:off x="4505006" y="4504300"/>
            <a:ext cx="298333" cy="3058578"/>
          </a:xfrm>
          <a:prstGeom prst="leftBrace">
            <a:avLst>
              <a:gd name="adj1" fmla="val 8333"/>
              <a:gd name="adj2" fmla="val 50000"/>
            </a:avLst>
          </a:prstGeom>
          <a:noFill/>
          <a:ln w="2857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ourier New"/>
              <a:ea typeface="Courier New"/>
              <a:cs typeface="Courier New"/>
              <a:sym typeface="Courier New"/>
            </a:endParaRPr>
          </a:p>
        </p:txBody>
      </p:sp>
      <p:sp>
        <p:nvSpPr>
          <p:cNvPr id="738" name="Google Shape;738;p59"/>
          <p:cNvSpPr/>
          <p:nvPr/>
        </p:nvSpPr>
        <p:spPr>
          <a:xfrm rot="-5400000">
            <a:off x="7557406" y="4530892"/>
            <a:ext cx="339587" cy="3008376"/>
          </a:xfrm>
          <a:prstGeom prst="leftBrace">
            <a:avLst>
              <a:gd name="adj1" fmla="val 8333"/>
              <a:gd name="adj2" fmla="val 50000"/>
            </a:avLst>
          </a:prstGeom>
          <a:noFill/>
          <a:ln w="2857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953A"/>
              </a:solidFill>
              <a:latin typeface="Courier New"/>
              <a:ea typeface="Courier New"/>
              <a:cs typeface="Courier New"/>
              <a:sym typeface="Courier New"/>
            </a:endParaRPr>
          </a:p>
        </p:txBody>
      </p:sp>
      <p:sp>
        <p:nvSpPr>
          <p:cNvPr id="739" name="Google Shape;739;p59"/>
          <p:cNvSpPr/>
          <p:nvPr/>
        </p:nvSpPr>
        <p:spPr>
          <a:xfrm rot="-5400000">
            <a:off x="1468581" y="3031603"/>
            <a:ext cx="2092037" cy="40011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Nombre de cas</a:t>
            </a:r>
            <a:endParaRPr lang="fr-FR" sz="1800" b="0" i="0" u="none" strike="noStrike" cap="none" dirty="0">
              <a:solidFill>
                <a:srgbClr val="000000"/>
              </a:solidFill>
              <a:latin typeface="Arial"/>
              <a:ea typeface="Arial"/>
              <a:cs typeface="Arial"/>
              <a:sym typeface="Arial"/>
            </a:endParaRPr>
          </a:p>
        </p:txBody>
      </p:sp>
      <p:sp>
        <p:nvSpPr>
          <p:cNvPr id="741" name="Google Shape;741;p59"/>
          <p:cNvSpPr txBox="1"/>
          <p:nvPr/>
        </p:nvSpPr>
        <p:spPr>
          <a:xfrm>
            <a:off x="3358092" y="3516424"/>
            <a:ext cx="14478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dirty="0">
                <a:solidFill>
                  <a:schemeClr val="dk1"/>
                </a:solidFill>
                <a:sym typeface="Arial"/>
              </a:rPr>
              <a:t>Dessert à 11h00</a:t>
            </a:r>
            <a:endParaRPr lang="fr-FR" dirty="0"/>
          </a:p>
        </p:txBody>
      </p:sp>
      <p:sp>
        <p:nvSpPr>
          <p:cNvPr id="2" name="Title 1">
            <a:extLst>
              <a:ext uri="{FF2B5EF4-FFF2-40B4-BE49-F238E27FC236}">
                <a16:creationId xmlns:a16="http://schemas.microsoft.com/office/drawing/2014/main" id="{6AF546EA-9ED5-7B9D-5EB4-DD8D9A67D22A}"/>
              </a:ext>
            </a:extLst>
          </p:cNvPr>
          <p:cNvSpPr>
            <a:spLocks noGrp="1"/>
          </p:cNvSpPr>
          <p:nvPr>
            <p:ph type="title"/>
          </p:nvPr>
        </p:nvSpPr>
        <p:spPr>
          <a:xfrm>
            <a:off x="838200" y="429282"/>
            <a:ext cx="10515600" cy="1257300"/>
          </a:xfrm>
        </p:spPr>
        <p:txBody>
          <a:bodyPr/>
          <a:lstStyle/>
          <a:p>
            <a:r>
              <a:rPr lang="fr-FR" dirty="0">
                <a:solidFill>
                  <a:schemeClr val="dk1"/>
                </a:solidFill>
                <a:latin typeface="Franklin Gothic Medium" panose="020B0603020102020204" pitchFamily="34" charset="0"/>
                <a:sym typeface="Libre Franklin Medium"/>
              </a:rPr>
              <a:t>Temps : Flambée de gastro-entérite</a:t>
            </a:r>
            <a:br>
              <a:rPr lang="fr-FR" dirty="0">
                <a:latin typeface="Franklin Gothic Medium" panose="020B0603020102020204" pitchFamily="34" charset="0"/>
              </a:rPr>
            </a:br>
            <a:endParaRPr lang="fr-FR" dirty="0"/>
          </a:p>
        </p:txBody>
      </p:sp>
      <p:sp>
        <p:nvSpPr>
          <p:cNvPr id="7" name="TextBox 6">
            <a:extLst>
              <a:ext uri="{FF2B5EF4-FFF2-40B4-BE49-F238E27FC236}">
                <a16:creationId xmlns:a16="http://schemas.microsoft.com/office/drawing/2014/main" id="{08704A3E-815C-B71A-E8E2-735250B3DE12}"/>
              </a:ext>
            </a:extLst>
          </p:cNvPr>
          <p:cNvSpPr txBox="1"/>
          <p:nvPr/>
        </p:nvSpPr>
        <p:spPr>
          <a:xfrm>
            <a:off x="4313943" y="2039585"/>
            <a:ext cx="1568837" cy="866370"/>
          </a:xfrm>
          <a:prstGeom prst="rect">
            <a:avLst/>
          </a:prstGeom>
          <a:solidFill>
            <a:schemeClr val="bg1"/>
          </a:solidFill>
        </p:spPr>
        <p:txBody>
          <a:bodyPr wrap="square" rtlCol="0" anchor="b">
            <a:noAutofit/>
          </a:bodyPr>
          <a:lstStyle/>
          <a:p>
            <a:r>
              <a:rPr lang="fr-FR" sz="1800" dirty="0"/>
              <a:t>Repas servi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6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800"/>
              <a:buFont typeface="Libre Franklin Medium"/>
              <a:buNone/>
            </a:pPr>
            <a:r>
              <a:rPr lang="fr-FR" sz="3800" dirty="0">
                <a:latin typeface="Franklin Gothic Medium" panose="020B0603020102020204" pitchFamily="34" charset="0"/>
              </a:rPr>
              <a:t>4. Utilisation des entretiens avec les informateurs clés pour la formulation d'hypothèses</a:t>
            </a:r>
            <a:br>
              <a:rPr lang="fr-FR" sz="3800" dirty="0">
                <a:latin typeface="Franklin Gothic Medium" panose="020B0603020102020204" pitchFamily="34" charset="0"/>
              </a:rPr>
            </a:br>
            <a:endParaRPr sz="3800" dirty="0">
              <a:latin typeface="Franklin Gothic Medium" panose="020B0603020102020204" pitchFamily="34" charset="0"/>
            </a:endParaRPr>
          </a:p>
        </p:txBody>
      </p:sp>
      <p:sp>
        <p:nvSpPr>
          <p:cNvPr id="748" name="Google Shape;748;p6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400" dirty="0"/>
              <a:t>Entretiens avec le patient ou le propriétaire de l'animal/le soignant :</a:t>
            </a:r>
            <a:endParaRPr sz="24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latin typeface="Arial"/>
                <a:ea typeface="Arial"/>
                <a:cs typeface="Arial"/>
                <a:sym typeface="Arial"/>
              </a:rPr>
              <a:t>Mener des conversations ouvertes </a:t>
            </a:r>
            <a:endParaRPr sz="20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latin typeface="Arial"/>
                <a:ea typeface="Arial"/>
                <a:cs typeface="Arial"/>
                <a:sym typeface="Arial"/>
              </a:rPr>
              <a:t>Demandez-leur ce qu'ils </a:t>
            </a:r>
            <a:r>
              <a:rPr lang="fr-FR" sz="2000" u="sng" dirty="0">
                <a:latin typeface="Arial"/>
                <a:ea typeface="Arial"/>
                <a:cs typeface="Arial"/>
                <a:sym typeface="Arial"/>
              </a:rPr>
              <a:t>pensent</a:t>
            </a:r>
            <a:r>
              <a:rPr lang="fr-FR" sz="2000" dirty="0">
                <a:latin typeface="Arial"/>
                <a:ea typeface="Arial"/>
                <a:cs typeface="Arial"/>
                <a:sym typeface="Arial"/>
              </a:rPr>
              <a:t> être la source ?</a:t>
            </a:r>
            <a:endParaRPr sz="20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latin typeface="Arial"/>
                <a:ea typeface="Arial"/>
                <a:cs typeface="Arial"/>
                <a:sym typeface="Arial"/>
              </a:rPr>
              <a:t>Mener des conversations de groupe pour déterminer </a:t>
            </a:r>
            <a:br>
              <a:rPr lang="fr-FR" sz="2000" dirty="0">
                <a:latin typeface="Arial"/>
                <a:ea typeface="Arial"/>
                <a:cs typeface="Arial"/>
                <a:sym typeface="Arial"/>
              </a:rPr>
            </a:br>
            <a:r>
              <a:rPr lang="fr-FR" sz="2000" dirty="0">
                <a:latin typeface="Arial"/>
                <a:ea typeface="Arial"/>
                <a:cs typeface="Arial"/>
                <a:sym typeface="Arial"/>
              </a:rPr>
              <a:t>les expositions communes</a:t>
            </a:r>
            <a:endParaRPr sz="2000" dirty="0"/>
          </a:p>
          <a:p>
            <a:pPr marL="228600" lvl="0" indent="-228600" algn="l" rtl="0">
              <a:lnSpc>
                <a:spcPct val="100000"/>
              </a:lnSpc>
              <a:spcBef>
                <a:spcPts val="1172"/>
              </a:spcBef>
              <a:spcAft>
                <a:spcPts val="0"/>
              </a:spcAft>
              <a:buClr>
                <a:schemeClr val="dk1"/>
              </a:buClr>
              <a:buSzPts val="2800"/>
              <a:buChar char="•"/>
            </a:pPr>
            <a:r>
              <a:rPr lang="fr-FR" sz="2400" dirty="0"/>
              <a:t>Pour les flambées de toxi-infection alimentaire : </a:t>
            </a:r>
            <a:endParaRPr sz="24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latin typeface="Arial"/>
                <a:ea typeface="Arial"/>
                <a:cs typeface="Arial"/>
                <a:sym typeface="Arial"/>
              </a:rPr>
              <a:t>Poser des questions sur les aliments consommés</a:t>
            </a:r>
            <a:endParaRPr sz="20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latin typeface="Arial"/>
                <a:ea typeface="Arial"/>
                <a:cs typeface="Arial"/>
                <a:sym typeface="Arial"/>
              </a:rPr>
              <a:t>Inspecter la cuisine</a:t>
            </a:r>
            <a:endParaRPr sz="20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latin typeface="Arial"/>
                <a:ea typeface="Arial"/>
                <a:cs typeface="Arial"/>
                <a:sym typeface="Arial"/>
              </a:rPr>
              <a:t>Interroger les personnes qui manipulent les denrées alimentaires </a:t>
            </a:r>
            <a:br>
              <a:rPr lang="fr-FR" sz="2000" dirty="0">
                <a:latin typeface="Arial"/>
                <a:ea typeface="Arial"/>
                <a:cs typeface="Arial"/>
                <a:sym typeface="Arial"/>
              </a:rPr>
            </a:br>
            <a:r>
              <a:rPr lang="fr-FR" sz="2000" dirty="0">
                <a:latin typeface="Arial"/>
                <a:ea typeface="Arial"/>
                <a:cs typeface="Arial"/>
                <a:sym typeface="Arial"/>
              </a:rPr>
              <a:t>(questions sur les méthodes de préparation)</a:t>
            </a:r>
            <a:endParaRPr sz="2000" dirty="0"/>
          </a:p>
          <a:p>
            <a:pPr marL="287338" lvl="0" indent="-109538" algn="l" rtl="0">
              <a:lnSpc>
                <a:spcPct val="100000"/>
              </a:lnSpc>
              <a:spcBef>
                <a:spcPts val="1000"/>
              </a:spcBef>
              <a:spcAft>
                <a:spcPts val="500"/>
              </a:spcAft>
              <a:buClr>
                <a:schemeClr val="dk1"/>
              </a:buClr>
              <a:buSzPts val="2800"/>
              <a:buNone/>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53"/>
        <p:cNvGrpSpPr/>
        <p:nvPr/>
      </p:nvGrpSpPr>
      <p:grpSpPr>
        <a:xfrm>
          <a:off x="0" y="0"/>
          <a:ext cx="0" cy="0"/>
          <a:chOff x="0" y="0"/>
          <a:chExt cx="0" cy="0"/>
        </a:xfrm>
      </p:grpSpPr>
      <p:sp>
        <p:nvSpPr>
          <p:cNvPr id="754" name="Google Shape;754;p6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5. Entretien avec les autorités locales pour la formulation d'hypothèses</a:t>
            </a:r>
          </a:p>
        </p:txBody>
      </p:sp>
      <p:sp>
        <p:nvSpPr>
          <p:cNvPr id="755" name="Google Shape;755;p6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400" dirty="0"/>
              <a:t>Autorités locales</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Qu'en pensent-ils ?</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Des événements, des fêtes, des festivals, des événements sportifs, des rassemblements ? </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De nouveaux produits, de nouvelles productions, </a:t>
            </a:r>
            <a:br>
              <a:rPr lang="fr-FR" sz="2000" dirty="0"/>
            </a:br>
            <a:r>
              <a:rPr lang="fr-FR" sz="2000" dirty="0"/>
              <a:t>de nouveaux fournisseurs ?</a:t>
            </a:r>
          </a:p>
          <a:p>
            <a:pPr marL="228600" lvl="0" indent="-228600" algn="l" rtl="0">
              <a:lnSpc>
                <a:spcPct val="100000"/>
              </a:lnSpc>
              <a:spcBef>
                <a:spcPts val="1000"/>
              </a:spcBef>
              <a:spcAft>
                <a:spcPts val="0"/>
              </a:spcAft>
              <a:buClr>
                <a:schemeClr val="dk1"/>
              </a:buClr>
              <a:buSzPts val="2800"/>
              <a:buChar char="•"/>
            </a:pPr>
            <a:r>
              <a:rPr lang="fr-FR" sz="2400" dirty="0"/>
              <a:t>Pour les flambées de maladies zoonotiques, posez des questions :</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Espèces animales affectées</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Localisation géographique des cas d'animaux</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Transport/migration d'animaux</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Facteurs saisonniers/climatiques</a:t>
            </a:r>
          </a:p>
          <a:p>
            <a:pPr marL="228600" lvl="0" indent="-5080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Google Shape;761;p6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Prendre en compte la connaissance du sujet : les sources connues, les véhicules et les modes de transmission</a:t>
            </a:r>
          </a:p>
          <a:p>
            <a:pPr marL="514350" lvl="0" indent="-514350" algn="l" rtl="0">
              <a:lnSpc>
                <a:spcPct val="100000"/>
              </a:lnSpc>
              <a:spcBef>
                <a:spcPts val="500"/>
              </a:spcBef>
              <a:spcAft>
                <a:spcPts val="0"/>
              </a:spcAft>
              <a:buClr>
                <a:schemeClr val="dk1"/>
              </a:buClr>
              <a:buSzPts val="2800"/>
              <a:buFont typeface="Libre Franklin Medium"/>
              <a:buAutoNum type="arabicPeriod"/>
            </a:pPr>
            <a:r>
              <a:rPr lang="fr-FR" dirty="0"/>
              <a:t>Examiner l'épidémiologie descriptive. Qu'est-ce qui expliquerait la plupart des cas ?</a:t>
            </a:r>
          </a:p>
          <a:p>
            <a:pPr marL="514350" lvl="0" indent="-514350" algn="l" rtl="0">
              <a:lnSpc>
                <a:spcPct val="100000"/>
              </a:lnSpc>
              <a:spcBef>
                <a:spcPts val="500"/>
              </a:spcBef>
              <a:spcAft>
                <a:spcPts val="0"/>
              </a:spcAft>
              <a:buClr>
                <a:schemeClr val="dk1"/>
              </a:buClr>
              <a:buSzPts val="2800"/>
              <a:buFont typeface="Libre Franklin Medium"/>
              <a:buAutoNum type="arabicPeriod"/>
            </a:pPr>
            <a:r>
              <a:rPr lang="fr-FR" dirty="0"/>
              <a:t>Tenir compte des valeurs aberrantes et des possibilités d'exposition uniques</a:t>
            </a:r>
          </a:p>
          <a:p>
            <a:pPr marL="514350" lvl="0" indent="-514350" algn="l" rtl="0">
              <a:lnSpc>
                <a:spcPct val="100000"/>
              </a:lnSpc>
              <a:spcBef>
                <a:spcPts val="500"/>
              </a:spcBef>
              <a:spcAft>
                <a:spcPts val="0"/>
              </a:spcAft>
              <a:buClr>
                <a:schemeClr val="dk1"/>
              </a:buClr>
              <a:buSzPts val="2800"/>
              <a:buFont typeface="Libre Franklin Medium"/>
              <a:buAutoNum type="arabicPeriod"/>
            </a:pPr>
            <a:r>
              <a:rPr lang="fr-FR" dirty="0"/>
              <a:t>Discutez avec les patients, les propriétaires d'animaux et les soignants. Qu'en pensent-ils ?</a:t>
            </a:r>
          </a:p>
          <a:p>
            <a:pPr marL="514350" lvl="0" indent="-514350" algn="l" rtl="0">
              <a:lnSpc>
                <a:spcPct val="100000"/>
              </a:lnSpc>
              <a:spcBef>
                <a:spcPts val="500"/>
              </a:spcBef>
              <a:spcAft>
                <a:spcPts val="500"/>
              </a:spcAft>
              <a:buClr>
                <a:schemeClr val="dk1"/>
              </a:buClr>
              <a:buSzPts val="2800"/>
              <a:buFont typeface="Libre Franklin Medium"/>
              <a:buAutoNum type="arabicPeriod"/>
            </a:pPr>
            <a:r>
              <a:rPr lang="fr-FR" dirty="0"/>
              <a:t>Qu'en pensent les responsables locaux de la santé publique et de la santé animale ?</a:t>
            </a:r>
          </a:p>
        </p:txBody>
      </p:sp>
      <p:sp>
        <p:nvSpPr>
          <p:cNvPr id="2" name="Title 1">
            <a:extLst>
              <a:ext uri="{FF2B5EF4-FFF2-40B4-BE49-F238E27FC236}">
                <a16:creationId xmlns:a16="http://schemas.microsoft.com/office/drawing/2014/main" id="{394F4027-EE80-CCA4-B80F-58A4922BAD89}"/>
              </a:ext>
            </a:extLst>
          </p:cNvPr>
          <p:cNvSpPr>
            <a:spLocks noGrp="1"/>
          </p:cNvSpPr>
          <p:nvPr>
            <p:ph type="title"/>
          </p:nvPr>
        </p:nvSpPr>
        <p:spPr/>
        <p:txBody>
          <a:bodyPr/>
          <a:lstStyle/>
          <a:p>
            <a:r>
              <a:rPr lang="fr-FR" sz="4200" dirty="0">
                <a:solidFill>
                  <a:schemeClr val="dk1"/>
                </a:solidFill>
                <a:latin typeface="Franklin Gothic Medium" panose="020B0603020102020204" pitchFamily="34" charset="0"/>
                <a:ea typeface="Libre Franklin Medium"/>
                <a:cs typeface="Libre Franklin Medium"/>
                <a:sym typeface="Libre Franklin Medium"/>
              </a:rPr>
              <a:t>Résumé : Comment élaborer une hypothèse</a:t>
            </a:r>
            <a:br>
              <a:rPr lang="fr-FR" sz="4200" b="0" i="0" u="none" strike="noStrike" cap="none" dirty="0">
                <a:solidFill>
                  <a:srgbClr val="000000"/>
                </a:solidFill>
                <a:latin typeface="Franklin Gothic Medium" panose="020B0603020102020204" pitchFamily="34" charset="0"/>
                <a:ea typeface="Libre Franklin Medium"/>
                <a:cs typeface="Libre Franklin Medium"/>
                <a:sym typeface="Libre Franklin Medium"/>
              </a:rPr>
            </a:br>
            <a:endParaRPr lang="fr-FR" sz="4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6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(1/3)</a:t>
            </a:r>
            <a:br>
              <a:rPr lang="fr-FR" sz="8800" b="0" i="0" u="none" strike="noStrike" cap="none" dirty="0">
                <a:solidFill>
                  <a:srgbClr val="000000"/>
                </a:solidFill>
                <a:latin typeface="Franklin Gothic Medium" panose="020B0603020102020204" pitchFamily="34" charset="0"/>
                <a:sym typeface="Libre Franklin Medium"/>
              </a:rPr>
            </a:br>
            <a:endParaRPr lang="fr-FR" dirty="0">
              <a:latin typeface="Franklin Gothic Medium" panose="020B0603020102020204" pitchFamily="34" charset="0"/>
            </a:endParaRPr>
          </a:p>
        </p:txBody>
      </p:sp>
      <p:sp>
        <p:nvSpPr>
          <p:cNvPr id="769" name="Google Shape;769;p6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Scénario :</a:t>
            </a:r>
            <a:endParaRPr lang="fr-FR" dirty="0"/>
          </a:p>
          <a:p>
            <a:pPr marL="228600" lvl="0" indent="-228600" algn="l" rtl="0">
              <a:lnSpc>
                <a:spcPct val="100000"/>
              </a:lnSpc>
              <a:spcBef>
                <a:spcPts val="500"/>
              </a:spcBef>
              <a:spcAft>
                <a:spcPts val="0"/>
              </a:spcAft>
              <a:buClr>
                <a:schemeClr val="dk1"/>
              </a:buClr>
              <a:buSzPts val="2800"/>
              <a:buChar char="•"/>
            </a:pPr>
            <a:r>
              <a:rPr lang="fr-FR" dirty="0"/>
              <a:t>Du 26 août au 2 septembre, 25 élèves du secondaire et 3 enseignants ont participé à un cours d'écologie de la faune au parc national.</a:t>
            </a:r>
          </a:p>
          <a:p>
            <a:pPr marL="228600" lvl="0" indent="-228600" algn="l" rtl="0">
              <a:lnSpc>
                <a:spcPct val="100000"/>
              </a:lnSpc>
              <a:spcBef>
                <a:spcPts val="500"/>
              </a:spcBef>
              <a:spcAft>
                <a:spcPts val="0"/>
              </a:spcAft>
              <a:buClr>
                <a:schemeClr val="dk1"/>
              </a:buClr>
              <a:buSzPts val="2800"/>
              <a:buChar char="•"/>
            </a:pPr>
            <a:r>
              <a:rPr lang="fr-FR" dirty="0"/>
              <a:t>Le voyage avait été retardé d'une semaine en raison de fortes pluies. La région est endémique pour le paludisme. </a:t>
            </a:r>
          </a:p>
          <a:p>
            <a:pPr marL="228600" lvl="0" indent="-228600" algn="l" rtl="0">
              <a:lnSpc>
                <a:spcPct val="100000"/>
              </a:lnSpc>
              <a:spcBef>
                <a:spcPts val="500"/>
              </a:spcBef>
              <a:spcAft>
                <a:spcPts val="0"/>
              </a:spcAft>
              <a:buClr>
                <a:schemeClr val="dk1"/>
              </a:buClr>
              <a:buSzPts val="2800"/>
              <a:buChar char="•"/>
            </a:pPr>
            <a:r>
              <a:rPr lang="fr-FR" dirty="0"/>
              <a:t>Les élèves et les enseignants ont passé une semaine à randonner dans le parc pour découvrir les espèces animales et végétales indigènes</a:t>
            </a:r>
            <a:r>
              <a:rPr lang="fr-FR" sz="2400" dirty="0"/>
              <a:t>. </a:t>
            </a:r>
            <a:r>
              <a:rPr lang="fr-FR" dirty="0"/>
              <a:t>Les élèves ont dormi sous des tentes dans le parc et les repas ont été fournis par un traiteur local.</a:t>
            </a:r>
          </a:p>
          <a:p>
            <a:pPr marL="0" lvl="0" indent="0" algn="l" rtl="0">
              <a:lnSpc>
                <a:spcPct val="100000"/>
              </a:lnSpc>
              <a:spcBef>
                <a:spcPts val="1000"/>
              </a:spcBef>
              <a:spcAft>
                <a:spcPts val="500"/>
              </a:spcAft>
              <a:buClr>
                <a:schemeClr val="dk1"/>
              </a:buClr>
              <a:buSzPts val="2800"/>
              <a:buNone/>
            </a:pPr>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74"/>
        <p:cNvGrpSpPr/>
        <p:nvPr/>
      </p:nvGrpSpPr>
      <p:grpSpPr>
        <a:xfrm>
          <a:off x="0" y="0"/>
          <a:ext cx="0" cy="0"/>
          <a:chOff x="0" y="0"/>
          <a:chExt cx="0" cy="0"/>
        </a:xfrm>
      </p:grpSpPr>
      <p:sp>
        <p:nvSpPr>
          <p:cNvPr id="775" name="Google Shape;775;p6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(2/3)</a:t>
            </a:r>
          </a:p>
        </p:txBody>
      </p:sp>
      <p:sp>
        <p:nvSpPr>
          <p:cNvPr id="776" name="Google Shape;776;p64"/>
          <p:cNvSpPr txBox="1">
            <a:spLocks noGrp="1"/>
          </p:cNvSpPr>
          <p:nvPr>
            <p:ph type="body" idx="1"/>
          </p:nvPr>
        </p:nvSpPr>
        <p:spPr>
          <a:xfrm>
            <a:off x="838199" y="1478857"/>
            <a:ext cx="10902043"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Scénario (suite) :</a:t>
            </a:r>
            <a:endParaRPr lang="fr-FR" dirty="0"/>
          </a:p>
          <a:p>
            <a:pPr marL="228600" lvl="0" indent="-228600" algn="l" rtl="0">
              <a:lnSpc>
                <a:spcPct val="100000"/>
              </a:lnSpc>
              <a:spcBef>
                <a:spcPts val="1000"/>
              </a:spcBef>
              <a:spcAft>
                <a:spcPts val="0"/>
              </a:spcAft>
              <a:buClr>
                <a:schemeClr val="dk1"/>
              </a:buClr>
              <a:buSzPts val="2400"/>
              <a:buChar char="•"/>
            </a:pPr>
            <a:r>
              <a:rPr lang="fr-FR" sz="2400" dirty="0"/>
              <a:t>Le 3 septembre, l'un des étudiants s'est présenté au dispensaire local avec une fièvre soudaine, des maux de tête et des vomissements.</a:t>
            </a:r>
            <a:endParaRPr lang="fr-FR" dirty="0"/>
          </a:p>
          <a:p>
            <a:pPr marL="228600" lvl="0" indent="-228600" algn="l" rtl="0">
              <a:lnSpc>
                <a:spcPct val="100000"/>
              </a:lnSpc>
              <a:spcBef>
                <a:spcPts val="1000"/>
              </a:spcBef>
              <a:spcAft>
                <a:spcPts val="0"/>
              </a:spcAft>
              <a:buClr>
                <a:schemeClr val="dk1"/>
              </a:buClr>
              <a:buSzPts val="2400"/>
              <a:buChar char="•"/>
            </a:pPr>
            <a:r>
              <a:rPr lang="fr-FR" sz="2400" dirty="0"/>
              <a:t>Au cours des quatre jours suivants, 11 élèves se sont présentés à la clinique avec des symptômes similaires de fièvre aiguë, de maux de tête et de troubles gastro-intestinaux. Certains présentaient une éruption cutanée.</a:t>
            </a:r>
            <a:endParaRPr lang="fr-FR" dirty="0"/>
          </a:p>
          <a:p>
            <a:pPr marL="228600" lvl="0" indent="-228600" algn="l" rtl="0">
              <a:lnSpc>
                <a:spcPct val="100000"/>
              </a:lnSpc>
              <a:spcBef>
                <a:spcPts val="1000"/>
              </a:spcBef>
              <a:spcAft>
                <a:spcPts val="0"/>
              </a:spcAft>
              <a:buClr>
                <a:schemeClr val="dk1"/>
              </a:buClr>
              <a:buSzPts val="2400"/>
              <a:buChar char="•"/>
            </a:pPr>
            <a:r>
              <a:rPr lang="fr-FR" sz="2400" dirty="0"/>
              <a:t>Un épidémiologiste du ministère de la santé a été envoyé pour enquêter. Des échantillons de sang, d'urine et de matières fécales ont été prélevés sur les patients pour être analysés en laboratoire. </a:t>
            </a:r>
            <a:endParaRPr lang="fr-FR" dirty="0"/>
          </a:p>
          <a:p>
            <a:pPr marL="0" lvl="0" indent="0" algn="l" rtl="0">
              <a:lnSpc>
                <a:spcPct val="100000"/>
              </a:lnSpc>
              <a:spcBef>
                <a:spcPts val="1000"/>
              </a:spcBef>
              <a:spcAft>
                <a:spcPts val="500"/>
              </a:spcAft>
              <a:buClr>
                <a:schemeClr val="dk1"/>
              </a:buClr>
              <a:buSzPts val="2400"/>
              <a:buNone/>
            </a:pPr>
            <a:endParaRPr lang="fr-FR"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6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(3/3)</a:t>
            </a:r>
          </a:p>
        </p:txBody>
      </p:sp>
      <p:sp>
        <p:nvSpPr>
          <p:cNvPr id="783" name="Google Shape;783;p6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500"/>
              </a:spcAft>
              <a:buClr>
                <a:schemeClr val="dk1"/>
              </a:buClr>
              <a:buSzPts val="2800"/>
              <a:buChar char="•"/>
            </a:pPr>
            <a:r>
              <a:rPr lang="fr-FR" b="1" u="sng" dirty="0"/>
              <a:t>Question 1</a:t>
            </a:r>
            <a:r>
              <a:rPr lang="fr-FR" b="1" dirty="0"/>
              <a:t> </a:t>
            </a:r>
            <a:r>
              <a:rPr lang="fr-FR" dirty="0"/>
              <a:t>: Pensez-vous que ces cas de fièvre, de maux de tête et de maladies gastro-intestinales indiquent une flambée épidémique parmi les élèves ? Pourquoi ou pourquoi pas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66"/>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Réponse</a:t>
            </a:r>
          </a:p>
        </p:txBody>
      </p:sp>
      <p:sp>
        <p:nvSpPr>
          <p:cNvPr id="790" name="Google Shape;790;p6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b="1" u="sng" dirty="0"/>
              <a:t>Question 1</a:t>
            </a:r>
            <a:r>
              <a:rPr lang="fr-FR" b="1" dirty="0"/>
              <a:t> </a:t>
            </a:r>
            <a:r>
              <a:rPr lang="fr-FR" dirty="0"/>
              <a:t>: Pensez-vous que ces cas de fièvre, de maux de tête et de maladies gastro-intestinales indiquent une épidémie parmi les élèves ? Pourquoi ou pourquoi pas ?</a:t>
            </a:r>
          </a:p>
          <a:p>
            <a:pPr marL="228600" lvl="0" indent="-228600" algn="l" rtl="0">
              <a:lnSpc>
                <a:spcPct val="115000"/>
              </a:lnSpc>
              <a:spcBef>
                <a:spcPts val="500"/>
              </a:spcBef>
              <a:spcAft>
                <a:spcPts val="0"/>
              </a:spcAft>
              <a:buClr>
                <a:schemeClr val="dk1"/>
              </a:buClr>
              <a:buSzPts val="2800"/>
              <a:buChar char="•"/>
            </a:pPr>
            <a:r>
              <a:rPr lang="fr-FR" b="1" u="sng" dirty="0"/>
              <a:t>Réponse</a:t>
            </a:r>
            <a:r>
              <a:rPr lang="fr-FR" b="1" dirty="0"/>
              <a:t> : Oui. Il s'agit de l'apparition de cas de maladie en plus grand nombre que ce qui est normalement attendu dans une communauté, une zone géographique ou une saison donnée.</a:t>
            </a:r>
            <a:endParaRPr lang="fr-FR" dirty="0"/>
          </a:p>
          <a:p>
            <a:pPr marL="0" lvl="0" indent="0" algn="l" rtl="0">
              <a:lnSpc>
                <a:spcPct val="115000"/>
              </a:lnSpc>
              <a:spcBef>
                <a:spcPts val="1700"/>
              </a:spcBef>
              <a:spcAft>
                <a:spcPts val="500"/>
              </a:spcAft>
              <a:buClr>
                <a:schemeClr val="dk1"/>
              </a:buClr>
              <a:buSzPts val="2400"/>
              <a:buNone/>
            </a:pPr>
            <a:endParaRPr lang="fr-FR" sz="24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6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(1/2)</a:t>
            </a:r>
          </a:p>
        </p:txBody>
      </p:sp>
      <p:sp>
        <p:nvSpPr>
          <p:cNvPr id="797" name="Google Shape;797;p6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Scénario (suite) :</a:t>
            </a:r>
            <a:endParaRPr lang="fr-FR" dirty="0"/>
          </a:p>
          <a:p>
            <a:pPr marL="228600" lvl="0" indent="-228600" algn="l" rtl="0">
              <a:lnSpc>
                <a:spcPct val="100000"/>
              </a:lnSpc>
              <a:spcBef>
                <a:spcPts val="1000"/>
              </a:spcBef>
              <a:spcAft>
                <a:spcPts val="0"/>
              </a:spcAft>
              <a:buClr>
                <a:schemeClr val="dk1"/>
              </a:buClr>
              <a:buSzPts val="2800"/>
              <a:buChar char="•"/>
            </a:pPr>
            <a:r>
              <a:rPr lang="fr-FR" dirty="0"/>
              <a:t>Après le 7 septembre, aucun autre cas n'a été identifié. Aucun cas n'a été signalé parmi les enseignants ou le personnel des entreprises de restauration. Sur la base des dates d'apparition signalées, l'épidémiologiste du ministère de la santé a tracé la courbe épidémique suivante.</a:t>
            </a:r>
          </a:p>
          <a:p>
            <a:pPr marL="228600" lvl="0" indent="-5080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500"/>
              </a:spcAft>
              <a:buClr>
                <a:schemeClr val="dk1"/>
              </a:buClr>
              <a:buSzPts val="2800"/>
              <a:buNone/>
            </a:pP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1"/>
          <p:cNvSpPr txBox="1">
            <a:spLocks noGrp="1"/>
          </p:cNvSpPr>
          <p:nvPr>
            <p:ph type="body" idx="1"/>
          </p:nvPr>
        </p:nvSpPr>
        <p:spPr>
          <a:xfrm>
            <a:off x="838199" y="1478857"/>
            <a:ext cx="10967357"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À la fin de cette leçon, vous pourrez :</a:t>
            </a:r>
          </a:p>
          <a:p>
            <a:pPr marL="457200" lvl="0" indent="-457200" algn="l" rtl="0">
              <a:lnSpc>
                <a:spcPct val="100000"/>
              </a:lnSpc>
              <a:spcBef>
                <a:spcPts val="1000"/>
              </a:spcBef>
              <a:spcAft>
                <a:spcPts val="0"/>
              </a:spcAft>
              <a:buClr>
                <a:schemeClr val="dk1"/>
              </a:buClr>
              <a:buSzPts val="2800"/>
              <a:buFont typeface="Arial"/>
              <a:buChar char="•"/>
            </a:pPr>
            <a:r>
              <a:rPr lang="fr-FR" b="0" dirty="0"/>
              <a:t>Élaborer une hypothèse </a:t>
            </a:r>
            <a:endParaRPr lang="fr-FR" dirty="0"/>
          </a:p>
          <a:p>
            <a:pPr marL="457200" lvl="0" indent="-457200" algn="l" rtl="0">
              <a:lnSpc>
                <a:spcPct val="100000"/>
              </a:lnSpc>
              <a:spcBef>
                <a:spcPts val="1000"/>
              </a:spcBef>
              <a:spcAft>
                <a:spcPts val="0"/>
              </a:spcAft>
              <a:buClr>
                <a:schemeClr val="dk1"/>
              </a:buClr>
              <a:buSzPts val="2800"/>
              <a:buFont typeface="Arial"/>
              <a:buChar char="•"/>
            </a:pPr>
            <a:r>
              <a:rPr lang="fr-FR" b="0" dirty="0"/>
              <a:t>Discuter des moyens d'évaluer cette hypothèse</a:t>
            </a:r>
            <a:endParaRPr lang="fr-FR" dirty="0"/>
          </a:p>
          <a:p>
            <a:pPr marL="457200" lvl="0" indent="-457200" algn="l" rtl="0">
              <a:lnSpc>
                <a:spcPct val="100000"/>
              </a:lnSpc>
              <a:spcBef>
                <a:spcPts val="1000"/>
              </a:spcBef>
              <a:spcAft>
                <a:spcPts val="0"/>
              </a:spcAft>
              <a:buClr>
                <a:schemeClr val="dk1"/>
              </a:buClr>
              <a:buSzPts val="2800"/>
              <a:buFont typeface="Arial"/>
              <a:buChar char="•"/>
            </a:pPr>
            <a:r>
              <a:rPr lang="fr-FR" b="0" dirty="0"/>
              <a:t>Décrire les différents modes de transmission des </a:t>
            </a:r>
            <a:br>
              <a:rPr lang="fr-FR" b="0" dirty="0"/>
            </a:br>
            <a:r>
              <a:rPr lang="fr-FR" b="0" dirty="0"/>
              <a:t>maladies transmissibles</a:t>
            </a:r>
            <a:endParaRPr lang="fr-FR" dirty="0"/>
          </a:p>
          <a:p>
            <a:pPr marL="457200" lvl="0" indent="-457200" algn="l" rtl="0">
              <a:lnSpc>
                <a:spcPct val="100000"/>
              </a:lnSpc>
              <a:spcBef>
                <a:spcPts val="1000"/>
              </a:spcBef>
              <a:spcAft>
                <a:spcPts val="0"/>
              </a:spcAft>
              <a:buClr>
                <a:schemeClr val="dk1"/>
              </a:buClr>
              <a:buSzPts val="2800"/>
              <a:buFont typeface="Arial"/>
              <a:buChar char="•"/>
            </a:pPr>
            <a:r>
              <a:rPr lang="fr-FR" b="0" dirty="0"/>
              <a:t>Discuter des stratégies de lutte contre les flambées</a:t>
            </a:r>
            <a:endParaRPr lang="fr-FR" dirty="0"/>
          </a:p>
          <a:p>
            <a:pPr marL="457200" lvl="0" indent="-457200" algn="l" rtl="0">
              <a:lnSpc>
                <a:spcPct val="100000"/>
              </a:lnSpc>
              <a:spcBef>
                <a:spcPts val="1000"/>
              </a:spcBef>
              <a:spcAft>
                <a:spcPts val="0"/>
              </a:spcAft>
              <a:buClr>
                <a:schemeClr val="dk1"/>
              </a:buClr>
              <a:buSzPts val="2800"/>
              <a:buFont typeface="Arial"/>
              <a:buChar char="•"/>
            </a:pPr>
            <a:r>
              <a:rPr lang="fr-FR" b="0" dirty="0"/>
              <a:t>Appliquer l'approche Une Seule Santé à l'investigation et à la réponse à une flambée</a:t>
            </a:r>
            <a:endParaRPr lang="fr-FR" dirty="0"/>
          </a:p>
          <a:p>
            <a:pPr marL="0" lvl="0" indent="0" algn="l" rtl="0">
              <a:lnSpc>
                <a:spcPct val="100000"/>
              </a:lnSpc>
              <a:spcBef>
                <a:spcPts val="1000"/>
              </a:spcBef>
              <a:spcAft>
                <a:spcPts val="500"/>
              </a:spcAft>
              <a:buClr>
                <a:schemeClr val="dk1"/>
              </a:buClr>
              <a:buSzPts val="2800"/>
              <a:buNone/>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02"/>
        <p:cNvGrpSpPr/>
        <p:nvPr/>
      </p:nvGrpSpPr>
      <p:grpSpPr>
        <a:xfrm>
          <a:off x="0" y="0"/>
          <a:ext cx="0" cy="0"/>
          <a:chOff x="0" y="0"/>
          <a:chExt cx="0" cy="0"/>
        </a:xfrm>
      </p:grpSpPr>
      <p:sp>
        <p:nvSpPr>
          <p:cNvPr id="804" name="Google Shape;804;p68"/>
          <p:cNvSpPr txBox="1"/>
          <p:nvPr/>
        </p:nvSpPr>
        <p:spPr>
          <a:xfrm>
            <a:off x="910541" y="5625655"/>
            <a:ext cx="10370917" cy="517024"/>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2400"/>
              <a:buFont typeface="Arial"/>
              <a:buNone/>
            </a:pPr>
            <a:r>
              <a:rPr lang="fr-FR" sz="2400" b="1" i="0" u="sng" strike="noStrike" cap="none" dirty="0">
                <a:solidFill>
                  <a:srgbClr val="000000"/>
                </a:solidFill>
                <a:latin typeface="Arial"/>
                <a:ea typeface="Arial"/>
                <a:cs typeface="Arial"/>
                <a:sym typeface="Arial"/>
              </a:rPr>
              <a:t>Question 2</a:t>
            </a:r>
            <a:r>
              <a:rPr lang="fr-FR" sz="2400" b="1" i="0" strike="noStrike" cap="none" dirty="0">
                <a:solidFill>
                  <a:srgbClr val="000000"/>
                </a:solidFill>
                <a:latin typeface="Arial"/>
                <a:ea typeface="Arial"/>
                <a:cs typeface="Arial"/>
                <a:sym typeface="Arial"/>
              </a:rPr>
              <a:t> : </a:t>
            </a:r>
            <a:r>
              <a:rPr lang="fr-FR" sz="2400" b="0" i="0" u="none" strike="noStrike" cap="none" dirty="0">
                <a:solidFill>
                  <a:srgbClr val="000000"/>
                </a:solidFill>
                <a:latin typeface="Arial"/>
                <a:ea typeface="Arial"/>
                <a:cs typeface="Arial"/>
                <a:sym typeface="Arial"/>
              </a:rPr>
              <a:t>Quel type d'exposition la courbe épi suggère-t-elle ?</a:t>
            </a:r>
          </a:p>
        </p:txBody>
      </p:sp>
      <p:sp>
        <p:nvSpPr>
          <p:cNvPr id="805" name="Google Shape;805;p6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(2/2)</a:t>
            </a:r>
          </a:p>
        </p:txBody>
      </p:sp>
      <p:graphicFrame>
        <p:nvGraphicFramePr>
          <p:cNvPr id="2" name="Google Shape;637;p29">
            <a:extLst>
              <a:ext uri="{FF2B5EF4-FFF2-40B4-BE49-F238E27FC236}">
                <a16:creationId xmlns:a16="http://schemas.microsoft.com/office/drawing/2014/main" id="{EEFE7668-9FBE-9193-3B81-1724CD0B810E}"/>
              </a:ext>
            </a:extLst>
          </p:cNvPr>
          <p:cNvGraphicFramePr/>
          <p:nvPr>
            <p:extLst>
              <p:ext uri="{D42A27DB-BD31-4B8C-83A1-F6EECF244321}">
                <p14:modId xmlns:p14="http://schemas.microsoft.com/office/powerpoint/2010/main" val="510846338"/>
              </p:ext>
            </p:extLst>
          </p:nvPr>
        </p:nvGraphicFramePr>
        <p:xfrm>
          <a:off x="1309006" y="1338943"/>
          <a:ext cx="9010651" cy="415177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10"/>
        <p:cNvGrpSpPr/>
        <p:nvPr/>
      </p:nvGrpSpPr>
      <p:grpSpPr>
        <a:xfrm>
          <a:off x="0" y="0"/>
          <a:ext cx="0" cy="0"/>
          <a:chOff x="0" y="0"/>
          <a:chExt cx="0" cy="0"/>
        </a:xfrm>
      </p:grpSpPr>
      <p:sp>
        <p:nvSpPr>
          <p:cNvPr id="811" name="Google Shape;811;p69"/>
          <p:cNvSpPr txBox="1"/>
          <p:nvPr/>
        </p:nvSpPr>
        <p:spPr>
          <a:xfrm>
            <a:off x="947057" y="5519057"/>
            <a:ext cx="10370917" cy="1154122"/>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Clr>
                <a:srgbClr val="000000"/>
              </a:buClr>
              <a:buSzPts val="2400"/>
              <a:buFont typeface="Arial"/>
              <a:buNone/>
            </a:pPr>
            <a:r>
              <a:rPr lang="fr-FR" sz="2000" b="1" i="0" u="sng" strike="noStrike" cap="none" dirty="0">
                <a:solidFill>
                  <a:srgbClr val="000000"/>
                </a:solidFill>
                <a:sym typeface="Arial"/>
              </a:rPr>
              <a:t>Question 2</a:t>
            </a:r>
            <a:r>
              <a:rPr lang="fr-FR" sz="2000" b="1" i="0" strike="noStrike" cap="none" dirty="0">
                <a:solidFill>
                  <a:srgbClr val="000000"/>
                </a:solidFill>
                <a:sym typeface="Arial"/>
              </a:rPr>
              <a:t> : </a:t>
            </a:r>
            <a:r>
              <a:rPr lang="fr-FR" sz="2000" b="0" i="0" u="none" strike="noStrike" cap="none" dirty="0">
                <a:solidFill>
                  <a:srgbClr val="000000"/>
                </a:solidFill>
                <a:sym typeface="Arial"/>
              </a:rPr>
              <a:t>Quel type d'exposition la courbe épi suggère-t-elle ?</a:t>
            </a:r>
            <a:endParaRPr lang="fr-FR" sz="2000" dirty="0"/>
          </a:p>
          <a:p>
            <a:pPr marL="0" marR="0" lvl="0" indent="0" algn="l" rtl="0">
              <a:lnSpc>
                <a:spcPct val="115000"/>
              </a:lnSpc>
              <a:spcBef>
                <a:spcPts val="0"/>
              </a:spcBef>
              <a:spcAft>
                <a:spcPts val="0"/>
              </a:spcAft>
              <a:buClr>
                <a:schemeClr val="dk1"/>
              </a:buClr>
              <a:buSzPts val="2400"/>
              <a:buFont typeface="Arial"/>
              <a:buNone/>
            </a:pPr>
            <a:endParaRPr lang="fr-FR" sz="2000" dirty="0">
              <a:solidFill>
                <a:srgbClr val="000000"/>
              </a:solidFill>
              <a:sym typeface="Arial"/>
            </a:endParaRPr>
          </a:p>
          <a:p>
            <a:pPr marL="0" marR="0" lvl="0" indent="0" algn="l" rtl="0">
              <a:lnSpc>
                <a:spcPct val="115000"/>
              </a:lnSpc>
              <a:spcBef>
                <a:spcPts val="0"/>
              </a:spcBef>
              <a:spcAft>
                <a:spcPts val="0"/>
              </a:spcAft>
              <a:buClr>
                <a:srgbClr val="000000"/>
              </a:buClr>
              <a:buSzPts val="2400"/>
              <a:buFont typeface="Arial"/>
              <a:buNone/>
            </a:pPr>
            <a:r>
              <a:rPr lang="fr-FR" sz="2000" b="1" i="0" u="sng" strike="noStrike" cap="none" dirty="0">
                <a:solidFill>
                  <a:srgbClr val="000000"/>
                </a:solidFill>
                <a:sym typeface="Arial"/>
              </a:rPr>
              <a:t>Réponse</a:t>
            </a:r>
            <a:r>
              <a:rPr lang="fr-FR" sz="2000" b="1" i="0" strike="noStrike" cap="none" dirty="0">
                <a:solidFill>
                  <a:srgbClr val="000000"/>
                </a:solidFill>
                <a:sym typeface="Arial"/>
              </a:rPr>
              <a:t> : </a:t>
            </a:r>
            <a:r>
              <a:rPr lang="fr-FR" sz="2000" i="0" u="none" strike="noStrike" cap="none" dirty="0">
                <a:solidFill>
                  <a:srgbClr val="000000"/>
                </a:solidFill>
                <a:sym typeface="Arial"/>
              </a:rPr>
              <a:t>Il s'agit d'une source ponctuelle ou d'une exposition continue</a:t>
            </a:r>
            <a:endParaRPr lang="fr-FR" sz="2000" b="1" i="0" u="none" strike="noStrike" cap="none" dirty="0">
              <a:solidFill>
                <a:srgbClr val="000000"/>
              </a:solidFill>
              <a:sym typeface="Arial"/>
            </a:endParaRPr>
          </a:p>
        </p:txBody>
      </p:sp>
      <p:sp>
        <p:nvSpPr>
          <p:cNvPr id="813" name="Google Shape;813;p69"/>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Réponse</a:t>
            </a:r>
          </a:p>
        </p:txBody>
      </p:sp>
      <p:graphicFrame>
        <p:nvGraphicFramePr>
          <p:cNvPr id="2" name="Google Shape;637;p29">
            <a:extLst>
              <a:ext uri="{FF2B5EF4-FFF2-40B4-BE49-F238E27FC236}">
                <a16:creationId xmlns:a16="http://schemas.microsoft.com/office/drawing/2014/main" id="{1FC6AF25-6E8C-9538-C346-67839E6C7224}"/>
              </a:ext>
            </a:extLst>
          </p:cNvPr>
          <p:cNvGraphicFramePr/>
          <p:nvPr>
            <p:extLst>
              <p:ext uri="{D42A27DB-BD31-4B8C-83A1-F6EECF244321}">
                <p14:modId xmlns:p14="http://schemas.microsoft.com/office/powerpoint/2010/main" val="1816331595"/>
              </p:ext>
            </p:extLst>
          </p:nvPr>
        </p:nvGraphicFramePr>
        <p:xfrm>
          <a:off x="1309006" y="1338943"/>
          <a:ext cx="9010651" cy="415177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sp>
        <p:nvSpPr>
          <p:cNvPr id="819" name="Google Shape;819;p7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(1/2)</a:t>
            </a:r>
          </a:p>
        </p:txBody>
      </p:sp>
      <p:sp>
        <p:nvSpPr>
          <p:cNvPr id="820" name="Google Shape;820;p7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Scénario (suite) : </a:t>
            </a:r>
            <a:endParaRPr lang="fr-FR" dirty="0"/>
          </a:p>
          <a:p>
            <a:pPr marL="228600" lvl="0" indent="-228600" algn="l" rtl="0">
              <a:lnSpc>
                <a:spcPct val="100000"/>
              </a:lnSpc>
              <a:spcBef>
                <a:spcPts val="1000"/>
              </a:spcBef>
              <a:spcAft>
                <a:spcPts val="0"/>
              </a:spcAft>
              <a:buClr>
                <a:schemeClr val="dk1"/>
              </a:buClr>
              <a:buSzPts val="2800"/>
              <a:buChar char="•"/>
            </a:pPr>
            <a:r>
              <a:rPr lang="fr-FR" dirty="0"/>
              <a:t>L'épidémiologiste a interrogé les personnes malades, les autres élèves, les enseignants et les traiteurs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Personne ne prenait de traitement prophylactique contre le paludisme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De l'eau en bouteille a été fournie aux étudiants et au personnel, mais les traiteurs n'ont pas utilisé d'eau en bouteille pour préparer les repas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élèves ont collecté des plantes et des insectes dans la forêt et le long des cours d'eau pour les identifier ultérieurement</a:t>
            </a:r>
          </a:p>
          <a:p>
            <a:pPr marL="0" lvl="0" indent="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826" name="Google Shape;826;p7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highlight>
                  <a:schemeClr val="lt1"/>
                </a:highlight>
                <a:latin typeface="Franklin Gothic Medium" panose="020B0603020102020204" pitchFamily="34" charset="0"/>
              </a:rPr>
              <a:t>Élaboration d'hypothèses (2/2)</a:t>
            </a:r>
          </a:p>
        </p:txBody>
      </p:sp>
      <p:sp>
        <p:nvSpPr>
          <p:cNvPr id="827" name="Google Shape;827;p7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14999"/>
              </a:lnSpc>
              <a:spcBef>
                <a:spcPts val="0"/>
              </a:spcBef>
              <a:spcAft>
                <a:spcPts val="500"/>
              </a:spcAft>
              <a:buClr>
                <a:schemeClr val="dk1"/>
              </a:buClr>
              <a:buSzPts val="2800"/>
              <a:buChar char="•"/>
            </a:pPr>
            <a:r>
              <a:rPr lang="fr-FR" b="1" u="sng" dirty="0"/>
              <a:t>Question 3</a:t>
            </a:r>
            <a:r>
              <a:rPr lang="fr-FR" b="1" dirty="0"/>
              <a:t> : </a:t>
            </a:r>
            <a:r>
              <a:rPr lang="fr-FR" dirty="0"/>
              <a:t>Sur la base des résultats obtenus jusqu'à présent, quelles sont les hypothèses possibles concernant les sources et les agents de la flambée ? </a:t>
            </a:r>
            <a:br>
              <a:rPr lang="fr-FR" dirty="0"/>
            </a:br>
            <a:endParaRPr lang="fr-F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32"/>
        <p:cNvGrpSpPr/>
        <p:nvPr/>
      </p:nvGrpSpPr>
      <p:grpSpPr>
        <a:xfrm>
          <a:off x="0" y="0"/>
          <a:ext cx="0" cy="0"/>
          <a:chOff x="0" y="0"/>
          <a:chExt cx="0" cy="0"/>
        </a:xfrm>
      </p:grpSpPr>
      <p:sp>
        <p:nvSpPr>
          <p:cNvPr id="833" name="Google Shape;833;p72"/>
          <p:cNvSpPr txBox="1">
            <a:spLocks noGrp="1"/>
          </p:cNvSpPr>
          <p:nvPr>
            <p:ph type="title"/>
          </p:nvPr>
        </p:nvSpPr>
        <p:spPr>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Élaboration d'hypothèses Réponse</a:t>
            </a:r>
          </a:p>
        </p:txBody>
      </p:sp>
      <p:sp>
        <p:nvSpPr>
          <p:cNvPr id="834" name="Google Shape;834;p7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600"/>
              <a:buChar char="•"/>
            </a:pPr>
            <a:r>
              <a:rPr lang="fr-FR" sz="2600" b="1" u="sng" dirty="0"/>
              <a:t>Question 3</a:t>
            </a:r>
            <a:r>
              <a:rPr lang="fr-FR" sz="2600" b="1" dirty="0"/>
              <a:t> </a:t>
            </a:r>
            <a:r>
              <a:rPr lang="fr-FR" sz="2600" dirty="0"/>
              <a:t>: Sur la base des résultats que vous avez obtenus jusqu'à présent, quelles sont les hypothèses possibles concernant les sources et les agents de la flambée ? </a:t>
            </a:r>
            <a:endParaRPr lang="fr-FR" dirty="0"/>
          </a:p>
          <a:p>
            <a:pPr marL="228600" lvl="0" indent="-228600" algn="l" rtl="0">
              <a:lnSpc>
                <a:spcPct val="115000"/>
              </a:lnSpc>
              <a:spcBef>
                <a:spcPts val="1700"/>
              </a:spcBef>
              <a:spcAft>
                <a:spcPts val="0"/>
              </a:spcAft>
              <a:buClr>
                <a:schemeClr val="dk1"/>
              </a:buClr>
              <a:buSzPts val="2600"/>
              <a:buChar char="•"/>
            </a:pPr>
            <a:r>
              <a:rPr lang="fr-FR" sz="2600" b="1" u="sng" dirty="0"/>
              <a:t>Réponse</a:t>
            </a:r>
            <a:r>
              <a:rPr lang="fr-FR" sz="2600" b="1" dirty="0"/>
              <a:t> : Les sources ou agents possibles sont les suivants :</a:t>
            </a:r>
            <a:endParaRPr lang="fr-FR" b="1" dirty="0"/>
          </a:p>
          <a:p>
            <a:pPr marL="800100" lvl="1" indent="-342900" algn="l" rtl="0">
              <a:lnSpc>
                <a:spcPct val="100000"/>
              </a:lnSpc>
              <a:spcBef>
                <a:spcPts val="1000"/>
              </a:spcBef>
              <a:spcAft>
                <a:spcPts val="0"/>
              </a:spcAft>
              <a:buSzPts val="2600"/>
              <a:buFont typeface="Wingdings" panose="05000000000000000000" pitchFamily="2" charset="2"/>
              <a:buChar char="§"/>
            </a:pPr>
            <a:r>
              <a:rPr lang="fr-FR" sz="2200" dirty="0"/>
              <a:t>Maladies à transmission vectorielle (paludisme, dengue, </a:t>
            </a:r>
            <a:r>
              <a:rPr lang="fr-FR" sz="2200" i="1" dirty="0"/>
              <a:t>rickettsies</a:t>
            </a:r>
            <a:r>
              <a:rPr lang="fr-FR" sz="2200" dirty="0"/>
              <a:t>, fièvre de la vallée du Rift, etc.) </a:t>
            </a:r>
            <a:endParaRPr lang="fr-FR" dirty="0"/>
          </a:p>
          <a:p>
            <a:pPr marL="800100" lvl="1" indent="-342900" algn="l" rtl="0">
              <a:lnSpc>
                <a:spcPct val="100000"/>
              </a:lnSpc>
              <a:spcBef>
                <a:spcPts val="1000"/>
              </a:spcBef>
              <a:spcAft>
                <a:spcPts val="0"/>
              </a:spcAft>
              <a:buSzPts val="2600"/>
              <a:buFont typeface="Wingdings" panose="05000000000000000000" pitchFamily="2" charset="2"/>
              <a:buChar char="§"/>
            </a:pPr>
            <a:r>
              <a:rPr lang="fr-FR" sz="2200" dirty="0"/>
              <a:t>Maladies d'origine alimentaire (salmonellose, </a:t>
            </a:r>
            <a:r>
              <a:rPr lang="fr-FR" sz="2200" i="1" dirty="0"/>
              <a:t>E. coli</a:t>
            </a:r>
            <a:r>
              <a:rPr lang="fr-FR" sz="2200" dirty="0"/>
              <a:t>, </a:t>
            </a:r>
            <a:r>
              <a:rPr lang="fr-FR" sz="2200" i="1" dirty="0"/>
              <a:t>Campylobacter, </a:t>
            </a:r>
            <a:r>
              <a:rPr lang="fr-FR" sz="2200" dirty="0"/>
              <a:t>etc.) </a:t>
            </a:r>
            <a:endParaRPr lang="fr-FR" dirty="0"/>
          </a:p>
          <a:p>
            <a:pPr marL="800100" lvl="1" indent="-342900" algn="l" rtl="0">
              <a:lnSpc>
                <a:spcPct val="100000"/>
              </a:lnSpc>
              <a:spcBef>
                <a:spcPts val="1000"/>
              </a:spcBef>
              <a:spcAft>
                <a:spcPts val="0"/>
              </a:spcAft>
              <a:buSzPts val="2600"/>
              <a:buFont typeface="Wingdings" panose="05000000000000000000" pitchFamily="2" charset="2"/>
              <a:buChar char="§"/>
            </a:pPr>
            <a:r>
              <a:rPr lang="fr-FR" sz="2200" dirty="0"/>
              <a:t>Maladies transmises par l'eau (leptospirose, </a:t>
            </a:r>
            <a:r>
              <a:rPr lang="fr-FR" sz="2200" dirty="0" err="1"/>
              <a:t>giardiase</a:t>
            </a:r>
            <a:r>
              <a:rPr lang="fr-FR" sz="2200" dirty="0"/>
              <a:t>, etc.)</a:t>
            </a:r>
            <a:endParaRPr lang="fr-FR" dirty="0"/>
          </a:p>
          <a:p>
            <a:pPr marL="800100" lvl="1" indent="-342900" algn="l" rtl="0">
              <a:lnSpc>
                <a:spcPct val="100000"/>
              </a:lnSpc>
              <a:spcBef>
                <a:spcPts val="1000"/>
              </a:spcBef>
              <a:spcAft>
                <a:spcPts val="0"/>
              </a:spcAft>
              <a:buSzPts val="2600"/>
              <a:buFont typeface="Wingdings" panose="05000000000000000000" pitchFamily="2" charset="2"/>
              <a:buChar char="§"/>
            </a:pPr>
            <a:r>
              <a:rPr lang="fr-FR" sz="2200" dirty="0"/>
              <a:t>D'autres ?</a:t>
            </a:r>
            <a:endParaRPr lang="fr-FR" dirty="0"/>
          </a:p>
          <a:p>
            <a:pPr marL="0" lvl="0" indent="0" algn="l" rtl="0">
              <a:lnSpc>
                <a:spcPct val="115000"/>
              </a:lnSpc>
              <a:spcBef>
                <a:spcPts val="500"/>
              </a:spcBef>
              <a:spcAft>
                <a:spcPts val="0"/>
              </a:spcAft>
              <a:buClr>
                <a:schemeClr val="dk1"/>
              </a:buClr>
              <a:buSzPts val="2400"/>
              <a:buNone/>
            </a:pPr>
            <a:endParaRPr lang="fr-FR" sz="2400" dirty="0"/>
          </a:p>
          <a:p>
            <a:pPr marL="0" lvl="0" indent="0" algn="l" rtl="0">
              <a:lnSpc>
                <a:spcPct val="115000"/>
              </a:lnSpc>
              <a:spcBef>
                <a:spcPts val="1700"/>
              </a:spcBef>
              <a:spcAft>
                <a:spcPts val="0"/>
              </a:spcAft>
              <a:buClr>
                <a:schemeClr val="dk1"/>
              </a:buClr>
              <a:buSzPts val="2400"/>
              <a:buNone/>
            </a:pPr>
            <a:endParaRPr lang="fr-FR" sz="2400" dirty="0"/>
          </a:p>
          <a:p>
            <a:pPr marL="0" lvl="0" indent="0" algn="l" rtl="0">
              <a:lnSpc>
                <a:spcPct val="115000"/>
              </a:lnSpc>
              <a:spcBef>
                <a:spcPts val="1700"/>
              </a:spcBef>
              <a:spcAft>
                <a:spcPts val="500"/>
              </a:spcAft>
              <a:buClr>
                <a:schemeClr val="dk1"/>
              </a:buClr>
              <a:buSzPts val="2400"/>
              <a:buNone/>
            </a:pPr>
            <a:endParaRPr lang="fr-FR"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73"/>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Étape 8 : Évaluation épidémiologique </a:t>
            </a:r>
            <a:br>
              <a:rPr lang="fr-FR" dirty="0">
                <a:latin typeface="Franklin Gothic Medium" panose="020B0603020102020204" pitchFamily="34" charset="0"/>
              </a:rPr>
            </a:br>
            <a:r>
              <a:rPr lang="fr-FR" dirty="0">
                <a:latin typeface="Franklin Gothic Medium" panose="020B0603020102020204" pitchFamily="34" charset="0"/>
              </a:rPr>
              <a:t>des hypothèses</a:t>
            </a:r>
          </a:p>
        </p:txBody>
      </p:sp>
      <p:sp>
        <p:nvSpPr>
          <p:cNvPr id="841" name="Google Shape;841;p73"/>
          <p:cNvSpPr txBox="1">
            <a:spLocks noGrp="1"/>
          </p:cNvSpPr>
          <p:nvPr>
            <p:ph type="body" idx="1"/>
          </p:nvPr>
        </p:nvSpPr>
        <p:spPr>
          <a:prstGeom prst="rect">
            <a:avLst/>
          </a:prstGeom>
          <a:noFill/>
          <a:ln>
            <a:noFill/>
          </a:ln>
        </p:spPr>
        <p:txBody>
          <a:bodyPr spcFirstLastPara="1" wrap="square" lIns="91425" tIns="45700" rIns="91425" bIns="45700" anchor="t" anchorCtr="0">
            <a:normAutofit fontScale="92500" lnSpcReduction="20000"/>
          </a:bodyPr>
          <a:lstStyle/>
          <a:p>
            <a:pPr marL="685800" marR="0" lvl="0" indent="-685800" algn="l" rtl="0">
              <a:lnSpc>
                <a:spcPct val="100000"/>
              </a:lnSpc>
              <a:spcBef>
                <a:spcPts val="1200"/>
              </a:spcBef>
              <a:spcAft>
                <a:spcPts val="0"/>
              </a:spcAft>
              <a:buClr>
                <a:srgbClr val="999999"/>
              </a:buClr>
              <a:buSzPct val="100000"/>
              <a:buFont typeface="Arial"/>
              <a:buAutoNum type="arabicPeriod" startAt="7"/>
            </a:pPr>
            <a:r>
              <a:rPr lang="fr-FR" sz="3000" b="0" i="0" u="none" strike="noStrike" cap="none" dirty="0">
                <a:solidFill>
                  <a:srgbClr val="A5A5A5"/>
                </a:solidFill>
                <a:latin typeface="Arial"/>
                <a:ea typeface="Arial"/>
                <a:cs typeface="Arial"/>
                <a:sym typeface="Arial"/>
              </a:rPr>
              <a:t>Élaborer des hypothèses</a:t>
            </a:r>
            <a:endParaRPr lang="fr-FR" dirty="0"/>
          </a:p>
          <a:p>
            <a:pPr marL="685800" marR="0" lvl="0" indent="-685800" algn="l" rtl="0">
              <a:lnSpc>
                <a:spcPct val="100000"/>
              </a:lnSpc>
              <a:spcBef>
                <a:spcPts val="1200"/>
              </a:spcBef>
              <a:spcAft>
                <a:spcPts val="0"/>
              </a:spcAft>
              <a:buClr>
                <a:srgbClr val="000000"/>
              </a:buClr>
              <a:buSzPct val="100000"/>
              <a:buFont typeface="Arial"/>
              <a:buAutoNum type="arabicPeriod" startAt="7"/>
            </a:pPr>
            <a:r>
              <a:rPr lang="fr-FR" sz="3000" b="0" i="0" u="none" strike="noStrike" cap="none" dirty="0">
                <a:solidFill>
                  <a:srgbClr val="000000"/>
                </a:solidFill>
                <a:latin typeface="Arial"/>
                <a:ea typeface="Arial"/>
                <a:cs typeface="Arial"/>
                <a:sym typeface="Arial"/>
              </a:rPr>
              <a:t>Évaluer les hypothèses d'un point de vue épidémiologique</a:t>
            </a:r>
            <a:endParaRPr lang="fr-FR" dirty="0"/>
          </a:p>
          <a:p>
            <a:pPr marL="685800" marR="0" lvl="0" indent="-685800" algn="l" rtl="0">
              <a:lnSpc>
                <a:spcPct val="100000"/>
              </a:lnSpc>
              <a:spcBef>
                <a:spcPts val="1200"/>
              </a:spcBef>
              <a:spcAft>
                <a:spcPts val="0"/>
              </a:spcAft>
              <a:buClr>
                <a:srgbClr val="999999"/>
              </a:buClr>
              <a:buSzPct val="100000"/>
              <a:buFont typeface="Arial"/>
              <a:buAutoNum type="arabicPeriod" startAt="7"/>
            </a:pPr>
            <a:r>
              <a:rPr lang="fr-FR" sz="3000" b="0" i="0" u="none" strike="noStrike" cap="none" dirty="0">
                <a:solidFill>
                  <a:srgbClr val="A5A5A5"/>
                </a:solidFill>
                <a:latin typeface="Arial"/>
                <a:ea typeface="Arial"/>
                <a:cs typeface="Arial"/>
                <a:sym typeface="Arial"/>
              </a:rPr>
              <a:t>Réconcilier l'épidémiologie avec les résultats obtenus en laboratoire et dans l'environnement</a:t>
            </a:r>
            <a:endParaRPr lang="fr-FR" dirty="0"/>
          </a:p>
          <a:p>
            <a:pPr marL="685800" marR="0" lvl="0" indent="-685800" algn="l" rtl="0">
              <a:lnSpc>
                <a:spcPct val="100000"/>
              </a:lnSpc>
              <a:spcBef>
                <a:spcPts val="1200"/>
              </a:spcBef>
              <a:spcAft>
                <a:spcPts val="0"/>
              </a:spcAft>
              <a:buClr>
                <a:srgbClr val="999999"/>
              </a:buClr>
              <a:buSzPct val="100000"/>
              <a:buFont typeface="Arial"/>
              <a:buAutoNum type="arabicPeriod" startAt="7"/>
            </a:pPr>
            <a:r>
              <a:rPr lang="fr-FR" sz="3000" b="0" i="0" u="none" strike="noStrike" cap="none" dirty="0">
                <a:solidFill>
                  <a:srgbClr val="A5A5A5"/>
                </a:solidFill>
                <a:latin typeface="Arial"/>
                <a:ea typeface="Arial"/>
                <a:cs typeface="Arial"/>
                <a:sym typeface="Arial"/>
              </a:rPr>
              <a:t>Réaliser des études supplémentaires si nécessaire</a:t>
            </a:r>
            <a:endParaRPr lang="fr-FR" dirty="0"/>
          </a:p>
          <a:p>
            <a:pPr marL="685800" marR="0" lvl="0" indent="-685800" algn="l" rtl="0">
              <a:lnSpc>
                <a:spcPct val="110000"/>
              </a:lnSpc>
              <a:spcBef>
                <a:spcPts val="1200"/>
              </a:spcBef>
              <a:spcAft>
                <a:spcPts val="0"/>
              </a:spcAft>
              <a:buClr>
                <a:srgbClr val="999999"/>
              </a:buClr>
              <a:buSzPct val="100000"/>
              <a:buFont typeface="Arial"/>
              <a:buAutoNum type="arabicPeriod" startAt="7"/>
            </a:pPr>
            <a:r>
              <a:rPr lang="fr-FR" sz="3000" b="0" i="0" u="none" strike="noStrike" cap="none" dirty="0">
                <a:solidFill>
                  <a:srgbClr val="A5A5A5"/>
                </a:solidFill>
                <a:latin typeface="Arial"/>
                <a:ea typeface="Arial"/>
                <a:cs typeface="Arial"/>
                <a:sym typeface="Arial"/>
              </a:rPr>
              <a:t>Mettre en œuvre et évaluer les mesures de prévention et de contrôle</a:t>
            </a:r>
            <a:endParaRPr lang="fr-FR" dirty="0"/>
          </a:p>
          <a:p>
            <a:pPr marL="685800" marR="0" lvl="0" indent="-685800" algn="l" rtl="0">
              <a:lnSpc>
                <a:spcPct val="110000"/>
              </a:lnSpc>
              <a:spcBef>
                <a:spcPts val="1200"/>
              </a:spcBef>
              <a:spcAft>
                <a:spcPts val="0"/>
              </a:spcAft>
              <a:buClr>
                <a:srgbClr val="999999"/>
              </a:buClr>
              <a:buSzPct val="100000"/>
              <a:buFont typeface="Arial"/>
              <a:buAutoNum type="arabicPeriod" startAt="7"/>
            </a:pPr>
            <a:r>
              <a:rPr lang="fr-FR" sz="3000" b="0" i="0" u="none" strike="noStrike" cap="none" dirty="0">
                <a:solidFill>
                  <a:srgbClr val="A5A5A5"/>
                </a:solidFill>
                <a:latin typeface="Arial"/>
                <a:ea typeface="Arial"/>
                <a:cs typeface="Arial"/>
                <a:sym typeface="Arial"/>
              </a:rPr>
              <a:t>Mettre en place ou maintenir la surveillance</a:t>
            </a:r>
            <a:endParaRPr lang="fr-FR" dirty="0"/>
          </a:p>
          <a:p>
            <a:pPr marL="685800" marR="0" lvl="0" indent="-685800" algn="l" rtl="0">
              <a:lnSpc>
                <a:spcPct val="110000"/>
              </a:lnSpc>
              <a:spcBef>
                <a:spcPts val="1200"/>
              </a:spcBef>
              <a:spcAft>
                <a:spcPts val="0"/>
              </a:spcAft>
              <a:buClr>
                <a:srgbClr val="999999"/>
              </a:buClr>
              <a:buSzPct val="100000"/>
              <a:buFont typeface="Arial"/>
              <a:buAutoNum type="arabicPeriod" startAt="7"/>
            </a:pPr>
            <a:r>
              <a:rPr lang="fr-FR" sz="3000" b="0" i="0" u="none" strike="noStrike" cap="none" dirty="0">
                <a:solidFill>
                  <a:srgbClr val="A5A5A5"/>
                </a:solidFill>
                <a:latin typeface="Arial"/>
                <a:ea typeface="Arial"/>
                <a:cs typeface="Arial"/>
                <a:sym typeface="Arial"/>
              </a:rPr>
              <a:t>Communiquer les résultats</a:t>
            </a:r>
            <a:endParaRPr lang="fr-F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7" name="Google Shape;847;p7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Comparer l'hypothèse avec les preuves recueillies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Symptômes/signes cliniques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Résultats de laboratoire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Résultats des enquêtes environnementales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Informations épidémiologiques</a:t>
            </a:r>
          </a:p>
          <a:p>
            <a:pPr marL="228600" lvl="0" indent="-228600" algn="l" rtl="0">
              <a:lnSpc>
                <a:spcPct val="100000"/>
              </a:lnSpc>
              <a:spcBef>
                <a:spcPts val="1000"/>
              </a:spcBef>
              <a:spcAft>
                <a:spcPts val="0"/>
              </a:spcAft>
              <a:buClr>
                <a:schemeClr val="dk1"/>
              </a:buClr>
              <a:buSzPts val="2800"/>
              <a:buChar char="•"/>
            </a:pPr>
            <a:r>
              <a:rPr lang="fr-FR" dirty="0"/>
              <a:t>L'analyse descriptive peut fournir des indices importants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 Taux d'attaque élevé chez les personnes exposées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 Taux d'attaque faible chez les personnes non exposées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 L'exposition d’intérêt représente la plupart des cas ?</a:t>
            </a:r>
          </a:p>
        </p:txBody>
      </p:sp>
      <p:sp>
        <p:nvSpPr>
          <p:cNvPr id="848" name="Google Shape;848;p74"/>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Évaluation des hypothèses</a:t>
            </a:r>
            <a:endParaRPr lang="fr-FR" dirty="0">
              <a:latin typeface="Franklin Gothic Medium" panose="020B06030201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5" name="Google Shape;855;p7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D8D8D8"/>
              </a:buClr>
              <a:buSzPts val="2800"/>
              <a:buChar char="•"/>
            </a:pPr>
            <a:r>
              <a:rPr lang="fr-FR" dirty="0">
                <a:solidFill>
                  <a:srgbClr val="D8D8D8"/>
                </a:solidFill>
              </a:rPr>
              <a:t>Comparer l'hypothèse avec les preuves recueillies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solidFill>
                  <a:srgbClr val="D8D8D8"/>
                </a:solidFill>
              </a:rPr>
              <a:t>Données cliniques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solidFill>
                  <a:srgbClr val="D8D8D8"/>
                </a:solidFill>
              </a:rPr>
              <a:t>Résultats de laboratoire</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solidFill>
                  <a:srgbClr val="D8D8D8"/>
                </a:solidFill>
              </a:rPr>
              <a:t>Constatations environnementales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solidFill>
                  <a:srgbClr val="D8D8D8"/>
                </a:solidFill>
              </a:rPr>
              <a:t>Données épidémiologiques</a:t>
            </a:r>
            <a:endParaRPr lang="fr-FR" dirty="0"/>
          </a:p>
          <a:p>
            <a:pPr marL="228600" lvl="0" indent="-228600" algn="l" rtl="0">
              <a:lnSpc>
                <a:spcPct val="100000"/>
              </a:lnSpc>
              <a:spcBef>
                <a:spcPts val="1000"/>
              </a:spcBef>
              <a:spcAft>
                <a:spcPts val="0"/>
              </a:spcAft>
              <a:buClr>
                <a:schemeClr val="dk1"/>
              </a:buClr>
              <a:buSzPts val="2800"/>
              <a:buChar char="•"/>
            </a:pPr>
            <a:r>
              <a:rPr lang="fr-FR" dirty="0"/>
              <a:t>Mener une étude analytique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Étude de cohorte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Étude cas-témoins</a:t>
            </a:r>
          </a:p>
          <a:p>
            <a:pPr marL="228600" lvl="0" indent="-50800" algn="l" rtl="0">
              <a:lnSpc>
                <a:spcPct val="100000"/>
              </a:lnSpc>
              <a:spcBef>
                <a:spcPts val="1000"/>
              </a:spcBef>
              <a:spcAft>
                <a:spcPts val="0"/>
              </a:spcAft>
              <a:buClr>
                <a:schemeClr val="dk1"/>
              </a:buClr>
              <a:buSzPts val="2800"/>
              <a:buNone/>
            </a:pPr>
            <a:endParaRPr lang="fr-FR" dirty="0"/>
          </a:p>
        </p:txBody>
      </p:sp>
      <p:sp>
        <p:nvSpPr>
          <p:cNvPr id="854" name="Google Shape;854;p75"/>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Réalisation d'une étude analytique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60"/>
        <p:cNvGrpSpPr/>
        <p:nvPr/>
      </p:nvGrpSpPr>
      <p:grpSpPr>
        <a:xfrm>
          <a:off x="0" y="0"/>
          <a:ext cx="0" cy="0"/>
          <a:chOff x="0" y="0"/>
          <a:chExt cx="0" cy="0"/>
        </a:xfrm>
      </p:grpSpPr>
      <p:sp>
        <p:nvSpPr>
          <p:cNvPr id="861" name="Google Shape;861;p7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953A"/>
              </a:buClr>
              <a:buSzPts val="2800"/>
              <a:buNone/>
            </a:pPr>
            <a:r>
              <a:rPr lang="fr-FR" sz="2600" dirty="0"/>
              <a:t>Si une épidémie survient dans un petit groupe bien défini (cohorte) :</a:t>
            </a:r>
            <a:endParaRPr sz="2600" dirty="0"/>
          </a:p>
          <a:p>
            <a:pPr marL="683895"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Recueillir des informations auprès de tous les membres du groupe </a:t>
            </a:r>
            <a:br>
              <a:rPr lang="fr-FR" dirty="0">
                <a:latin typeface="Arial"/>
                <a:ea typeface="Arial"/>
                <a:cs typeface="Arial"/>
                <a:sym typeface="Arial"/>
              </a:rPr>
            </a:br>
            <a:r>
              <a:rPr lang="fr-FR" dirty="0">
                <a:latin typeface="Arial"/>
                <a:ea typeface="Arial"/>
                <a:cs typeface="Arial"/>
                <a:sym typeface="Arial"/>
              </a:rPr>
              <a:t>ou à leur sujet</a:t>
            </a:r>
            <a:endParaRPr dirty="0"/>
          </a:p>
          <a:p>
            <a:pPr marL="683895"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Calculer les taux d'attaque chez les personnes exposées ou non à divers facteurs</a:t>
            </a:r>
            <a:endParaRPr dirty="0"/>
          </a:p>
          <a:p>
            <a:pPr marL="683895"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Résumer les données relatives à l'exposition et aux résultats dans un tableau à </a:t>
            </a:r>
            <a:r>
              <a:rPr lang="fr-FR" dirty="0"/>
              <a:t>deux </a:t>
            </a:r>
            <a:r>
              <a:rPr lang="fr-FR" dirty="0">
                <a:latin typeface="Arial"/>
                <a:ea typeface="Arial"/>
                <a:cs typeface="Arial"/>
                <a:sym typeface="Arial"/>
              </a:rPr>
              <a:t>variables 2-par-2</a:t>
            </a:r>
            <a:endParaRPr dirty="0"/>
          </a:p>
          <a:p>
            <a:pPr marL="683895"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Calculer le ratio du taux d'attaque </a:t>
            </a:r>
            <a:r>
              <a:rPr lang="fr-FR" dirty="0"/>
              <a:t>(« </a:t>
            </a:r>
            <a:r>
              <a:rPr lang="fr-FR" i="1" dirty="0">
                <a:latin typeface="Arial"/>
                <a:ea typeface="Arial"/>
                <a:cs typeface="Arial"/>
                <a:sym typeface="Arial"/>
              </a:rPr>
              <a:t>ratio de risque</a:t>
            </a:r>
            <a:r>
              <a:rPr lang="fr-FR" i="1" dirty="0"/>
              <a:t> » </a:t>
            </a:r>
            <a:r>
              <a:rPr lang="fr-FR" dirty="0">
                <a:latin typeface="Arial"/>
                <a:ea typeface="Arial"/>
                <a:cs typeface="Arial"/>
                <a:sym typeface="Arial"/>
              </a:rPr>
              <a:t>ou </a:t>
            </a:r>
            <a:br>
              <a:rPr lang="fr-FR" dirty="0">
                <a:latin typeface="Arial"/>
                <a:ea typeface="Arial"/>
                <a:cs typeface="Arial"/>
                <a:sym typeface="Arial"/>
              </a:rPr>
            </a:br>
            <a:r>
              <a:rPr lang="fr-FR" dirty="0"/>
              <a:t>« </a:t>
            </a:r>
            <a:r>
              <a:rPr lang="fr-FR" i="1" dirty="0">
                <a:latin typeface="Arial"/>
                <a:ea typeface="Arial"/>
                <a:cs typeface="Arial"/>
                <a:sym typeface="Arial"/>
              </a:rPr>
              <a:t>risque relatif »)</a:t>
            </a:r>
            <a:endParaRPr dirty="0">
              <a:latin typeface="Arial"/>
              <a:ea typeface="Arial"/>
              <a:cs typeface="Arial"/>
              <a:sym typeface="Arial"/>
            </a:endParaRPr>
          </a:p>
          <a:p>
            <a:pPr marL="287020" lvl="0" indent="-109220" algn="l" rtl="0">
              <a:lnSpc>
                <a:spcPct val="100000"/>
              </a:lnSpc>
              <a:spcBef>
                <a:spcPts val="1000"/>
              </a:spcBef>
              <a:spcAft>
                <a:spcPts val="500"/>
              </a:spcAft>
              <a:buClr>
                <a:schemeClr val="dk1"/>
              </a:buClr>
              <a:buSzPts val="2800"/>
              <a:buNone/>
            </a:pPr>
            <a:endParaRPr dirty="0"/>
          </a:p>
        </p:txBody>
      </p:sp>
      <p:sp>
        <p:nvSpPr>
          <p:cNvPr id="2" name="Title 1">
            <a:extLst>
              <a:ext uri="{FF2B5EF4-FFF2-40B4-BE49-F238E27FC236}">
                <a16:creationId xmlns:a16="http://schemas.microsoft.com/office/drawing/2014/main" id="{02B354F2-0AB8-28E9-FF48-06122B982754}"/>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analytique </a:t>
            </a:r>
            <a:br>
              <a:rPr lang="fr-FR" dirty="0">
                <a:latin typeface="Franklin Gothic Medium" panose="020B0603020102020204" pitchFamily="34" charset="0"/>
              </a:rPr>
            </a:br>
            <a:endParaRPr lang="fr-F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77"/>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200"/>
              <a:buFont typeface="Libre Franklin Medium"/>
              <a:buNone/>
            </a:pPr>
            <a:r>
              <a:rPr lang="fr-FR" sz="4200" dirty="0">
                <a:solidFill>
                  <a:schemeClr val="dk1"/>
                </a:solidFill>
                <a:latin typeface="Franklin Gothic Medium" panose="020B0603020102020204" pitchFamily="34" charset="0"/>
                <a:ea typeface="Libre Franklin Medium"/>
                <a:cs typeface="Libre Franklin Medium"/>
                <a:sym typeface="Libre Franklin Medium"/>
              </a:rPr>
              <a:t>Exemple : Gastro-entérite après un banquet</a:t>
            </a:r>
            <a:endParaRPr lang="fr-FR" dirty="0">
              <a:latin typeface="Franklin Gothic Medium" panose="020B0603020102020204" pitchFamily="34" charset="0"/>
            </a:endParaRPr>
          </a:p>
        </p:txBody>
      </p:sp>
      <p:sp>
        <p:nvSpPr>
          <p:cNvPr id="869" name="Google Shape;869;p7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120 personnes ont participé au banquet</a:t>
            </a:r>
            <a:endParaRPr lang="fr-FR" dirty="0"/>
          </a:p>
          <a:p>
            <a:pPr marL="228600" lvl="0" indent="-228600" algn="l" rtl="0">
              <a:lnSpc>
                <a:spcPct val="100000"/>
              </a:lnSpc>
              <a:spcBef>
                <a:spcPts val="1000"/>
              </a:spcBef>
              <a:spcAft>
                <a:spcPts val="0"/>
              </a:spcAft>
              <a:buClr>
                <a:schemeClr val="dk1"/>
              </a:buClr>
              <a:buSzPts val="2400"/>
              <a:buChar char="•"/>
            </a:pPr>
            <a:r>
              <a:rPr lang="fr-FR" sz="2400" dirty="0"/>
              <a:t>116 ont été interrogés</a:t>
            </a:r>
            <a:endParaRPr lang="fr-FR" dirty="0"/>
          </a:p>
          <a:p>
            <a:pPr marL="228600" lvl="0" indent="-228600" algn="l" rtl="0">
              <a:lnSpc>
                <a:spcPct val="100000"/>
              </a:lnSpc>
              <a:spcBef>
                <a:spcPts val="1000"/>
              </a:spcBef>
              <a:spcAft>
                <a:spcPts val="0"/>
              </a:spcAft>
              <a:buClr>
                <a:schemeClr val="dk1"/>
              </a:buClr>
              <a:buSzPts val="2400"/>
              <a:buChar char="•"/>
            </a:pPr>
            <a:r>
              <a:rPr lang="fr-FR" sz="2400" dirty="0"/>
              <a:t>54 ont répondu à la définition de cas (26 confirmés par la culture)</a:t>
            </a:r>
            <a:endParaRPr lang="fr-FR" dirty="0"/>
          </a:p>
          <a:p>
            <a:pPr marL="228600" lvl="0" indent="-228600" algn="l" rtl="0">
              <a:lnSpc>
                <a:spcPct val="100000"/>
              </a:lnSpc>
              <a:spcBef>
                <a:spcPts val="1000"/>
              </a:spcBef>
              <a:spcAft>
                <a:spcPts val="0"/>
              </a:spcAft>
              <a:buClr>
                <a:schemeClr val="dk1"/>
              </a:buClr>
              <a:buSzPts val="2400"/>
              <a:buChar char="•"/>
            </a:pPr>
            <a:r>
              <a:rPr lang="fr-FR" sz="2400" dirty="0"/>
              <a:t>81 ont mangé du bœuf, 50 sont tombés malades</a:t>
            </a:r>
            <a:endParaRPr lang="fr-FR" dirty="0"/>
          </a:p>
          <a:p>
            <a:pPr marL="228600" lvl="0" indent="-228600" algn="l" rtl="0">
              <a:lnSpc>
                <a:spcPct val="100000"/>
              </a:lnSpc>
              <a:spcBef>
                <a:spcPts val="1000"/>
              </a:spcBef>
              <a:spcAft>
                <a:spcPts val="0"/>
              </a:spcAft>
              <a:buClr>
                <a:schemeClr val="dk1"/>
              </a:buClr>
              <a:buSzPts val="2400"/>
              <a:buChar char="•"/>
            </a:pPr>
            <a:r>
              <a:rPr lang="fr-FR" sz="2400" dirty="0"/>
              <a:t>35 n'ont pas mangé de bœuf, 4 sont tombés malades</a:t>
            </a:r>
            <a:endParaRPr lang="fr-FR" dirty="0"/>
          </a:p>
          <a:p>
            <a:pPr marL="228600" lvl="0" indent="-228600" algn="l" rtl="0">
              <a:lnSpc>
                <a:spcPct val="100000"/>
              </a:lnSpc>
              <a:spcBef>
                <a:spcPts val="1000"/>
              </a:spcBef>
              <a:spcAft>
                <a:spcPts val="0"/>
              </a:spcAft>
              <a:buClr>
                <a:schemeClr val="dk1"/>
              </a:buClr>
              <a:buSzPts val="2400"/>
              <a:buChar char="•"/>
            </a:pPr>
            <a:r>
              <a:rPr lang="fr-FR" sz="2400" dirty="0"/>
              <a:t>Exposition = viande de bœuf ; Résultat = malade et en bonne santé</a:t>
            </a:r>
            <a:endParaRPr lang="fr-FR" dirty="0"/>
          </a:p>
          <a:p>
            <a:pPr marL="0" lvl="0" indent="0" algn="l" rtl="0">
              <a:lnSpc>
                <a:spcPct val="100000"/>
              </a:lnSpc>
              <a:spcBef>
                <a:spcPts val="1000"/>
              </a:spcBef>
              <a:spcAft>
                <a:spcPts val="500"/>
              </a:spcAft>
              <a:buClr>
                <a:schemeClr val="dk1"/>
              </a:buClr>
              <a:buSzPts val="2400"/>
              <a:buNone/>
            </a:pPr>
            <a:r>
              <a:rPr lang="fr-FR" sz="2400" dirty="0"/>
              <a:t> </a:t>
            </a:r>
            <a:endParaRPr lang="fr-FR" dirty="0"/>
          </a:p>
        </p:txBody>
      </p:sp>
      <p:graphicFrame>
        <p:nvGraphicFramePr>
          <p:cNvPr id="870" name="Google Shape;870;p77"/>
          <p:cNvGraphicFramePr/>
          <p:nvPr>
            <p:extLst>
              <p:ext uri="{D42A27DB-BD31-4B8C-83A1-F6EECF244321}">
                <p14:modId xmlns:p14="http://schemas.microsoft.com/office/powerpoint/2010/main" val="663894311"/>
              </p:ext>
            </p:extLst>
          </p:nvPr>
        </p:nvGraphicFramePr>
        <p:xfrm>
          <a:off x="1203535" y="4261757"/>
          <a:ext cx="8310850" cy="2560350"/>
        </p:xfrm>
        <a:graphic>
          <a:graphicData uri="http://schemas.openxmlformats.org/drawingml/2006/table">
            <a:tbl>
              <a:tblPr>
                <a:noFill/>
                <a:tableStyleId>{03F5F7EF-2186-4550-9650-B41048060597}</a:tableStyleId>
              </a:tblPr>
              <a:tblGrid>
                <a:gridCol w="1087975">
                  <a:extLst>
                    <a:ext uri="{9D8B030D-6E8A-4147-A177-3AD203B41FA5}">
                      <a16:colId xmlns:a16="http://schemas.microsoft.com/office/drawing/2014/main" val="20000"/>
                    </a:ext>
                  </a:extLst>
                </a:gridCol>
                <a:gridCol w="1133300">
                  <a:extLst>
                    <a:ext uri="{9D8B030D-6E8A-4147-A177-3AD203B41FA5}">
                      <a16:colId xmlns:a16="http://schemas.microsoft.com/office/drawing/2014/main" val="20001"/>
                    </a:ext>
                  </a:extLst>
                </a:gridCol>
                <a:gridCol w="1299500">
                  <a:extLst>
                    <a:ext uri="{9D8B030D-6E8A-4147-A177-3AD203B41FA5}">
                      <a16:colId xmlns:a16="http://schemas.microsoft.com/office/drawing/2014/main" val="20002"/>
                    </a:ext>
                  </a:extLst>
                </a:gridCol>
                <a:gridCol w="1329725">
                  <a:extLst>
                    <a:ext uri="{9D8B030D-6E8A-4147-A177-3AD203B41FA5}">
                      <a16:colId xmlns:a16="http://schemas.microsoft.com/office/drawing/2014/main" val="20003"/>
                    </a:ext>
                  </a:extLst>
                </a:gridCol>
                <a:gridCol w="1254200">
                  <a:extLst>
                    <a:ext uri="{9D8B030D-6E8A-4147-A177-3AD203B41FA5}">
                      <a16:colId xmlns:a16="http://schemas.microsoft.com/office/drawing/2014/main" val="20004"/>
                    </a:ext>
                  </a:extLst>
                </a:gridCol>
                <a:gridCol w="2206150">
                  <a:extLst>
                    <a:ext uri="{9D8B030D-6E8A-4147-A177-3AD203B41FA5}">
                      <a16:colId xmlns:a16="http://schemas.microsoft.com/office/drawing/2014/main" val="20005"/>
                    </a:ext>
                  </a:extLst>
                </a:gridCol>
              </a:tblGrid>
              <a:tr h="818988">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dirty="0">
                          <a:solidFill>
                            <a:schemeClr val="dk1"/>
                          </a:solidFill>
                          <a:latin typeface="Arial"/>
                          <a:ea typeface="Arial"/>
                          <a:cs typeface="Arial"/>
                          <a:sym typeface="Arial"/>
                        </a:rPr>
                        <a:t>Malade</a:t>
                      </a:r>
                      <a:endParaRPr sz="1800"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dirty="0">
                          <a:solidFill>
                            <a:schemeClr val="dk1"/>
                          </a:solidFill>
                          <a:latin typeface="Arial"/>
                          <a:ea typeface="Arial"/>
                          <a:cs typeface="Arial"/>
                          <a:sym typeface="Arial"/>
                        </a:rPr>
                        <a:t>Pas malade</a:t>
                      </a:r>
                      <a:endParaRPr sz="1800"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sng" strike="noStrike" cap="none">
                          <a:solidFill>
                            <a:schemeClr val="dk1"/>
                          </a:solidFill>
                          <a:latin typeface="Arial"/>
                          <a:ea typeface="Arial"/>
                          <a:cs typeface="Arial"/>
                          <a:sym typeface="Arial"/>
                        </a:rPr>
                        <a:t>Total</a:t>
                      </a:r>
                      <a:endParaRPr sz="180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sng" strike="noStrike" cap="none" dirty="0">
                          <a:solidFill>
                            <a:schemeClr val="dk1"/>
                          </a:solidFill>
                          <a:latin typeface="Arial"/>
                          <a:ea typeface="Arial"/>
                          <a:cs typeface="Arial"/>
                          <a:sym typeface="Arial"/>
                        </a:rPr>
                        <a:t>Taux d'attaque</a:t>
                      </a:r>
                      <a:endParaRPr sz="1800"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498249">
                <a:tc rowSpan="2">
                  <a:txBody>
                    <a:bodyPr/>
                    <a:lstStyle/>
                    <a:p>
                      <a:pPr marL="0" marR="0" lvl="0" indent="0" algn="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Bœuf</a:t>
                      </a:r>
                      <a:endParaRPr sz="1800"/>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Oui</a:t>
                      </a:r>
                      <a:endParaRPr sz="1800"/>
                    </a:p>
                  </a:txBody>
                  <a:tcPr marL="93375" marR="93375" marT="91450" marB="9145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a</a:t>
                      </a:r>
                      <a:endParaRPr sz="180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dirty="0">
                          <a:solidFill>
                            <a:schemeClr val="dk1"/>
                          </a:solidFill>
                          <a:latin typeface="Arial"/>
                          <a:ea typeface="Arial"/>
                          <a:cs typeface="Arial"/>
                          <a:sym typeface="Arial"/>
                        </a:rPr>
                        <a:t>b</a:t>
                      </a:r>
                      <a:endParaRPr sz="1800" dirty="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baseline="-25000">
                        <a:solidFill>
                          <a:schemeClr val="dk1"/>
                        </a:solidFill>
                        <a:latin typeface="Arial"/>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baseline="-25000">
                        <a:solidFill>
                          <a:schemeClr val="dk1"/>
                        </a:solidFill>
                        <a:latin typeface="Arial"/>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23304">
                <a:tc vMerge="1">
                  <a:txBody>
                    <a:bodyPr/>
                    <a:lstStyle/>
                    <a:p>
                      <a:endParaRPr lang="fr-FR"/>
                    </a:p>
                  </a:txBody>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Non</a:t>
                      </a:r>
                      <a:endParaRPr sz="1800"/>
                    </a:p>
                  </a:txBody>
                  <a:tcPr marL="93375" marR="93375" marT="91450" marB="91450">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c</a:t>
                      </a:r>
                      <a:endParaRPr sz="180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d</a:t>
                      </a:r>
                      <a:endParaRPr sz="180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baseline="-25000">
                        <a:solidFill>
                          <a:schemeClr val="dk1"/>
                        </a:solidFill>
                        <a:latin typeface="Arial"/>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498227">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Total</a:t>
                      </a:r>
                      <a:endParaRPr sz="180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609600" lvl="0" indent="-609600" algn="l" rtl="0">
              <a:lnSpc>
                <a:spcPct val="100000"/>
              </a:lnSpc>
              <a:spcBef>
                <a:spcPts val="0"/>
              </a:spcBef>
              <a:spcAft>
                <a:spcPts val="0"/>
              </a:spcAft>
              <a:buClr>
                <a:schemeClr val="dk1"/>
              </a:buClr>
              <a:buSzPts val="2800"/>
              <a:buFont typeface="Arial"/>
              <a:buAutoNum type="arabicPeriod"/>
            </a:pPr>
            <a:r>
              <a:rPr lang="fr-FR" sz="2600" dirty="0"/>
              <a:t>Se préparer pour le travail de terrain</a:t>
            </a:r>
          </a:p>
          <a:p>
            <a:pPr marL="609600" lvl="0" indent="-609600" algn="l" rtl="0">
              <a:lnSpc>
                <a:spcPct val="100000"/>
              </a:lnSpc>
              <a:spcBef>
                <a:spcPts val="1172"/>
              </a:spcBef>
              <a:spcAft>
                <a:spcPts val="0"/>
              </a:spcAft>
              <a:buClr>
                <a:schemeClr val="dk1"/>
              </a:buClr>
              <a:buSzPts val="2800"/>
              <a:buFont typeface="Arial"/>
              <a:buAutoNum type="arabicPeriod"/>
            </a:pPr>
            <a:r>
              <a:rPr lang="fr-FR" sz="2600" dirty="0"/>
              <a:t>Confirmer la flambée</a:t>
            </a:r>
          </a:p>
          <a:p>
            <a:pPr marL="609600" lvl="0" indent="-609600" algn="l" rtl="0">
              <a:lnSpc>
                <a:spcPct val="100000"/>
              </a:lnSpc>
              <a:spcBef>
                <a:spcPts val="1172"/>
              </a:spcBef>
              <a:spcAft>
                <a:spcPts val="0"/>
              </a:spcAft>
              <a:buClr>
                <a:schemeClr val="dk1"/>
              </a:buClr>
              <a:buSzPts val="2800"/>
              <a:buFont typeface="Arial"/>
              <a:buAutoNum type="arabicPeriod"/>
            </a:pPr>
            <a:r>
              <a:rPr lang="fr-FR" sz="2600" dirty="0"/>
              <a:t>Vérifier le diagnostic</a:t>
            </a:r>
          </a:p>
          <a:p>
            <a:pPr marL="609600" lvl="0" indent="-609600" algn="l" rtl="0">
              <a:lnSpc>
                <a:spcPct val="100000"/>
              </a:lnSpc>
              <a:spcBef>
                <a:spcPts val="1172"/>
              </a:spcBef>
              <a:spcAft>
                <a:spcPts val="0"/>
              </a:spcAft>
              <a:buClr>
                <a:schemeClr val="dk1"/>
              </a:buClr>
              <a:buSzPts val="2800"/>
              <a:buFont typeface="Arial"/>
              <a:buAutoNum type="arabicPeriod"/>
            </a:pPr>
            <a:r>
              <a:rPr lang="fr-FR" sz="2600" dirty="0"/>
              <a:t>Élaborer une définition de cas</a:t>
            </a:r>
          </a:p>
          <a:p>
            <a:pPr marL="609600" lvl="0" indent="-609600" algn="l" rtl="0">
              <a:lnSpc>
                <a:spcPct val="100000"/>
              </a:lnSpc>
              <a:spcBef>
                <a:spcPts val="1172"/>
              </a:spcBef>
              <a:spcAft>
                <a:spcPts val="0"/>
              </a:spcAft>
              <a:buClr>
                <a:schemeClr val="dk1"/>
              </a:buClr>
              <a:buSzPts val="2800"/>
              <a:buFont typeface="Arial"/>
              <a:buAutoNum type="arabicPeriod"/>
            </a:pPr>
            <a:r>
              <a:rPr lang="fr-FR" sz="2600" dirty="0"/>
              <a:t>Rechercher systématiquement les cas </a:t>
            </a:r>
            <a:br>
              <a:rPr lang="fr-FR" sz="2600" dirty="0"/>
            </a:br>
            <a:r>
              <a:rPr lang="fr-FR" sz="2600" dirty="0"/>
              <a:t>et enregistrer l’information</a:t>
            </a:r>
          </a:p>
          <a:p>
            <a:pPr marL="609600" lvl="0" indent="-609600" algn="l" rtl="0">
              <a:lnSpc>
                <a:spcPct val="100000"/>
              </a:lnSpc>
              <a:spcBef>
                <a:spcPts val="1172"/>
              </a:spcBef>
              <a:spcAft>
                <a:spcPts val="0"/>
              </a:spcAft>
              <a:buClr>
                <a:schemeClr val="dk1"/>
              </a:buClr>
              <a:buSzPts val="2800"/>
              <a:buFont typeface="Arial"/>
              <a:buAutoNum type="arabicPeriod"/>
            </a:pPr>
            <a:r>
              <a:rPr lang="fr-FR" sz="2600" dirty="0"/>
              <a:t>Effectuer une épidémiologie descriptive</a:t>
            </a:r>
          </a:p>
        </p:txBody>
      </p:sp>
      <p:sp>
        <p:nvSpPr>
          <p:cNvPr id="2" name="Title 1">
            <a:extLst>
              <a:ext uri="{FF2B5EF4-FFF2-40B4-BE49-F238E27FC236}">
                <a16:creationId xmlns:a16="http://schemas.microsoft.com/office/drawing/2014/main" id="{D26B4265-D495-87AB-6BD8-72817B15D677}"/>
              </a:ext>
            </a:extLst>
          </p:cNvPr>
          <p:cNvSpPr>
            <a:spLocks noGrp="1"/>
          </p:cNvSpPr>
          <p:nvPr>
            <p:ph type="title"/>
          </p:nvPr>
        </p:nvSpPr>
        <p:spPr>
          <a:xfrm>
            <a:off x="838200" y="457200"/>
            <a:ext cx="10942320" cy="800100"/>
          </a:xfrm>
        </p:spPr>
        <p:txBody>
          <a:bodyPr/>
          <a:lstStyle/>
          <a:p>
            <a:r>
              <a:rPr lang="fr-FR" sz="3600" dirty="0">
                <a:solidFill>
                  <a:schemeClr val="dk1"/>
                </a:solidFill>
                <a:latin typeface="Franklin Gothic Medium" panose="020B0603020102020204" pitchFamily="34" charset="0"/>
                <a:sym typeface="Libre Franklin Medium"/>
              </a:rPr>
              <a:t>Étapes 1 </a:t>
            </a:r>
            <a:r>
              <a:rPr lang="fr-FR" sz="3600" b="0" i="0" u="none" strike="noStrike" cap="none" dirty="0">
                <a:solidFill>
                  <a:srgbClr val="000000"/>
                </a:solidFill>
                <a:latin typeface="Franklin Gothic Medium" panose="020B0603020102020204" pitchFamily="34" charset="0"/>
                <a:ea typeface="Arial"/>
                <a:cs typeface="Arial"/>
                <a:sym typeface="Arial"/>
              </a:rPr>
              <a:t>à </a:t>
            </a:r>
            <a:r>
              <a:rPr lang="fr-FR" sz="3600" dirty="0">
                <a:solidFill>
                  <a:schemeClr val="dk1"/>
                </a:solidFill>
                <a:latin typeface="Franklin Gothic Medium" panose="020B0603020102020204" pitchFamily="34" charset="0"/>
                <a:sym typeface="Libre Franklin Medium"/>
              </a:rPr>
              <a:t>6 : Investigation d’une flambée</a:t>
            </a:r>
            <a:br>
              <a:rPr lang="fr-FR" sz="3600" dirty="0">
                <a:latin typeface="Franklin Gothic Medium" panose="020B0603020102020204" pitchFamily="34" charset="0"/>
              </a:rPr>
            </a:br>
            <a:endParaRPr lang="fr-FR" sz="3600" dirty="0">
              <a:latin typeface="Franklin Gothic Medium" panose="020B0603020102020204" pitchFamily="34" charset="0"/>
            </a:endParaRPr>
          </a:p>
        </p:txBody>
      </p:sp>
      <p:grpSp>
        <p:nvGrpSpPr>
          <p:cNvPr id="321" name="Google Shape;321;p42"/>
          <p:cNvGrpSpPr/>
          <p:nvPr/>
        </p:nvGrpSpPr>
        <p:grpSpPr>
          <a:xfrm>
            <a:off x="7529599" y="1478857"/>
            <a:ext cx="4080015" cy="1782380"/>
            <a:chOff x="7529599" y="1478857"/>
            <a:chExt cx="3681979" cy="1782380"/>
          </a:xfrm>
        </p:grpSpPr>
        <p:sp>
          <p:nvSpPr>
            <p:cNvPr id="322" name="Google Shape;322;p42"/>
            <p:cNvSpPr txBox="1"/>
            <p:nvPr/>
          </p:nvSpPr>
          <p:spPr>
            <a:xfrm>
              <a:off x="8129021" y="1691617"/>
              <a:ext cx="3082557"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Les étapes 1 à 3 peuvent être effectuées simultanément ou dans n'importe quel ordre</a:t>
              </a:r>
              <a:endParaRPr lang="fr-FR" dirty="0"/>
            </a:p>
          </p:txBody>
        </p:sp>
        <p:sp>
          <p:nvSpPr>
            <p:cNvPr id="323" name="Google Shape;323;p42"/>
            <p:cNvSpPr/>
            <p:nvPr/>
          </p:nvSpPr>
          <p:spPr>
            <a:xfrm>
              <a:off x="7529599" y="1478857"/>
              <a:ext cx="457200" cy="1625850"/>
            </a:xfrm>
            <a:prstGeom prst="rightBrace">
              <a:avLst>
                <a:gd name="adj1" fmla="val 8333"/>
                <a:gd name="adj2" fmla="val 50000"/>
              </a:avLst>
            </a:prstGeom>
            <a:noFill/>
            <a:ln w="38100" cap="flat" cmpd="sng">
              <a:solidFill>
                <a:srgbClr val="00A9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Calibri"/>
                <a:ea typeface="Calibri"/>
                <a:cs typeface="Calibri"/>
                <a:sym typeface="Calibri"/>
              </a:endParaRPr>
            </a:p>
          </p:txBody>
        </p:sp>
      </p:grpSp>
      <p:grpSp>
        <p:nvGrpSpPr>
          <p:cNvPr id="324" name="Google Shape;324;p42"/>
          <p:cNvGrpSpPr/>
          <p:nvPr/>
        </p:nvGrpSpPr>
        <p:grpSpPr>
          <a:xfrm>
            <a:off x="1305590" y="5258050"/>
            <a:ext cx="8409909" cy="1142750"/>
            <a:chOff x="1969411" y="5140567"/>
            <a:chExt cx="8519170" cy="1201504"/>
          </a:xfrm>
        </p:grpSpPr>
        <p:sp>
          <p:nvSpPr>
            <p:cNvPr id="325" name="Google Shape;325;p42"/>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Descriptif</a:t>
              </a:r>
              <a:endParaRPr lang="fr-FR" dirty="0"/>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Étapes 1 à 6</a:t>
              </a:r>
            </a:p>
          </p:txBody>
        </p:sp>
        <p:sp>
          <p:nvSpPr>
            <p:cNvPr id="326" name="Google Shape;326;p42"/>
            <p:cNvSpPr/>
            <p:nvPr/>
          </p:nvSpPr>
          <p:spPr>
            <a:xfrm>
              <a:off x="4753366" y="5140567"/>
              <a:ext cx="2360911"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Analytique</a:t>
              </a:r>
              <a:endParaRPr lang="fr-FR" dirty="0"/>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Étapes 7 à 10</a:t>
              </a:r>
              <a:endParaRPr lang="fr-FR" dirty="0"/>
            </a:p>
          </p:txBody>
        </p:sp>
        <p:sp>
          <p:nvSpPr>
            <p:cNvPr id="327" name="Google Shape;327;p42"/>
            <p:cNvSpPr/>
            <p:nvPr/>
          </p:nvSpPr>
          <p:spPr>
            <a:xfrm>
              <a:off x="8001944" y="5140567"/>
              <a:ext cx="2486637"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R</a:t>
              </a:r>
              <a:r>
                <a:rPr lang="fr-FR" sz="2400" b="1" dirty="0"/>
                <a:t>iposte</a:t>
              </a:r>
              <a:endParaRPr lang="fr-FR" dirty="0"/>
            </a:p>
            <a:p>
              <a:pPr marL="0" marR="0" lvl="1"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Étapes 11 à 13</a:t>
              </a:r>
              <a:endParaRPr lang="fr-FR" dirty="0"/>
            </a:p>
          </p:txBody>
        </p:sp>
        <p:sp>
          <p:nvSpPr>
            <p:cNvPr id="328" name="Google Shape;328;p42"/>
            <p:cNvSpPr/>
            <p:nvPr/>
          </p:nvSpPr>
          <p:spPr>
            <a:xfrm>
              <a:off x="4110434" y="5518843"/>
              <a:ext cx="573485" cy="442603"/>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600"/>
                <a:buFont typeface="Arial"/>
                <a:buNone/>
              </a:pPr>
              <a:endParaRPr lang="fr-FR" sz="1600" b="0" i="0" u="none" strike="noStrike" cap="none" dirty="0">
                <a:solidFill>
                  <a:srgbClr val="FFFFFF"/>
                </a:solidFill>
                <a:latin typeface="Calibri"/>
                <a:ea typeface="Calibri"/>
                <a:cs typeface="Calibri"/>
                <a:sym typeface="Calibri"/>
              </a:endParaRPr>
            </a:p>
          </p:txBody>
        </p:sp>
        <p:sp>
          <p:nvSpPr>
            <p:cNvPr id="329" name="Google Shape;329;p42"/>
            <p:cNvSpPr/>
            <p:nvPr/>
          </p:nvSpPr>
          <p:spPr>
            <a:xfrm>
              <a:off x="7271368" y="5493902"/>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600"/>
                <a:buFont typeface="Arial"/>
                <a:buNone/>
              </a:pPr>
              <a:endParaRPr lang="fr-FR" sz="1600" b="0" i="0" u="none" strike="noStrike" cap="none" dirty="0">
                <a:solidFill>
                  <a:srgbClr val="FFFFFF"/>
                </a:solidFill>
                <a:latin typeface="Calibri"/>
                <a:ea typeface="Calibri"/>
                <a:cs typeface="Calibri"/>
                <a:sym typeface="Calibri"/>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graphicFrame>
        <p:nvGraphicFramePr>
          <p:cNvPr id="876" name="Google Shape;876;p78"/>
          <p:cNvGraphicFramePr/>
          <p:nvPr>
            <p:extLst>
              <p:ext uri="{D42A27DB-BD31-4B8C-83A1-F6EECF244321}">
                <p14:modId xmlns:p14="http://schemas.microsoft.com/office/powerpoint/2010/main" val="1791306642"/>
              </p:ext>
            </p:extLst>
          </p:nvPr>
        </p:nvGraphicFramePr>
        <p:xfrm>
          <a:off x="1990624" y="1337679"/>
          <a:ext cx="8948750" cy="3386610"/>
        </p:xfrm>
        <a:graphic>
          <a:graphicData uri="http://schemas.openxmlformats.org/drawingml/2006/table">
            <a:tbl>
              <a:tblPr>
                <a:noFill/>
                <a:tableStyleId>{03F5F7EF-2186-4550-9650-B41048060597}</a:tableStyleId>
              </a:tblPr>
              <a:tblGrid>
                <a:gridCol w="1150725">
                  <a:extLst>
                    <a:ext uri="{9D8B030D-6E8A-4147-A177-3AD203B41FA5}">
                      <a16:colId xmlns:a16="http://schemas.microsoft.com/office/drawing/2014/main" val="20000"/>
                    </a:ext>
                  </a:extLst>
                </a:gridCol>
                <a:gridCol w="1185025">
                  <a:extLst>
                    <a:ext uri="{9D8B030D-6E8A-4147-A177-3AD203B41FA5}">
                      <a16:colId xmlns:a16="http://schemas.microsoft.com/office/drawing/2014/main" val="20001"/>
                    </a:ext>
                  </a:extLst>
                </a:gridCol>
                <a:gridCol w="1580025">
                  <a:extLst>
                    <a:ext uri="{9D8B030D-6E8A-4147-A177-3AD203B41FA5}">
                      <a16:colId xmlns:a16="http://schemas.microsoft.com/office/drawing/2014/main" val="20002"/>
                    </a:ext>
                  </a:extLst>
                </a:gridCol>
                <a:gridCol w="1565400">
                  <a:extLst>
                    <a:ext uri="{9D8B030D-6E8A-4147-A177-3AD203B41FA5}">
                      <a16:colId xmlns:a16="http://schemas.microsoft.com/office/drawing/2014/main" val="20003"/>
                    </a:ext>
                  </a:extLst>
                </a:gridCol>
                <a:gridCol w="1990700">
                  <a:extLst>
                    <a:ext uri="{9D8B030D-6E8A-4147-A177-3AD203B41FA5}">
                      <a16:colId xmlns:a16="http://schemas.microsoft.com/office/drawing/2014/main" val="20004"/>
                    </a:ext>
                  </a:extLst>
                </a:gridCol>
                <a:gridCol w="1476875">
                  <a:extLst>
                    <a:ext uri="{9D8B030D-6E8A-4147-A177-3AD203B41FA5}">
                      <a16:colId xmlns:a16="http://schemas.microsoft.com/office/drawing/2014/main" val="20005"/>
                    </a:ext>
                  </a:extLst>
                </a:gridCol>
              </a:tblGrid>
              <a:tr h="609600">
                <a:tc>
                  <a:txBody>
                    <a:bodyPr/>
                    <a:lstStyle/>
                    <a:p>
                      <a:pPr marL="0" marR="0" lvl="0" indent="0" algn="ctr" rtl="0">
                        <a:lnSpc>
                          <a:spcPct val="100000"/>
                        </a:lnSpc>
                        <a:spcBef>
                          <a:spcPts val="0"/>
                        </a:spcBef>
                        <a:spcAft>
                          <a:spcPts val="0"/>
                        </a:spcAft>
                        <a:buClr>
                          <a:srgbClr val="CC0000"/>
                        </a:buClr>
                        <a:buSzPts val="1820"/>
                        <a:buFont typeface="Noto Sans Symbols"/>
                        <a:buNone/>
                      </a:pPr>
                      <a:endParaRPr sz="28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endParaRPr sz="28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dirty="0">
                          <a:solidFill>
                            <a:schemeClr val="dk1"/>
                          </a:solidFill>
                          <a:latin typeface="Arial"/>
                          <a:ea typeface="Arial"/>
                          <a:cs typeface="Arial"/>
                          <a:sym typeface="Arial"/>
                        </a:rPr>
                        <a:t>Malade</a:t>
                      </a:r>
                      <a:endParaRPr sz="1800"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dirty="0">
                          <a:solidFill>
                            <a:schemeClr val="dk1"/>
                          </a:solidFill>
                          <a:latin typeface="Arial"/>
                          <a:ea typeface="Arial"/>
                          <a:cs typeface="Arial"/>
                          <a:sym typeface="Arial"/>
                        </a:rPr>
                        <a:t>Pas malade</a:t>
                      </a:r>
                      <a:endParaRPr sz="1800"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sng" strike="noStrike" cap="none">
                          <a:solidFill>
                            <a:schemeClr val="dk1"/>
                          </a:solidFill>
                          <a:latin typeface="Arial"/>
                          <a:ea typeface="Arial"/>
                          <a:cs typeface="Arial"/>
                          <a:sym typeface="Arial"/>
                        </a:rPr>
                        <a:t>Total</a:t>
                      </a:r>
                      <a:endParaRPr sz="180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Attaque</a:t>
                      </a:r>
                      <a:endParaRPr sz="1800"/>
                    </a:p>
                    <a:p>
                      <a:pPr marL="0" marR="0" lvl="0" indent="0" algn="ctr" rtl="0">
                        <a:lnSpc>
                          <a:spcPct val="100000"/>
                        </a:lnSpc>
                        <a:spcBef>
                          <a:spcPts val="0"/>
                        </a:spcBef>
                        <a:spcAft>
                          <a:spcPts val="0"/>
                        </a:spcAft>
                        <a:buClr>
                          <a:srgbClr val="CC0000"/>
                        </a:buClr>
                        <a:buSzPts val="1820"/>
                        <a:buFont typeface="Noto Sans Symbols"/>
                        <a:buNone/>
                      </a:pPr>
                      <a:r>
                        <a:rPr lang="fr-FR" sz="2800" b="0" i="0" u="sng" strike="noStrike" cap="none">
                          <a:solidFill>
                            <a:schemeClr val="dk1"/>
                          </a:solidFill>
                          <a:latin typeface="Arial"/>
                          <a:ea typeface="Arial"/>
                          <a:cs typeface="Arial"/>
                          <a:sym typeface="Arial"/>
                        </a:rPr>
                        <a:t>taux</a:t>
                      </a:r>
                      <a:endParaRPr sz="180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865500">
                <a:tc rowSpan="2">
                  <a:txBody>
                    <a:bodyPr/>
                    <a:lstStyle/>
                    <a:p>
                      <a:pPr marL="0" marR="0" lvl="0" indent="0" algn="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Bœuf</a:t>
                      </a:r>
                      <a:endParaRPr sz="1800"/>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Oui</a:t>
                      </a:r>
                      <a:endParaRPr sz="1800"/>
                    </a:p>
                  </a:txBody>
                  <a:tcPr marL="93375" marR="93375" marT="137150"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50</a:t>
                      </a:r>
                      <a:endParaRPr sz="1800"/>
                    </a:p>
                  </a:txBody>
                  <a:tcPr marL="93375" marR="93375" marT="137150"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31</a:t>
                      </a:r>
                      <a:endParaRPr sz="1800"/>
                    </a:p>
                  </a:txBody>
                  <a:tcPr marL="93375" marR="93375" marT="137150"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81</a:t>
                      </a:r>
                      <a:endParaRPr sz="2800" b="0" i="0" u="none" strike="noStrike" cap="none" baseline="-25000">
                        <a:solidFill>
                          <a:schemeClr val="dk1"/>
                        </a:solidFill>
                        <a:latin typeface="Arial"/>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62%</a:t>
                      </a:r>
                      <a:endParaRPr sz="2800" b="0" i="0" u="none" strike="noStrike" cap="none" baseline="-25000">
                        <a:solidFill>
                          <a:schemeClr val="dk1"/>
                        </a:solidFill>
                        <a:latin typeface="Arial"/>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875200">
                <a:tc vMerge="1">
                  <a:txBody>
                    <a:bodyPr/>
                    <a:lstStyle/>
                    <a:p>
                      <a:endParaRPr lang="fr-FR"/>
                    </a:p>
                  </a:txBody>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Non</a:t>
                      </a:r>
                      <a:endParaRPr sz="1800"/>
                    </a:p>
                  </a:txBody>
                  <a:tcPr marL="93375" marR="93375" marT="137150" marB="45725">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4</a:t>
                      </a:r>
                      <a:endParaRPr sz="1800"/>
                    </a:p>
                  </a:txBody>
                  <a:tcPr marL="93375" marR="93375" marT="137150"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31</a:t>
                      </a:r>
                      <a:endParaRPr sz="1800"/>
                    </a:p>
                  </a:txBody>
                  <a:tcPr marL="93375" marR="93375" marT="137150"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35</a:t>
                      </a:r>
                      <a:endParaRPr sz="2800" b="0" i="0" u="none" strike="noStrike" cap="none" baseline="-25000">
                        <a:solidFill>
                          <a:schemeClr val="dk1"/>
                        </a:solidFill>
                        <a:latin typeface="Arial"/>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11%</a:t>
                      </a:r>
                      <a:endParaRPr sz="1800"/>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487375">
                <a:tc>
                  <a:txBody>
                    <a:bodyPr/>
                    <a:lstStyle/>
                    <a:p>
                      <a:pPr marL="0" marR="0" lvl="0" indent="0" algn="ctr" rtl="0">
                        <a:lnSpc>
                          <a:spcPct val="100000"/>
                        </a:lnSpc>
                        <a:spcBef>
                          <a:spcPts val="0"/>
                        </a:spcBef>
                        <a:spcAft>
                          <a:spcPts val="0"/>
                        </a:spcAft>
                        <a:buClr>
                          <a:srgbClr val="CC0000"/>
                        </a:buClr>
                        <a:buSzPts val="1820"/>
                        <a:buFont typeface="Noto Sans Symbols"/>
                        <a:buNone/>
                      </a:pPr>
                      <a:endParaRPr sz="2800" b="0" i="0" u="none" strike="noStrike" cap="none">
                        <a:solidFill>
                          <a:schemeClr val="dk1"/>
                        </a:solidFill>
                        <a:latin typeface="Arial"/>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Total</a:t>
                      </a:r>
                      <a:endParaRPr sz="180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54</a:t>
                      </a:r>
                      <a:endParaRPr sz="180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62</a:t>
                      </a:r>
                      <a:endParaRPr sz="180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a:solidFill>
                            <a:schemeClr val="dk1"/>
                          </a:solidFill>
                          <a:latin typeface="Arial"/>
                          <a:ea typeface="Arial"/>
                          <a:cs typeface="Arial"/>
                          <a:sym typeface="Arial"/>
                        </a:rPr>
                        <a:t>116</a:t>
                      </a:r>
                      <a:endParaRPr sz="180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820"/>
                        <a:buFont typeface="Noto Sans Symbols"/>
                        <a:buNone/>
                      </a:pPr>
                      <a:r>
                        <a:rPr lang="fr-FR" sz="2800" b="0" i="0" u="none" strike="noStrike" cap="none" dirty="0">
                          <a:solidFill>
                            <a:schemeClr val="dk1"/>
                          </a:solidFill>
                          <a:latin typeface="Arial"/>
                          <a:ea typeface="Arial"/>
                          <a:cs typeface="Arial"/>
                          <a:sym typeface="Arial"/>
                        </a:rPr>
                        <a:t>47%</a:t>
                      </a:r>
                      <a:endParaRPr sz="1800" dirty="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878" name="Google Shape;878;p78"/>
          <p:cNvSpPr txBox="1"/>
          <p:nvPr/>
        </p:nvSpPr>
        <p:spPr>
          <a:xfrm>
            <a:off x="753400" y="77572"/>
            <a:ext cx="10600500" cy="12240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Tableau 2 par 2, taux d'attaque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et rapport de risque</a:t>
            </a:r>
            <a:endParaRPr lang="fr-FR" dirty="0">
              <a:latin typeface="Franklin Gothic Medium" panose="020B0603020102020204" pitchFamily="34" charset="0"/>
            </a:endParaRPr>
          </a:p>
        </p:txBody>
      </p:sp>
      <p:sp>
        <p:nvSpPr>
          <p:cNvPr id="879" name="Google Shape;879;p78"/>
          <p:cNvSpPr txBox="1"/>
          <p:nvPr/>
        </p:nvSpPr>
        <p:spPr>
          <a:xfrm>
            <a:off x="8012555" y="4939376"/>
            <a:ext cx="2166171" cy="1475300"/>
          </a:xfrm>
          <a:prstGeom prst="rect">
            <a:avLst/>
          </a:pr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800" dirty="0">
                <a:sym typeface="Arial"/>
              </a:rPr>
              <a:t> </a:t>
            </a:r>
            <a:endParaRPr lang="fr-FR" dirty="0"/>
          </a:p>
        </p:txBody>
      </p:sp>
      <p:sp>
        <p:nvSpPr>
          <p:cNvPr id="880" name="Google Shape;880;p78"/>
          <p:cNvSpPr txBox="1"/>
          <p:nvPr/>
        </p:nvSpPr>
        <p:spPr>
          <a:xfrm>
            <a:off x="9513222" y="5384510"/>
            <a:ext cx="2166171" cy="852613"/>
          </a:xfrm>
          <a:prstGeom prst="rect">
            <a:avLst/>
          </a:pr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fr-FR" sz="1800" dirty="0">
                <a:latin typeface="Arial"/>
                <a:ea typeface="Arial"/>
                <a:cs typeface="Arial"/>
                <a:sym typeface="Arial"/>
              </a:rPr>
              <a:t> </a:t>
            </a:r>
            <a:endParaRPr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C54AD59-E84D-F14B-F6E2-8348847F98E5}"/>
                  </a:ext>
                </a:extLst>
              </p:cNvPr>
              <p:cNvSpPr txBox="1"/>
              <p:nvPr/>
            </p:nvSpPr>
            <p:spPr>
              <a:xfrm>
                <a:off x="753400" y="5520321"/>
                <a:ext cx="7815506" cy="580993"/>
              </a:xfrm>
              <a:prstGeom prst="rect">
                <a:avLst/>
              </a:prstGeom>
              <a:noFill/>
            </p:spPr>
            <p:txBody>
              <a:bodyPr wrap="square" lIns="0" tIns="0" rIns="0" bIns="0" rtlCol="0">
                <a:spAutoFit/>
              </a:bodyPr>
              <a:lstStyle/>
              <a:p>
                <a:r>
                  <a:rPr lang="fr-FR" sz="2400" i="1" dirty="0">
                    <a:latin typeface="Cambria Math" panose="02040503050406030204" pitchFamily="18" charset="0"/>
                    <a:ea typeface="Cambria Math" panose="02040503050406030204" pitchFamily="18" charset="0"/>
                  </a:rPr>
                  <a:t>Ratio de risque </a:t>
                </a:r>
                <a14:m>
                  <m:oMath xmlns:m="http://schemas.openxmlformats.org/officeDocument/2006/math">
                    <m:r>
                      <a:rPr lang="fr-FR" sz="2400" i="1" smtClean="0">
                        <a:latin typeface="Cambria Math" panose="02040503050406030204" pitchFamily="18" charset="0"/>
                      </a:rPr>
                      <m:t>=</m:t>
                    </m:r>
                    <m:r>
                      <a:rPr lang="en-US" sz="2400" b="0" i="1" smtClean="0">
                        <a:latin typeface="Cambria Math" panose="02040503050406030204" pitchFamily="18" charset="0"/>
                      </a:rPr>
                      <m:t> </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𝑇</m:t>
                        </m:r>
                        <m:r>
                          <a:rPr lang="fr-FR" sz="2400" i="1">
                            <a:latin typeface="Cambria Math" panose="02040503050406030204" pitchFamily="18" charset="0"/>
                            <a:ea typeface="Cambria Math" panose="02040503050406030204" pitchFamily="18" charset="0"/>
                          </a:rPr>
                          <m:t>𝑎𝑢𝑥</m:t>
                        </m:r>
                        <m:r>
                          <a:rPr lang="en-US" sz="2400" b="0" i="1" smtClean="0">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𝑑</m:t>
                        </m:r>
                        <m:r>
                          <a:rPr lang="fr-FR" sz="2400" i="1">
                            <a:latin typeface="Cambria Math" panose="02040503050406030204" pitchFamily="18" charset="0"/>
                            <a:ea typeface="Cambria Math" panose="02040503050406030204" pitchFamily="18" charset="0"/>
                          </a:rPr>
                          <m:t>′</m:t>
                        </m:r>
                        <m:r>
                          <a:rPr lang="fr-FR" sz="2400" i="1">
                            <a:latin typeface="Cambria Math" panose="02040503050406030204" pitchFamily="18" charset="0"/>
                            <a:ea typeface="Cambria Math" panose="02040503050406030204" pitchFamily="18" charset="0"/>
                          </a:rPr>
                          <m:t>𝑎𝑡𝑡𝑎𝑞𝑢𝑒</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𝑐h𝑒𝑧</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𝑙𝑒𝑠</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𝑝𝑒𝑟𝑠𝑜𝑛𝑛𝑒𝑠</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𝑒𝑥𝑝𝑜𝑠</m:t>
                        </m:r>
                        <m:r>
                          <a:rPr lang="fr-FR" sz="2400" i="1">
                            <a:latin typeface="Cambria Math" panose="02040503050406030204" pitchFamily="18" charset="0"/>
                            <a:ea typeface="Cambria Math" panose="02040503050406030204" pitchFamily="18" charset="0"/>
                          </a:rPr>
                          <m:t>é</m:t>
                        </m:r>
                        <m:r>
                          <a:rPr lang="fr-FR" sz="2400" i="1">
                            <a:latin typeface="Cambria Math" panose="02040503050406030204" pitchFamily="18" charset="0"/>
                            <a:ea typeface="Cambria Math" panose="02040503050406030204" pitchFamily="18" charset="0"/>
                          </a:rPr>
                          <m:t>𝑒𝑠</m:t>
                        </m:r>
                      </m:num>
                      <m:den>
                        <m:r>
                          <a:rPr lang="en-US" sz="2400" b="0" i="1" smtClean="0">
                            <a:latin typeface="Cambria Math" panose="02040503050406030204" pitchFamily="18" charset="0"/>
                            <a:ea typeface="Cambria Math" panose="02040503050406030204" pitchFamily="18" charset="0"/>
                          </a:rPr>
                          <m:t>𝑇</m:t>
                        </m:r>
                        <m:r>
                          <a:rPr lang="fr-FR" sz="2400" i="1">
                            <a:latin typeface="Cambria Math" panose="02040503050406030204" pitchFamily="18" charset="0"/>
                            <a:ea typeface="Cambria Math" panose="02040503050406030204" pitchFamily="18" charset="0"/>
                          </a:rPr>
                          <m:t>𝑎𝑢𝑥</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𝑑</m:t>
                        </m:r>
                        <m:r>
                          <a:rPr lang="en-US" sz="2400" b="0" i="1" smtClean="0">
                            <a:latin typeface="Cambria Math" panose="02040503050406030204" pitchFamily="18" charset="0"/>
                            <a:ea typeface="Cambria Math" panose="02040503050406030204" pitchFamily="18" charset="0"/>
                          </a:rPr>
                          <m:t>′</m:t>
                        </m:r>
                        <m:r>
                          <a:rPr lang="fr-FR" sz="2400" i="1">
                            <a:latin typeface="Cambria Math" panose="02040503050406030204" pitchFamily="18" charset="0"/>
                            <a:ea typeface="Cambria Math" panose="02040503050406030204" pitchFamily="18" charset="0"/>
                          </a:rPr>
                          <m:t>𝑎𝑡𝑡𝑎𝑞𝑢𝑒</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𝑐h𝑒𝑧</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𝑙𝑒𝑠</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𝑝𝑒𝑟𝑠𝑜𝑛𝑛𝑒𝑠</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𝑛𝑜𝑛</m:t>
                        </m:r>
                        <m:r>
                          <a:rPr lang="fr-FR" sz="2400" i="1">
                            <a:latin typeface="Cambria Math" panose="02040503050406030204" pitchFamily="18" charset="0"/>
                            <a:ea typeface="Cambria Math" panose="02040503050406030204" pitchFamily="18" charset="0"/>
                          </a:rPr>
                          <m:t> </m:t>
                        </m:r>
                        <m:r>
                          <a:rPr lang="fr-FR" sz="2400" i="1">
                            <a:latin typeface="Cambria Math" panose="02040503050406030204" pitchFamily="18" charset="0"/>
                            <a:ea typeface="Cambria Math" panose="02040503050406030204" pitchFamily="18" charset="0"/>
                          </a:rPr>
                          <m:t>𝑒𝑥𝑝𝑜𝑠</m:t>
                        </m:r>
                        <m:r>
                          <a:rPr lang="fr-FR" sz="2400" i="1">
                            <a:latin typeface="Cambria Math" panose="02040503050406030204" pitchFamily="18" charset="0"/>
                            <a:ea typeface="Cambria Math" panose="02040503050406030204" pitchFamily="18" charset="0"/>
                          </a:rPr>
                          <m:t>é</m:t>
                        </m:r>
                        <m:r>
                          <a:rPr lang="fr-FR" sz="2400" i="1">
                            <a:latin typeface="Cambria Math" panose="02040503050406030204" pitchFamily="18" charset="0"/>
                            <a:ea typeface="Cambria Math" panose="02040503050406030204" pitchFamily="18" charset="0"/>
                          </a:rPr>
                          <m:t>𝑒𝑠</m:t>
                        </m:r>
                      </m:den>
                    </m:f>
                  </m:oMath>
                </a14:m>
                <a:endParaRPr lang="fr-FR" sz="2400" dirty="0">
                  <a:latin typeface="Cambria Math" panose="02040503050406030204" pitchFamily="18" charset="0"/>
                  <a:ea typeface="Cambria Math" panose="02040503050406030204" pitchFamily="18" charset="0"/>
                </a:endParaRPr>
              </a:p>
            </p:txBody>
          </p:sp>
        </mc:Choice>
        <mc:Fallback xmlns="">
          <p:sp>
            <p:nvSpPr>
              <p:cNvPr id="5" name="TextBox 4">
                <a:extLst>
                  <a:ext uri="{FF2B5EF4-FFF2-40B4-BE49-F238E27FC236}">
                    <a16:creationId xmlns:a16="http://schemas.microsoft.com/office/drawing/2014/main" id="{2C54AD59-E84D-F14B-F6E2-8348847F98E5}"/>
                  </a:ext>
                </a:extLst>
              </p:cNvPr>
              <p:cNvSpPr txBox="1">
                <a:spLocks noRot="1" noChangeAspect="1" noMove="1" noResize="1" noEditPoints="1" noAdjustHandles="1" noChangeArrowheads="1" noChangeShapeType="1" noTextEdit="1"/>
              </p:cNvSpPr>
              <p:nvPr/>
            </p:nvSpPr>
            <p:spPr>
              <a:xfrm>
                <a:off x="753400" y="5520321"/>
                <a:ext cx="7815506" cy="580993"/>
              </a:xfrm>
              <a:prstGeom prst="rect">
                <a:avLst/>
              </a:prstGeom>
              <a:blipFill>
                <a:blip r:embed="rId5"/>
                <a:stretch>
                  <a:fillRect l="-2418" t="-3158" b="-8421"/>
                </a:stretch>
              </a:blipFill>
            </p:spPr>
            <p:txBody>
              <a:bodyPr/>
              <a:lstStyle/>
              <a:p>
                <a:r>
                  <a:rPr lang="fr-FR">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85"/>
        <p:cNvGrpSpPr/>
        <p:nvPr/>
      </p:nvGrpSpPr>
      <p:grpSpPr>
        <a:xfrm>
          <a:off x="0" y="0"/>
          <a:ext cx="0" cy="0"/>
          <a:chOff x="0" y="0"/>
          <a:chExt cx="0" cy="0"/>
        </a:xfrm>
      </p:grpSpPr>
      <p:sp>
        <p:nvSpPr>
          <p:cNvPr id="886" name="Google Shape;886;p79"/>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Comment les résultats sont-ils expliqués d'une manière facile </a:t>
            </a:r>
            <a:br>
              <a:rPr lang="fr-FR" dirty="0"/>
            </a:br>
            <a:r>
              <a:rPr lang="fr-FR" dirty="0"/>
              <a:t>à comprendre ? </a:t>
            </a:r>
          </a:p>
          <a:p>
            <a:pPr marL="228600" lvl="0" indent="-228600" algn="l" rtl="0">
              <a:lnSpc>
                <a:spcPct val="100000"/>
              </a:lnSpc>
              <a:spcBef>
                <a:spcPts val="1000"/>
              </a:spcBef>
              <a:spcAft>
                <a:spcPts val="0"/>
              </a:spcAft>
              <a:buClr>
                <a:schemeClr val="dk1"/>
              </a:buClr>
              <a:buSzPts val="2800"/>
              <a:buChar char="•"/>
            </a:pPr>
            <a:r>
              <a:rPr lang="fr-FR" dirty="0"/>
              <a:t>« Le {groupe exposé} avait {RR} fois plus de chances d'obtenir {le résultat} que le {groupe non exposé} ».</a:t>
            </a:r>
          </a:p>
          <a:p>
            <a:pPr marL="228600" lvl="0" indent="-228600" algn="l" rtl="0">
              <a:lnSpc>
                <a:spcPct val="100000"/>
              </a:lnSpc>
              <a:spcBef>
                <a:spcPts val="1000"/>
              </a:spcBef>
              <a:spcAft>
                <a:spcPts val="0"/>
              </a:spcAft>
              <a:buClr>
                <a:schemeClr val="dk1"/>
              </a:buClr>
              <a:buSzPts val="2800"/>
              <a:buChar char="•"/>
            </a:pPr>
            <a:r>
              <a:rPr lang="fr-FR" dirty="0"/>
              <a:t>Exemple :</a:t>
            </a:r>
          </a:p>
          <a:p>
            <a:pPr marL="800100" lvl="1" indent="-342900" algn="l" rtl="0">
              <a:lnSpc>
                <a:spcPct val="100000"/>
              </a:lnSpc>
              <a:spcBef>
                <a:spcPts val="1000"/>
              </a:spcBef>
              <a:spcAft>
                <a:spcPts val="0"/>
              </a:spcAft>
              <a:buSzPts val="2400"/>
              <a:buFont typeface="Wingdings" panose="05000000000000000000" pitchFamily="2" charset="2"/>
              <a:buChar char="§"/>
            </a:pPr>
            <a:r>
              <a:rPr lang="fr-FR" u="sng" dirty="0"/>
              <a:t>« Les personnes ayant mangé du bœuf </a:t>
            </a:r>
            <a:r>
              <a:rPr lang="fr-FR" dirty="0"/>
              <a:t>étaient </a:t>
            </a:r>
            <a:r>
              <a:rPr lang="fr-FR" u="sng" dirty="0"/>
              <a:t>5,6 </a:t>
            </a:r>
            <a:r>
              <a:rPr lang="fr-FR" dirty="0"/>
              <a:t>fois plus susceptibles de </a:t>
            </a:r>
            <a:r>
              <a:rPr lang="fr-FR" u="sng" dirty="0"/>
              <a:t>contracter une gastro-entérite </a:t>
            </a:r>
            <a:r>
              <a:rPr lang="fr-FR" dirty="0"/>
              <a:t>que les </a:t>
            </a:r>
            <a:r>
              <a:rPr lang="fr-FR" u="sng" dirty="0"/>
              <a:t>personnes n'ayant pas mangé de bœuf »</a:t>
            </a:r>
            <a:r>
              <a:rPr lang="fr-FR" dirty="0"/>
              <a:t>.</a:t>
            </a:r>
          </a:p>
          <a:p>
            <a:pPr marL="228600" lvl="0" indent="-50800" algn="l" rtl="0">
              <a:lnSpc>
                <a:spcPct val="100000"/>
              </a:lnSpc>
              <a:spcBef>
                <a:spcPts val="1000"/>
              </a:spcBef>
              <a:spcAft>
                <a:spcPts val="0"/>
              </a:spcAft>
              <a:buClr>
                <a:schemeClr val="dk1"/>
              </a:buClr>
              <a:buSzPts val="2800"/>
              <a:buNone/>
            </a:pPr>
            <a:endParaRPr lang="fr-FR" dirty="0"/>
          </a:p>
        </p:txBody>
      </p:sp>
      <p:sp>
        <p:nvSpPr>
          <p:cNvPr id="2" name="Title 1">
            <a:extLst>
              <a:ext uri="{FF2B5EF4-FFF2-40B4-BE49-F238E27FC236}">
                <a16:creationId xmlns:a16="http://schemas.microsoft.com/office/drawing/2014/main" id="{6E147BCC-A3B0-948F-C39B-C8CCC00DD8F8}"/>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Modèle de description du ratio de risque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2" name="Title 1">
            <a:extLst>
              <a:ext uri="{FF2B5EF4-FFF2-40B4-BE49-F238E27FC236}">
                <a16:creationId xmlns:a16="http://schemas.microsoft.com/office/drawing/2014/main" id="{6860EBD7-8C11-0D35-C490-7D2444E4044A}"/>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Interprétation d'un ratio de risque (RR)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ou risque relatif</a:t>
            </a:r>
            <a:br>
              <a:rPr lang="fr-FR" dirty="0">
                <a:latin typeface="Franklin Gothic Medium" panose="020B0603020102020204" pitchFamily="34" charset="0"/>
              </a:rPr>
            </a:br>
            <a:endParaRPr lang="fr-FR" dirty="0"/>
          </a:p>
        </p:txBody>
      </p:sp>
      <p:sp>
        <p:nvSpPr>
          <p:cNvPr id="893" name="Google Shape;893;p8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87020" lvl="0" indent="-109220" algn="ctr" rtl="0">
              <a:lnSpc>
                <a:spcPct val="100000"/>
              </a:lnSpc>
              <a:spcBef>
                <a:spcPts val="0"/>
              </a:spcBef>
              <a:spcAft>
                <a:spcPts val="0"/>
              </a:spcAft>
              <a:buClr>
                <a:schemeClr val="dk1"/>
              </a:buClr>
              <a:buSzPts val="2800"/>
              <a:buNone/>
            </a:pPr>
            <a:endParaRPr lang="fr-FR" dirty="0"/>
          </a:p>
          <a:p>
            <a:pPr marL="685800" lvl="1" indent="-228600" algn="l" rtl="0">
              <a:lnSpc>
                <a:spcPct val="110000"/>
              </a:lnSpc>
              <a:spcBef>
                <a:spcPts val="2300"/>
              </a:spcBef>
              <a:spcAft>
                <a:spcPts val="0"/>
              </a:spcAft>
              <a:buClr>
                <a:schemeClr val="dk1"/>
              </a:buClr>
              <a:buSzPts val="2400"/>
              <a:buFont typeface="Arial"/>
              <a:buChar char="•"/>
            </a:pPr>
            <a:r>
              <a:rPr lang="fr-FR" dirty="0">
                <a:solidFill>
                  <a:srgbClr val="FF0000"/>
                </a:solidFill>
                <a:latin typeface="Arial"/>
                <a:ea typeface="Arial"/>
                <a:cs typeface="Arial"/>
                <a:sym typeface="Arial"/>
              </a:rPr>
              <a:t>RR &gt; 1</a:t>
            </a:r>
            <a:endParaRPr lang="fr-FR" dirty="0"/>
          </a:p>
          <a:p>
            <a:pPr marL="685800" lvl="1" indent="-228600" algn="l" rtl="0">
              <a:lnSpc>
                <a:spcPct val="110000"/>
              </a:lnSpc>
              <a:spcBef>
                <a:spcPts val="2300"/>
              </a:spcBef>
              <a:spcAft>
                <a:spcPts val="0"/>
              </a:spcAft>
              <a:buClr>
                <a:schemeClr val="dk1"/>
              </a:buClr>
              <a:buSzPts val="2400"/>
              <a:buFont typeface="Arial"/>
              <a:buChar char="•"/>
            </a:pPr>
            <a:r>
              <a:rPr lang="fr-FR" dirty="0">
                <a:latin typeface="Arial"/>
                <a:ea typeface="Arial"/>
                <a:cs typeface="Arial"/>
                <a:sym typeface="Arial"/>
              </a:rPr>
              <a:t>RR = 1</a:t>
            </a:r>
            <a:endParaRPr lang="fr-FR" dirty="0"/>
          </a:p>
          <a:p>
            <a:pPr marL="685800" lvl="1" indent="-228600" algn="l" rtl="0">
              <a:lnSpc>
                <a:spcPct val="110000"/>
              </a:lnSpc>
              <a:spcBef>
                <a:spcPts val="2300"/>
              </a:spcBef>
              <a:spcAft>
                <a:spcPts val="0"/>
              </a:spcAft>
              <a:buClr>
                <a:schemeClr val="dk1"/>
              </a:buClr>
              <a:buSzPts val="2400"/>
              <a:buFont typeface="Arial"/>
              <a:buChar char="•"/>
            </a:pPr>
            <a:r>
              <a:rPr lang="fr-FR" dirty="0">
                <a:solidFill>
                  <a:schemeClr val="accent1"/>
                </a:solidFill>
                <a:latin typeface="Arial"/>
                <a:ea typeface="Arial"/>
                <a:cs typeface="Arial"/>
                <a:sym typeface="Arial"/>
              </a:rPr>
              <a:t>RR &lt; 1</a:t>
            </a:r>
            <a:endParaRPr lang="fr-FR" dirty="0"/>
          </a:p>
          <a:p>
            <a:pPr marL="287020" lvl="0" indent="-109220" algn="l" rtl="0">
              <a:lnSpc>
                <a:spcPct val="100000"/>
              </a:lnSpc>
              <a:spcBef>
                <a:spcPts val="1000"/>
              </a:spcBef>
              <a:spcAft>
                <a:spcPts val="500"/>
              </a:spcAft>
              <a:buClr>
                <a:schemeClr val="dk1"/>
              </a:buClr>
              <a:buSzPts val="2800"/>
              <a:buNone/>
            </a:pPr>
            <a:endParaRPr lang="fr-FR" dirty="0"/>
          </a:p>
        </p:txBody>
      </p:sp>
      <p:sp>
        <p:nvSpPr>
          <p:cNvPr id="894" name="Google Shape;894;p80"/>
          <p:cNvSpPr txBox="1"/>
          <p:nvPr/>
        </p:nvSpPr>
        <p:spPr>
          <a:xfrm>
            <a:off x="3468039" y="2113280"/>
            <a:ext cx="6019800" cy="2039620"/>
          </a:xfrm>
          <a:prstGeom prst="rect">
            <a:avLst/>
          </a:prstGeom>
          <a:noFill/>
          <a:ln>
            <a:noFill/>
          </a:ln>
        </p:spPr>
        <p:txBody>
          <a:bodyPr spcFirstLastPara="1" wrap="square" lIns="91425" tIns="45700" rIns="91425" bIns="45700" anchor="t" anchorCtr="0">
            <a:normAutofit/>
          </a:bodyPr>
          <a:lstStyle/>
          <a:p>
            <a:pPr marL="225425" marR="0" lvl="1" indent="0" algn="l" rtl="0">
              <a:lnSpc>
                <a:spcPct val="120000"/>
              </a:lnSpc>
              <a:spcBef>
                <a:spcPts val="0"/>
              </a:spcBef>
              <a:spcAft>
                <a:spcPts val="0"/>
              </a:spcAft>
              <a:buNone/>
            </a:pPr>
            <a:r>
              <a:rPr lang="fr-FR" sz="2800" b="0" i="0" u="none" strike="noStrike" cap="none">
                <a:solidFill>
                  <a:srgbClr val="FF0000"/>
                </a:solidFill>
                <a:latin typeface="Arial"/>
                <a:ea typeface="Arial"/>
                <a:cs typeface="Arial"/>
                <a:sym typeface="Arial"/>
              </a:rPr>
              <a:t>Cohérent avec l'effet nocif</a:t>
            </a:r>
            <a:endParaRPr sz="1800" b="0" i="0" u="none" strike="noStrike" cap="none">
              <a:solidFill>
                <a:srgbClr val="FF0000"/>
              </a:solidFill>
              <a:latin typeface="Arial"/>
              <a:ea typeface="Arial"/>
              <a:cs typeface="Arial"/>
              <a:sym typeface="Arial"/>
            </a:endParaRPr>
          </a:p>
          <a:p>
            <a:pPr marL="225425" marR="0" lvl="1" indent="0" algn="l" rtl="0">
              <a:lnSpc>
                <a:spcPct val="120000"/>
              </a:lnSpc>
              <a:spcBef>
                <a:spcPts val="1800"/>
              </a:spcBef>
              <a:spcAft>
                <a:spcPts val="0"/>
              </a:spcAft>
              <a:buNone/>
            </a:pPr>
            <a:r>
              <a:rPr lang="fr-FR" sz="2800" b="0" i="0" u="none" strike="noStrike" cap="none">
                <a:solidFill>
                  <a:srgbClr val="000000"/>
                </a:solidFill>
                <a:latin typeface="Arial"/>
                <a:ea typeface="Arial"/>
                <a:cs typeface="Arial"/>
                <a:sym typeface="Arial"/>
              </a:rPr>
              <a:t>Pas d'effet</a:t>
            </a:r>
            <a:endParaRPr sz="1800" b="0" i="0" u="none" strike="noStrike" cap="none">
              <a:solidFill>
                <a:srgbClr val="000000"/>
              </a:solidFill>
              <a:latin typeface="Arial"/>
              <a:ea typeface="Arial"/>
              <a:cs typeface="Arial"/>
              <a:sym typeface="Arial"/>
            </a:endParaRPr>
          </a:p>
          <a:p>
            <a:pPr marL="225425" marR="0" lvl="1" indent="0" algn="l" rtl="0">
              <a:lnSpc>
                <a:spcPct val="100000"/>
              </a:lnSpc>
              <a:spcBef>
                <a:spcPts val="1800"/>
              </a:spcBef>
              <a:spcAft>
                <a:spcPts val="0"/>
              </a:spcAft>
              <a:buNone/>
            </a:pPr>
            <a:r>
              <a:rPr lang="fr-FR" sz="2800" b="0" i="0" u="none" strike="noStrike" cap="none">
                <a:solidFill>
                  <a:schemeClr val="accent1"/>
                </a:solidFill>
                <a:latin typeface="Arial"/>
                <a:ea typeface="Arial"/>
                <a:cs typeface="Arial"/>
                <a:sym typeface="Arial"/>
              </a:rPr>
              <a:t>Cohérent avec l'effet protecteur</a:t>
            </a:r>
            <a:endParaRPr/>
          </a:p>
        </p:txBody>
      </p:sp>
      <p:sp>
        <p:nvSpPr>
          <p:cNvPr id="895" name="Google Shape;895;p80"/>
          <p:cNvSpPr txBox="1"/>
          <p:nvPr/>
        </p:nvSpPr>
        <p:spPr>
          <a:xfrm>
            <a:off x="2095500" y="4693343"/>
            <a:ext cx="8001000" cy="685800"/>
          </a:xfrm>
          <a:prstGeom prst="rect">
            <a:avLst/>
          </a:prstGeom>
          <a:noFill/>
          <a:ln>
            <a:noFill/>
          </a:ln>
        </p:spPr>
        <p:txBody>
          <a:bodyPr spcFirstLastPara="1" wrap="square" lIns="91425" tIns="45700" rIns="91425" bIns="45700" anchor="t" anchorCtr="0">
            <a:normAutofit/>
          </a:bodyPr>
          <a:lstStyle/>
          <a:p>
            <a:pPr marL="225425" marR="0" lvl="1" indent="0" algn="l" rtl="0">
              <a:lnSpc>
                <a:spcPct val="120000"/>
              </a:lnSpc>
              <a:spcBef>
                <a:spcPts val="0"/>
              </a:spcBef>
              <a:spcAft>
                <a:spcPts val="0"/>
              </a:spcAft>
              <a:buClr>
                <a:srgbClr val="006600"/>
              </a:buClr>
              <a:buSzPts val="2800"/>
              <a:buFont typeface="Arial"/>
              <a:buNone/>
            </a:pPr>
            <a:r>
              <a:rPr lang="fr-FR" sz="2800" b="0" i="0" u="none" strike="noStrike" cap="none">
                <a:solidFill>
                  <a:srgbClr val="000000"/>
                </a:solidFill>
                <a:latin typeface="Arial"/>
                <a:ea typeface="Arial"/>
                <a:cs typeface="Arial"/>
                <a:sym typeface="Arial"/>
              </a:rPr>
              <a:t>Plus on s'éloigne de 1, plus l'effet est important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2" name="Google Shape;902;p81"/>
          <p:cNvSpPr txBox="1">
            <a:spLocks noGrp="1"/>
          </p:cNvSpPr>
          <p:nvPr>
            <p:ph type="body" idx="1"/>
          </p:nvPr>
        </p:nvSpPr>
        <p:spPr>
          <a:xfrm>
            <a:off x="838199" y="1478857"/>
            <a:ext cx="11130643" cy="4639309"/>
          </a:xfrm>
          <a:prstGeom prst="rect">
            <a:avLst/>
          </a:prstGeom>
          <a:noFill/>
          <a:ln>
            <a:noFill/>
          </a:ln>
        </p:spPr>
        <p:txBody>
          <a:bodyPr spcFirstLastPara="1" wrap="square" lIns="91425" tIns="45700" rIns="91425" bIns="45700" anchor="t" anchorCtr="0">
            <a:noAutofit/>
          </a:bodyPr>
          <a:lstStyle/>
          <a:p>
            <a:pPr marL="685800" lvl="0" indent="-685800" algn="l" rtl="0">
              <a:lnSpc>
                <a:spcPct val="100000"/>
              </a:lnSpc>
              <a:spcBef>
                <a:spcPts val="0"/>
              </a:spcBef>
              <a:spcAft>
                <a:spcPts val="0"/>
              </a:spcAft>
              <a:buClr>
                <a:srgbClr val="A5A5A5"/>
              </a:buClr>
              <a:buSzPts val="2700"/>
              <a:buFont typeface="Arial"/>
              <a:buAutoNum type="arabicPeriod" startAt="7"/>
            </a:pPr>
            <a:r>
              <a:rPr lang="fr-FR" sz="2600" dirty="0">
                <a:solidFill>
                  <a:srgbClr val="A5A5A5"/>
                </a:solidFill>
              </a:rPr>
              <a:t>Élaborer des hypothèses</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Évaluer les hypothèses d'un point de vue épidémiologique</a:t>
            </a:r>
            <a:endParaRPr lang="fr-FR" sz="2600" dirty="0"/>
          </a:p>
          <a:p>
            <a:pPr marL="685800" lvl="0" indent="-685800" algn="l" rtl="0">
              <a:lnSpc>
                <a:spcPct val="100000"/>
              </a:lnSpc>
              <a:spcBef>
                <a:spcPts val="1700"/>
              </a:spcBef>
              <a:spcAft>
                <a:spcPts val="0"/>
              </a:spcAft>
              <a:buClr>
                <a:schemeClr val="dk1"/>
              </a:buClr>
              <a:buSzPts val="2700"/>
              <a:buFont typeface="Arial"/>
              <a:buAutoNum type="arabicPeriod" startAt="7"/>
            </a:pPr>
            <a:r>
              <a:rPr lang="fr-FR" sz="2600" dirty="0"/>
              <a:t>Réconcilier l'épidémiologie avec les résultats de laboratoire et </a:t>
            </a:r>
            <a:br>
              <a:rPr lang="fr-FR" sz="2600" dirty="0"/>
            </a:br>
            <a:r>
              <a:rPr lang="fr-FR" sz="2600" dirty="0"/>
              <a:t>de l'environnement</a:t>
            </a:r>
          </a:p>
          <a:p>
            <a:pPr marL="685800" lvl="0" indent="-685800" algn="l" rtl="0">
              <a:lnSpc>
                <a:spcPct val="100000"/>
              </a:lnSpc>
              <a:spcBef>
                <a:spcPts val="1700"/>
              </a:spcBef>
              <a:spcAft>
                <a:spcPts val="0"/>
              </a:spcAft>
              <a:buClr>
                <a:schemeClr val="dk1"/>
              </a:buClr>
              <a:buSzPts val="2700"/>
              <a:buFont typeface="Arial"/>
              <a:buAutoNum type="arabicPeriod" startAt="7"/>
            </a:pPr>
            <a:r>
              <a:rPr lang="fr-FR" sz="2600" dirty="0"/>
              <a:t>Réaliser des études supplémentaires si nécessaire</a:t>
            </a:r>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Mettre en œuvre et évaluer les mesures de prévention et de contrôle</a:t>
            </a:r>
            <a:endParaRPr lang="fr-FR" sz="2600" dirty="0"/>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Mettre en place ou maintenir la surveillance</a:t>
            </a:r>
            <a:endParaRPr lang="fr-FR" sz="2600" dirty="0"/>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Communiquer les résultats</a:t>
            </a:r>
            <a:endParaRPr lang="fr-FR" sz="2600" dirty="0"/>
          </a:p>
          <a:p>
            <a:pPr marL="287338" lvl="0" indent="-109538" algn="l" rtl="0">
              <a:lnSpc>
                <a:spcPct val="100000"/>
              </a:lnSpc>
              <a:spcBef>
                <a:spcPts val="1000"/>
              </a:spcBef>
              <a:spcAft>
                <a:spcPts val="500"/>
              </a:spcAft>
              <a:buClr>
                <a:schemeClr val="dk1"/>
              </a:buClr>
              <a:buSzPts val="2700"/>
              <a:buNone/>
            </a:pPr>
            <a:endParaRPr lang="fr-FR" sz="2600" dirty="0"/>
          </a:p>
        </p:txBody>
      </p:sp>
      <p:sp>
        <p:nvSpPr>
          <p:cNvPr id="2" name="Title 1">
            <a:extLst>
              <a:ext uri="{FF2B5EF4-FFF2-40B4-BE49-F238E27FC236}">
                <a16:creationId xmlns:a16="http://schemas.microsoft.com/office/drawing/2014/main" id="{02CBC93E-9D6A-B549-E754-81F2C61261EA}"/>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Étapes 9 et 10</a:t>
            </a:r>
            <a:br>
              <a:rPr lang="fr-FR" dirty="0">
                <a:latin typeface="Franklin Gothic Medium" panose="020B0603020102020204" pitchFamily="34" charset="0"/>
              </a:rPr>
            </a:br>
            <a:endParaRPr lang="fr-F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8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des données (1/9)</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5" name="Google Shape;915;p83"/>
          <p:cNvSpPr txBox="1">
            <a:spLocks noGrp="1"/>
          </p:cNvSpPr>
          <p:nvPr>
            <p:ph type="body" idx="1"/>
          </p:nvPr>
        </p:nvSpPr>
        <p:spPr>
          <a:xfrm>
            <a:off x="838200" y="1478857"/>
            <a:ext cx="10983686"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Scénario (1/2) : </a:t>
            </a:r>
            <a:endParaRPr lang="fr-FR" dirty="0"/>
          </a:p>
          <a:p>
            <a:pPr marL="228600" lvl="0" indent="-228600" algn="l" rtl="0">
              <a:lnSpc>
                <a:spcPct val="100000"/>
              </a:lnSpc>
              <a:spcBef>
                <a:spcPts val="1000"/>
              </a:spcBef>
              <a:spcAft>
                <a:spcPts val="0"/>
              </a:spcAft>
              <a:buClr>
                <a:schemeClr val="dk1"/>
              </a:buClr>
              <a:buSzPts val="2400"/>
              <a:buChar char="•"/>
            </a:pPr>
            <a:r>
              <a:rPr lang="fr-FR" sz="2400" dirty="0"/>
              <a:t>Début juin, une agente de surveillance du district a remarqué une grappe inhabituelle de maladies gastro-intestinales signalées par les cliniques locales. Elle s'est entretenue avec le personnel de deux de ces cliniques, qui ont signalé que les patients souffraient de fortes crampes d'estomac, de fièvre et de diarrhée. Les tests de laboratoire ont permis d'identifier Shigella. </a:t>
            </a:r>
            <a:endParaRPr lang="fr-FR" dirty="0"/>
          </a:p>
          <a:p>
            <a:pPr marL="228600" lvl="0" indent="-228600" algn="l" rtl="0">
              <a:lnSpc>
                <a:spcPct val="100000"/>
              </a:lnSpc>
              <a:spcBef>
                <a:spcPts val="1000"/>
              </a:spcBef>
              <a:spcAft>
                <a:spcPts val="0"/>
              </a:spcAft>
              <a:buClr>
                <a:schemeClr val="dk1"/>
              </a:buClr>
              <a:buSzPts val="2400"/>
              <a:buChar char="•"/>
            </a:pPr>
            <a:r>
              <a:rPr lang="fr-FR" sz="2400" dirty="0"/>
              <a:t>Au cours des premiers entretiens, elle a appris que tous les cas avaient participé à une réunion religieuse un ou deux jours avant de tomber malade. Les </a:t>
            </a:r>
            <a:r>
              <a:rPr lang="fr-FR" sz="2400" dirty="0" err="1"/>
              <a:t>shigelles</a:t>
            </a:r>
            <a:r>
              <a:rPr lang="fr-FR" sz="2400" dirty="0"/>
              <a:t> se transmettent généralement par la consommation d'eau ou d'aliments contaminés. L'équipe a donc émis l'hypothèse que l'épidémie avait probablement été causée par un aliment ou une boisson contaminée servis lors du rassemblement. </a:t>
            </a:r>
            <a:endParaRPr lang="fr-FR" dirty="0"/>
          </a:p>
        </p:txBody>
      </p:sp>
      <p:sp>
        <p:nvSpPr>
          <p:cNvPr id="916" name="Google Shape;916;p83"/>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(2/9)</a:t>
            </a:r>
            <a:endParaRPr lang="fr-FR" dirty="0">
              <a:latin typeface="Franklin Gothic Medium" panose="020B0603020102020204"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21"/>
        <p:cNvGrpSpPr/>
        <p:nvPr/>
      </p:nvGrpSpPr>
      <p:grpSpPr>
        <a:xfrm>
          <a:off x="0" y="0"/>
          <a:ext cx="0" cy="0"/>
          <a:chOff x="0" y="0"/>
          <a:chExt cx="0" cy="0"/>
        </a:xfrm>
      </p:grpSpPr>
      <p:sp>
        <p:nvSpPr>
          <p:cNvPr id="922" name="Google Shape;922;p84"/>
          <p:cNvSpPr txBox="1">
            <a:spLocks noGrp="1"/>
          </p:cNvSpPr>
          <p:nvPr>
            <p:ph type="body" idx="1"/>
          </p:nvPr>
        </p:nvSpPr>
        <p:spPr>
          <a:xfrm>
            <a:off x="838200" y="1478857"/>
            <a:ext cx="108204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Scénario (2/2) :</a:t>
            </a:r>
            <a:endParaRPr lang="fr-FR" dirty="0"/>
          </a:p>
          <a:p>
            <a:pPr marL="228600" lvl="0" indent="-228600" algn="l" rtl="0">
              <a:lnSpc>
                <a:spcPct val="100000"/>
              </a:lnSpc>
              <a:spcBef>
                <a:spcPts val="1000"/>
              </a:spcBef>
              <a:spcAft>
                <a:spcPts val="0"/>
              </a:spcAft>
              <a:buClr>
                <a:schemeClr val="dk1"/>
              </a:buClr>
              <a:buSzPts val="2800"/>
              <a:buChar char="•"/>
            </a:pPr>
            <a:r>
              <a:rPr lang="fr-FR" dirty="0"/>
              <a:t>L'équipe a décidé d'interroger les 90 personnes qui avaient participé à la réunion, afin de déterminer combien d'entre elles étaient tombées malades et d'essayer de trouver la source de la Shigella. Elle a obtenu une liste de tous les aliments et boissons servis lors de l'événement, puis a interrogé le plus grand nombre possible de participants pour leur demander s'ils avaient consommé chacun de ces aliments. Ils ont pu joindre 80 participants. Parmi eux, 20 répondaient à la définition de cas. </a:t>
            </a:r>
            <a:br>
              <a:rPr lang="fr-FR" dirty="0"/>
            </a:br>
            <a:endParaRPr lang="fr-FR" dirty="0"/>
          </a:p>
        </p:txBody>
      </p:sp>
      <p:sp>
        <p:nvSpPr>
          <p:cNvPr id="923" name="Google Shape;923;p84"/>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(3/9)</a:t>
            </a:r>
            <a:endParaRPr lang="fr-FR" dirty="0">
              <a:latin typeface="Franklin Gothic Medium" panose="020B060302010202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28"/>
        <p:cNvGrpSpPr/>
        <p:nvPr/>
      </p:nvGrpSpPr>
      <p:grpSpPr>
        <a:xfrm>
          <a:off x="0" y="0"/>
          <a:ext cx="0" cy="0"/>
          <a:chOff x="0" y="0"/>
          <a:chExt cx="0" cy="0"/>
        </a:xfrm>
      </p:grpSpPr>
      <p:sp>
        <p:nvSpPr>
          <p:cNvPr id="929" name="Google Shape;929;p8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Les trois aliments et boissons les plus consommés par les 20 patients cas sont la salade, le riz et les légumes cuits. </a:t>
            </a:r>
          </a:p>
          <a:p>
            <a:pPr marL="228600" lvl="0" indent="-5080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b="1" u="sng" dirty="0"/>
              <a:t>Question 1</a:t>
            </a:r>
            <a:r>
              <a:rPr lang="fr-FR" b="1" dirty="0"/>
              <a:t> : </a:t>
            </a:r>
            <a:r>
              <a:rPr lang="fr-FR" dirty="0"/>
              <a:t>Calculez les taux d'attaque et les ratios de taux d'attaque pour ces aliments.</a:t>
            </a:r>
          </a:p>
        </p:txBody>
      </p:sp>
      <p:sp>
        <p:nvSpPr>
          <p:cNvPr id="930" name="Google Shape;930;p85"/>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(4/9)</a:t>
            </a:r>
            <a:endParaRPr lang="fr-FR" dirty="0">
              <a:latin typeface="Franklin Gothic Medium" panose="020B060302010202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35"/>
        <p:cNvGrpSpPr/>
        <p:nvPr/>
      </p:nvGrpSpPr>
      <p:grpSpPr>
        <a:xfrm>
          <a:off x="0" y="0"/>
          <a:ext cx="0" cy="0"/>
          <a:chOff x="0" y="0"/>
          <a:chExt cx="0" cy="0"/>
        </a:xfrm>
      </p:grpSpPr>
      <p:sp>
        <p:nvSpPr>
          <p:cNvPr id="937" name="Google Shape;937;p86"/>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(5/9)</a:t>
            </a:r>
            <a:endParaRPr lang="fr-FR" dirty="0">
              <a:latin typeface="Franklin Gothic Medium" panose="020B0603020102020204" pitchFamily="34" charset="0"/>
            </a:endParaRPr>
          </a:p>
        </p:txBody>
      </p:sp>
      <p:sp>
        <p:nvSpPr>
          <p:cNvPr id="938" name="Google Shape;938;p86"/>
          <p:cNvSpPr/>
          <p:nvPr/>
        </p:nvSpPr>
        <p:spPr>
          <a:xfrm>
            <a:off x="620486" y="1708731"/>
            <a:ext cx="8716249" cy="738623"/>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953A"/>
              </a:buClr>
              <a:buSzPts val="2400"/>
              <a:buFont typeface="Arial"/>
              <a:buNone/>
            </a:pPr>
            <a:r>
              <a:rPr lang="fr-FR" sz="2400" b="1" i="0" u="none" strike="noStrike" cap="none" dirty="0">
                <a:solidFill>
                  <a:srgbClr val="000000"/>
                </a:solidFill>
                <a:latin typeface="Arial"/>
                <a:ea typeface="Arial"/>
                <a:cs typeface="Arial"/>
                <a:sym typeface="Arial"/>
              </a:rPr>
              <a:t>Taux d'attaque de la shigellose due à manger de la salade</a:t>
            </a:r>
            <a:endParaRPr lang="fr-FR" sz="2400" b="1" i="0" u="none" strike="sng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fr-FR" sz="1800" b="0" i="0" u="none" strike="noStrike" cap="none" dirty="0">
              <a:solidFill>
                <a:srgbClr val="000000"/>
              </a:solidFill>
              <a:latin typeface="Arial"/>
              <a:ea typeface="Arial"/>
              <a:cs typeface="Arial"/>
              <a:sym typeface="Arial"/>
            </a:endParaRPr>
          </a:p>
        </p:txBody>
      </p:sp>
      <p:graphicFrame>
        <p:nvGraphicFramePr>
          <p:cNvPr id="939" name="Google Shape;939;p86"/>
          <p:cNvGraphicFramePr/>
          <p:nvPr>
            <p:extLst>
              <p:ext uri="{D42A27DB-BD31-4B8C-83A1-F6EECF244321}">
                <p14:modId xmlns:p14="http://schemas.microsoft.com/office/powerpoint/2010/main" val="2009543651"/>
              </p:ext>
            </p:extLst>
          </p:nvPr>
        </p:nvGraphicFramePr>
        <p:xfrm>
          <a:off x="620486" y="2236216"/>
          <a:ext cx="11070770" cy="2464620"/>
        </p:xfrm>
        <a:graphic>
          <a:graphicData uri="http://schemas.openxmlformats.org/drawingml/2006/table">
            <a:tbl>
              <a:tblPr>
                <a:noFill/>
                <a:tableStyleId>{03F5F7EF-2186-4550-9650-B41048060597}</a:tableStyleId>
              </a:tblPr>
              <a:tblGrid>
                <a:gridCol w="3720366">
                  <a:extLst>
                    <a:ext uri="{9D8B030D-6E8A-4147-A177-3AD203B41FA5}">
                      <a16:colId xmlns:a16="http://schemas.microsoft.com/office/drawing/2014/main" val="20000"/>
                    </a:ext>
                  </a:extLst>
                </a:gridCol>
                <a:gridCol w="1308834">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126671">
                  <a:extLst>
                    <a:ext uri="{9D8B030D-6E8A-4147-A177-3AD203B41FA5}">
                      <a16:colId xmlns:a16="http://schemas.microsoft.com/office/drawing/2014/main" val="20003"/>
                    </a:ext>
                  </a:extLst>
                </a:gridCol>
                <a:gridCol w="1608890">
                  <a:extLst>
                    <a:ext uri="{9D8B030D-6E8A-4147-A177-3AD203B41FA5}">
                      <a16:colId xmlns:a16="http://schemas.microsoft.com/office/drawing/2014/main" val="20004"/>
                    </a:ext>
                  </a:extLst>
                </a:gridCol>
                <a:gridCol w="1477209">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Malade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Pas malade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Total</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A mangé de la salade</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19</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12</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31</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Clr>
                          <a:schemeClr val="dk1"/>
                        </a:buClr>
                        <a:buSzPts val="2400"/>
                        <a:buFont typeface="Arial"/>
                        <a:buNone/>
                      </a:pPr>
                      <a:endParaRPr sz="240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Clr>
                          <a:schemeClr val="dk1"/>
                        </a:buClr>
                        <a:buSzPts val="2400"/>
                        <a:buFont typeface="Arial"/>
                        <a:buNone/>
                      </a:pPr>
                      <a:endParaRPr sz="240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N'a pas mangé de salade</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48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49</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Clr>
                          <a:schemeClr val="dk1"/>
                        </a:buClr>
                        <a:buSzPts val="2400"/>
                        <a:buFont typeface="Arial"/>
                        <a:buNone/>
                      </a:pP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fr-F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44"/>
        <p:cNvGrpSpPr/>
        <p:nvPr/>
      </p:nvGrpSpPr>
      <p:grpSpPr>
        <a:xfrm>
          <a:off x="0" y="0"/>
          <a:ext cx="0" cy="0"/>
          <a:chOff x="0" y="0"/>
          <a:chExt cx="0" cy="0"/>
        </a:xfrm>
      </p:grpSpPr>
      <p:sp>
        <p:nvSpPr>
          <p:cNvPr id="945" name="Google Shape;945;p87"/>
          <p:cNvSpPr txBox="1">
            <a:spLocks noGrp="1"/>
          </p:cNvSpPr>
          <p:nvPr>
            <p:ph type="body" idx="1"/>
          </p:nvPr>
        </p:nvSpPr>
        <p:spPr>
          <a:xfrm>
            <a:off x="790879" y="3729281"/>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500"/>
              </a:spcAft>
              <a:buClr>
                <a:schemeClr val="dk1"/>
              </a:buClr>
              <a:buSzPts val="2800"/>
              <a:buNone/>
            </a:pPr>
            <a:br>
              <a:rPr lang="fr-FR" dirty="0"/>
            </a:br>
            <a:br>
              <a:rPr lang="fr-FR" dirty="0"/>
            </a:br>
            <a:endParaRPr dirty="0"/>
          </a:p>
        </p:txBody>
      </p:sp>
      <p:sp>
        <p:nvSpPr>
          <p:cNvPr id="946" name="Google Shape;946;p87"/>
          <p:cNvSpPr txBox="1">
            <a:spLocks noGrp="1"/>
          </p:cNvSpPr>
          <p:nvPr>
            <p:ph type="title"/>
          </p:nvPr>
        </p:nvSpPr>
        <p:spPr>
          <a:xfrm>
            <a:off x="838200" y="458066"/>
            <a:ext cx="9752215" cy="800100"/>
          </a:xfrm>
          <a:prstGeom prst="rect">
            <a:avLst/>
          </a:prstGeom>
          <a:solidFill>
            <a:srgbClr val="FEE599"/>
          </a:solidFill>
          <a:ln>
            <a:noFill/>
          </a:ln>
        </p:spPr>
        <p:txBody>
          <a:bodyPr spcFirstLastPara="1" wrap="square" lIns="91425" tIns="45700" rIns="91425" bIns="45700" anchor="t" anchorCtr="0">
            <a:noAutofit/>
          </a:bodyPr>
          <a:lstStyle/>
          <a:p>
            <a:r>
              <a:rPr lang="fr-FR" dirty="0">
                <a:latin typeface="Franklin Gothic Medium" panose="020B0603020102020204" pitchFamily="34" charset="0"/>
              </a:rPr>
              <a:t>Analyse des données (5/9) Réponse</a:t>
            </a:r>
            <a:br>
              <a:rPr lang="fr-FR" dirty="0">
                <a:latin typeface="Franklin Gothic Medium" panose="020B0603020102020204" pitchFamily="34" charset="0"/>
              </a:rPr>
            </a:br>
            <a:endParaRPr lang="fr-FR" dirty="0">
              <a:latin typeface="Franklin Gothic Medium" panose="020B0603020102020204" pitchFamily="34" charset="0"/>
            </a:endParaRPr>
          </a:p>
        </p:txBody>
      </p:sp>
      <p:sp>
        <p:nvSpPr>
          <p:cNvPr id="947" name="Google Shape;947;p87"/>
          <p:cNvSpPr/>
          <p:nvPr/>
        </p:nvSpPr>
        <p:spPr>
          <a:xfrm>
            <a:off x="620486" y="1708730"/>
            <a:ext cx="8621608" cy="738623"/>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953A"/>
              </a:buClr>
              <a:buSzPts val="2400"/>
              <a:buFont typeface="Arial"/>
              <a:buNone/>
            </a:pPr>
            <a:r>
              <a:rPr lang="fr-FR" sz="2400" b="1" i="0" u="none" strike="noStrike" cap="none" dirty="0">
                <a:solidFill>
                  <a:srgbClr val="000000"/>
                </a:solidFill>
                <a:latin typeface="Arial"/>
                <a:ea typeface="Arial"/>
                <a:cs typeface="Arial"/>
                <a:sym typeface="Arial"/>
              </a:rPr>
              <a:t>Taux d'attaque de la shigellose due à manger de la salade</a:t>
            </a:r>
            <a:endParaRPr lang="fr-FR" sz="2400" b="1" i="0" u="none" strike="sng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fr-FR" sz="1800" b="0" i="0" u="none" strike="noStrike" cap="none" dirty="0">
              <a:solidFill>
                <a:srgbClr val="000000"/>
              </a:solidFill>
              <a:latin typeface="Arial"/>
              <a:ea typeface="Arial"/>
              <a:cs typeface="Arial"/>
              <a:sym typeface="Arial"/>
            </a:endParaRPr>
          </a:p>
        </p:txBody>
      </p:sp>
      <p:graphicFrame>
        <p:nvGraphicFramePr>
          <p:cNvPr id="2" name="Google Shape;939;p86">
            <a:extLst>
              <a:ext uri="{FF2B5EF4-FFF2-40B4-BE49-F238E27FC236}">
                <a16:creationId xmlns:a16="http://schemas.microsoft.com/office/drawing/2014/main" id="{CC07AA64-A696-AFC2-D3DB-EE5B6DF795E1}"/>
              </a:ext>
            </a:extLst>
          </p:cNvPr>
          <p:cNvGraphicFramePr/>
          <p:nvPr>
            <p:extLst>
              <p:ext uri="{D42A27DB-BD31-4B8C-83A1-F6EECF244321}">
                <p14:modId xmlns:p14="http://schemas.microsoft.com/office/powerpoint/2010/main" val="899958854"/>
              </p:ext>
            </p:extLst>
          </p:nvPr>
        </p:nvGraphicFramePr>
        <p:xfrm>
          <a:off x="620486" y="2236216"/>
          <a:ext cx="11070770" cy="2464620"/>
        </p:xfrm>
        <a:graphic>
          <a:graphicData uri="http://schemas.openxmlformats.org/drawingml/2006/table">
            <a:tbl>
              <a:tblPr>
                <a:noFill/>
                <a:tableStyleId>{03F5F7EF-2186-4550-9650-B41048060597}</a:tableStyleId>
              </a:tblPr>
              <a:tblGrid>
                <a:gridCol w="3720366">
                  <a:extLst>
                    <a:ext uri="{9D8B030D-6E8A-4147-A177-3AD203B41FA5}">
                      <a16:colId xmlns:a16="http://schemas.microsoft.com/office/drawing/2014/main" val="20000"/>
                    </a:ext>
                  </a:extLst>
                </a:gridCol>
                <a:gridCol w="1308834">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126671">
                  <a:extLst>
                    <a:ext uri="{9D8B030D-6E8A-4147-A177-3AD203B41FA5}">
                      <a16:colId xmlns:a16="http://schemas.microsoft.com/office/drawing/2014/main" val="20003"/>
                    </a:ext>
                  </a:extLst>
                </a:gridCol>
                <a:gridCol w="1608890">
                  <a:extLst>
                    <a:ext uri="{9D8B030D-6E8A-4147-A177-3AD203B41FA5}">
                      <a16:colId xmlns:a16="http://schemas.microsoft.com/office/drawing/2014/main" val="20004"/>
                    </a:ext>
                  </a:extLst>
                </a:gridCol>
                <a:gridCol w="1477209">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Malade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Pas malade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Total</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A mangé de la salade</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19</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dirty="0">
                          <a:latin typeface="Arial"/>
                          <a:ea typeface="Arial"/>
                          <a:cs typeface="Arial"/>
                          <a:sym typeface="Arial"/>
                        </a:rPr>
                        <a:t>12</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31</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45000"/>
                        </a:lnSpc>
                        <a:spcBef>
                          <a:spcPts val="0"/>
                        </a:spcBef>
                        <a:spcAft>
                          <a:spcPts val="0"/>
                        </a:spcAft>
                        <a:buClr>
                          <a:schemeClr val="dk1"/>
                        </a:buClr>
                        <a:buSzPts val="2400"/>
                        <a:buFont typeface="Arial"/>
                        <a:buNone/>
                      </a:pPr>
                      <a:r>
                        <a:rPr lang="en-US" sz="2400" dirty="0">
                          <a:latin typeface="Arial"/>
                          <a:ea typeface="Arial"/>
                          <a:cs typeface="Arial"/>
                          <a:sym typeface="Arial"/>
                        </a:rPr>
                        <a:t>61 %</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Clr>
                          <a:schemeClr val="dk1"/>
                        </a:buClr>
                        <a:buSzPts val="2400"/>
                        <a:buFont typeface="Arial"/>
                        <a:buNone/>
                      </a:pPr>
                      <a:r>
                        <a:rPr lang="en-US" sz="2400" dirty="0">
                          <a:latin typeface="Arial"/>
                          <a:ea typeface="Arial"/>
                          <a:cs typeface="Arial"/>
                          <a:sym typeface="Arial"/>
                        </a:rPr>
                        <a:t>30</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N'a pas mangé de salade</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48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49</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45000"/>
                        </a:lnSpc>
                        <a:spcBef>
                          <a:spcPts val="0"/>
                        </a:spcBef>
                        <a:spcAft>
                          <a:spcPts val="0"/>
                        </a:spcAft>
                        <a:buClr>
                          <a:schemeClr val="dk1"/>
                        </a:buClr>
                        <a:buSzPts val="2400"/>
                        <a:buFont typeface="Arial"/>
                        <a:buNone/>
                      </a:pPr>
                      <a:r>
                        <a:rPr lang="en-US" sz="2400" dirty="0">
                          <a:latin typeface="Arial"/>
                          <a:ea typeface="Arial"/>
                          <a:cs typeface="Arial"/>
                          <a:sym typeface="Arial"/>
                        </a:rPr>
                        <a:t>2,0 %</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fr-F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43"/>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609600" lvl="0" indent="-609600" algn="l" rtl="0">
              <a:lnSpc>
                <a:spcPct val="100000"/>
              </a:lnSpc>
              <a:spcBef>
                <a:spcPts val="0"/>
              </a:spcBef>
              <a:spcAft>
                <a:spcPts val="0"/>
              </a:spcAft>
              <a:buClr>
                <a:schemeClr val="dk1"/>
              </a:buClr>
              <a:buSzPts val="2400"/>
              <a:buFont typeface="Arial"/>
              <a:buAutoNum type="arabicPeriod" startAt="7"/>
            </a:pPr>
            <a:r>
              <a:rPr lang="fr-FR" sz="2300" dirty="0"/>
              <a:t>Élaborer des hypothèses</a:t>
            </a:r>
          </a:p>
          <a:p>
            <a:pPr marL="609600" lvl="0" indent="-609600" algn="l" rtl="0">
              <a:lnSpc>
                <a:spcPct val="100000"/>
              </a:lnSpc>
              <a:spcBef>
                <a:spcPts val="1200"/>
              </a:spcBef>
              <a:spcAft>
                <a:spcPts val="0"/>
              </a:spcAft>
              <a:buClr>
                <a:schemeClr val="dk1"/>
              </a:buClr>
              <a:buSzPts val="2400"/>
              <a:buFont typeface="Arial"/>
              <a:buAutoNum type="arabicPeriod" startAt="7"/>
            </a:pPr>
            <a:r>
              <a:rPr lang="fr-FR" sz="2300" dirty="0"/>
              <a:t>Évaluer les hypothèses d'un point de vue épidémiologique</a:t>
            </a:r>
          </a:p>
          <a:p>
            <a:pPr marL="609600" lvl="0" indent="-609600" algn="l" rtl="0">
              <a:lnSpc>
                <a:spcPct val="100000"/>
              </a:lnSpc>
              <a:spcBef>
                <a:spcPts val="1200"/>
              </a:spcBef>
              <a:spcAft>
                <a:spcPts val="0"/>
              </a:spcAft>
              <a:buClr>
                <a:schemeClr val="dk1"/>
              </a:buClr>
              <a:buSzPts val="2400"/>
              <a:buFont typeface="Arial"/>
              <a:buAutoNum type="arabicPeriod" startAt="7"/>
            </a:pPr>
            <a:r>
              <a:rPr lang="fr-FR" sz="2300" dirty="0"/>
              <a:t>Réconcilier l'épidémiologie avec les résultats obtenus en laboratoire et dans l'environnement</a:t>
            </a:r>
          </a:p>
          <a:p>
            <a:pPr marL="609600" lvl="0" indent="-609600" algn="l" rtl="0">
              <a:lnSpc>
                <a:spcPct val="100000"/>
              </a:lnSpc>
              <a:spcBef>
                <a:spcPts val="1200"/>
              </a:spcBef>
              <a:spcAft>
                <a:spcPts val="0"/>
              </a:spcAft>
              <a:buClr>
                <a:schemeClr val="dk1"/>
              </a:buClr>
              <a:buSzPts val="2400"/>
              <a:buFont typeface="Arial"/>
              <a:buAutoNum type="arabicPeriod" startAt="7"/>
            </a:pPr>
            <a:r>
              <a:rPr lang="fr-FR" sz="2300" dirty="0"/>
              <a:t>Réaliser des études supplémentaires si nécessaire</a:t>
            </a:r>
          </a:p>
          <a:p>
            <a:pPr marL="609600" lvl="0" indent="-609600" algn="l" rtl="0">
              <a:lnSpc>
                <a:spcPct val="100000"/>
              </a:lnSpc>
              <a:spcBef>
                <a:spcPts val="1200"/>
              </a:spcBef>
              <a:spcAft>
                <a:spcPts val="0"/>
              </a:spcAft>
              <a:buClr>
                <a:schemeClr val="dk1"/>
              </a:buClr>
              <a:buSzPts val="2400"/>
              <a:buFont typeface="Libre Franklin Medium"/>
              <a:buAutoNum type="arabicPeriod" startAt="7"/>
            </a:pPr>
            <a:r>
              <a:rPr lang="fr-FR" sz="2300" dirty="0"/>
              <a:t>Mettre en œuvre et évaluer les mesures de prévention et de contrôle</a:t>
            </a:r>
          </a:p>
          <a:p>
            <a:pPr marL="609600" lvl="0" indent="-609600" algn="l" rtl="0">
              <a:lnSpc>
                <a:spcPct val="100000"/>
              </a:lnSpc>
              <a:spcBef>
                <a:spcPts val="1200"/>
              </a:spcBef>
              <a:spcAft>
                <a:spcPts val="0"/>
              </a:spcAft>
              <a:buClr>
                <a:schemeClr val="dk1"/>
              </a:buClr>
              <a:buSzPts val="2400"/>
              <a:buFont typeface="Libre Franklin Medium"/>
              <a:buAutoNum type="arabicPeriod" startAt="7"/>
            </a:pPr>
            <a:r>
              <a:rPr lang="fr-FR" sz="2300" dirty="0"/>
              <a:t>Mettre en place ou maintenir la surveillance</a:t>
            </a:r>
          </a:p>
          <a:p>
            <a:pPr marL="609600" lvl="0" indent="-609600" algn="l" rtl="0">
              <a:lnSpc>
                <a:spcPct val="100000"/>
              </a:lnSpc>
              <a:spcBef>
                <a:spcPts val="1200"/>
              </a:spcBef>
              <a:spcAft>
                <a:spcPts val="0"/>
              </a:spcAft>
              <a:buClr>
                <a:schemeClr val="dk1"/>
              </a:buClr>
              <a:buSzPts val="2400"/>
              <a:buFont typeface="Arial"/>
              <a:buAutoNum type="arabicPeriod" startAt="7"/>
            </a:pPr>
            <a:r>
              <a:rPr lang="fr-FR" sz="2300" dirty="0"/>
              <a:t>Communiquer les résultats</a:t>
            </a:r>
          </a:p>
        </p:txBody>
      </p:sp>
      <p:sp>
        <p:nvSpPr>
          <p:cNvPr id="2" name="Title 1">
            <a:extLst>
              <a:ext uri="{FF2B5EF4-FFF2-40B4-BE49-F238E27FC236}">
                <a16:creationId xmlns:a16="http://schemas.microsoft.com/office/drawing/2014/main" id="{2861DCBE-C195-79B6-06BD-C982C3B136B2}"/>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Étapes 7 à 13 : Enquête sur le foyer</a:t>
            </a:r>
            <a:br>
              <a:rPr lang="fr-FR" dirty="0">
                <a:latin typeface="Franklin Gothic Medium" panose="020B0603020102020204" pitchFamily="34" charset="0"/>
              </a:rPr>
            </a:br>
            <a:endParaRPr lang="fr-FR" dirty="0"/>
          </a:p>
        </p:txBody>
      </p:sp>
      <p:grpSp>
        <p:nvGrpSpPr>
          <p:cNvPr id="337" name="Google Shape;337;p43"/>
          <p:cNvGrpSpPr/>
          <p:nvPr/>
        </p:nvGrpSpPr>
        <p:grpSpPr>
          <a:xfrm>
            <a:off x="1148441" y="5379143"/>
            <a:ext cx="8322130" cy="1201504"/>
            <a:chOff x="1969411" y="5140567"/>
            <a:chExt cx="8451742" cy="1201504"/>
          </a:xfrm>
        </p:grpSpPr>
        <p:sp>
          <p:nvSpPr>
            <p:cNvPr id="338" name="Google Shape;338;p43"/>
            <p:cNvSpPr/>
            <p:nvPr/>
          </p:nvSpPr>
          <p:spPr>
            <a:xfrm>
              <a:off x="1969411" y="5140567"/>
              <a:ext cx="2071577" cy="1199156"/>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Descriptif</a:t>
              </a:r>
              <a:endParaRPr lang="fr-FR" dirty="0"/>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Étapes 1 à 6</a:t>
              </a:r>
            </a:p>
          </p:txBody>
        </p:sp>
        <p:sp>
          <p:nvSpPr>
            <p:cNvPr id="339" name="Google Shape;339;p43"/>
            <p:cNvSpPr/>
            <p:nvPr/>
          </p:nvSpPr>
          <p:spPr>
            <a:xfrm>
              <a:off x="4985678" y="5140567"/>
              <a:ext cx="2257179" cy="1201504"/>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Analytique</a:t>
              </a:r>
              <a:endParaRPr lang="fr-FR" dirty="0"/>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Étapes 7 à 10</a:t>
              </a:r>
              <a:endParaRPr lang="fr-FR" dirty="0"/>
            </a:p>
          </p:txBody>
        </p:sp>
        <p:sp>
          <p:nvSpPr>
            <p:cNvPr id="340" name="Google Shape;340;p43"/>
            <p:cNvSpPr/>
            <p:nvPr/>
          </p:nvSpPr>
          <p:spPr>
            <a:xfrm>
              <a:off x="8001945" y="5140567"/>
              <a:ext cx="2419208" cy="120033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R</a:t>
              </a:r>
              <a:r>
                <a:rPr lang="fr-FR" sz="2400" b="1" dirty="0"/>
                <a:t>iposte</a:t>
              </a:r>
              <a:endParaRPr lang="fr-FR" dirty="0"/>
            </a:p>
            <a:p>
              <a:pPr marL="0" marR="0" lvl="1"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Étapes 11 à 13</a:t>
              </a:r>
              <a:endParaRPr lang="fr-FR" dirty="0"/>
            </a:p>
          </p:txBody>
        </p:sp>
        <p:sp>
          <p:nvSpPr>
            <p:cNvPr id="341" name="Google Shape;341;p43"/>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600"/>
                <a:buFont typeface="Arial"/>
                <a:buNone/>
              </a:pPr>
              <a:endParaRPr lang="fr-FR" sz="1600" b="0" i="0" u="none" strike="noStrike" cap="none" dirty="0">
                <a:solidFill>
                  <a:srgbClr val="FFFFFF"/>
                </a:solidFill>
                <a:latin typeface="Calibri"/>
                <a:ea typeface="Calibri"/>
                <a:cs typeface="Calibri"/>
                <a:sym typeface="Calibri"/>
              </a:endParaRPr>
            </a:p>
          </p:txBody>
        </p:sp>
        <p:sp>
          <p:nvSpPr>
            <p:cNvPr id="342" name="Google Shape;342;p43"/>
            <p:cNvSpPr/>
            <p:nvPr/>
          </p:nvSpPr>
          <p:spPr>
            <a:xfrm>
              <a:off x="7335658" y="5476851"/>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600"/>
                <a:buFont typeface="Arial"/>
                <a:buNone/>
              </a:pPr>
              <a:endParaRPr lang="fr-FR" sz="1600" b="0" i="0" u="none" strike="noStrike" cap="none" dirty="0">
                <a:solidFill>
                  <a:srgbClr val="FFFFFF"/>
                </a:solidFill>
                <a:latin typeface="Calibri"/>
                <a:ea typeface="Calibri"/>
                <a:cs typeface="Calibri"/>
                <a:sym typeface="Calibri"/>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8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500"/>
              </a:spcAft>
              <a:buClr>
                <a:schemeClr val="dk1"/>
              </a:buClr>
              <a:buSzPts val="2800"/>
              <a:buNone/>
            </a:pPr>
            <a:br>
              <a:rPr lang="fr-FR" dirty="0"/>
            </a:br>
            <a:br>
              <a:rPr lang="fr-FR" dirty="0"/>
            </a:br>
            <a:endParaRPr dirty="0"/>
          </a:p>
        </p:txBody>
      </p:sp>
      <p:sp>
        <p:nvSpPr>
          <p:cNvPr id="955" name="Google Shape;955;p88"/>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(6/9)</a:t>
            </a:r>
            <a:endParaRPr lang="fr-FR" dirty="0">
              <a:latin typeface="Franklin Gothic Medium" panose="020B0603020102020204" pitchFamily="34" charset="0"/>
            </a:endParaRPr>
          </a:p>
        </p:txBody>
      </p:sp>
      <p:sp>
        <p:nvSpPr>
          <p:cNvPr id="956" name="Google Shape;956;p88"/>
          <p:cNvSpPr/>
          <p:nvPr/>
        </p:nvSpPr>
        <p:spPr>
          <a:xfrm>
            <a:off x="838200" y="1929514"/>
            <a:ext cx="9168018" cy="738623"/>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953A"/>
              </a:buClr>
              <a:buSzPts val="2400"/>
              <a:buFont typeface="Arial"/>
              <a:buNone/>
            </a:pPr>
            <a:r>
              <a:rPr lang="fr-FR" sz="2400" b="1" i="0" u="none" strike="noStrike" cap="none" dirty="0">
                <a:solidFill>
                  <a:srgbClr val="000000"/>
                </a:solidFill>
                <a:latin typeface="Arial"/>
                <a:ea typeface="Arial"/>
                <a:cs typeface="Arial"/>
                <a:sym typeface="Arial"/>
              </a:rPr>
              <a:t>Taux d'attaque de la shigellose due à la consommation de riz</a:t>
            </a:r>
            <a:endParaRPr lang="fr-FR" sz="2400" b="1" i="0" u="none" strike="sng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fr-FR" sz="1800" b="0" i="0" u="none" strike="noStrike" cap="none" dirty="0">
              <a:solidFill>
                <a:srgbClr val="000000"/>
              </a:solidFill>
              <a:latin typeface="Arial"/>
              <a:ea typeface="Arial"/>
              <a:cs typeface="Arial"/>
              <a:sym typeface="Arial"/>
            </a:endParaRPr>
          </a:p>
        </p:txBody>
      </p:sp>
      <p:graphicFrame>
        <p:nvGraphicFramePr>
          <p:cNvPr id="957" name="Google Shape;957;p88"/>
          <p:cNvGraphicFramePr/>
          <p:nvPr>
            <p:extLst>
              <p:ext uri="{D42A27DB-BD31-4B8C-83A1-F6EECF244321}">
                <p14:modId xmlns:p14="http://schemas.microsoft.com/office/powerpoint/2010/main" val="3926293015"/>
              </p:ext>
            </p:extLst>
          </p:nvPr>
        </p:nvGraphicFramePr>
        <p:xfrm>
          <a:off x="838200" y="2463682"/>
          <a:ext cx="10678886" cy="2464620"/>
        </p:xfrm>
        <a:graphic>
          <a:graphicData uri="http://schemas.openxmlformats.org/drawingml/2006/table">
            <a:tbl>
              <a:tblPr>
                <a:noFill/>
                <a:tableStyleId>{03F5F7EF-2186-4550-9650-B41048060597}</a:tableStyleId>
              </a:tblPr>
              <a:tblGrid>
                <a:gridCol w="3178440">
                  <a:extLst>
                    <a:ext uri="{9D8B030D-6E8A-4147-A177-3AD203B41FA5}">
                      <a16:colId xmlns:a16="http://schemas.microsoft.com/office/drawing/2014/main" val="20000"/>
                    </a:ext>
                  </a:extLst>
                </a:gridCol>
                <a:gridCol w="1395823">
                  <a:extLst>
                    <a:ext uri="{9D8B030D-6E8A-4147-A177-3AD203B41FA5}">
                      <a16:colId xmlns:a16="http://schemas.microsoft.com/office/drawing/2014/main" val="20001"/>
                    </a:ext>
                  </a:extLst>
                </a:gridCol>
                <a:gridCol w="1799434">
                  <a:extLst>
                    <a:ext uri="{9D8B030D-6E8A-4147-A177-3AD203B41FA5}">
                      <a16:colId xmlns:a16="http://schemas.microsoft.com/office/drawing/2014/main" val="20002"/>
                    </a:ext>
                  </a:extLst>
                </a:gridCol>
                <a:gridCol w="1045351">
                  <a:extLst>
                    <a:ext uri="{9D8B030D-6E8A-4147-A177-3AD203B41FA5}">
                      <a16:colId xmlns:a16="http://schemas.microsoft.com/office/drawing/2014/main" val="20003"/>
                    </a:ext>
                  </a:extLst>
                </a:gridCol>
                <a:gridCol w="1602049">
                  <a:extLst>
                    <a:ext uri="{9D8B030D-6E8A-4147-A177-3AD203B41FA5}">
                      <a16:colId xmlns:a16="http://schemas.microsoft.com/office/drawing/2014/main" val="20004"/>
                    </a:ext>
                  </a:extLst>
                </a:gridCol>
                <a:gridCol w="1657789">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Malade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Pas malade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Total</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A mangé du riz</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54</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72</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Clr>
                          <a:schemeClr val="dk1"/>
                        </a:buClr>
                        <a:buSzPts val="2400"/>
                        <a:buFont typeface="Arial"/>
                        <a:buNone/>
                      </a:pPr>
                      <a:endParaRPr sz="240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Clr>
                          <a:schemeClr val="dk1"/>
                        </a:buClr>
                        <a:buSzPts val="2400"/>
                        <a:buFont typeface="Arial"/>
                        <a:buNone/>
                      </a:pPr>
                      <a:endParaRPr sz="240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N'a pas mangé de riz</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dirty="0">
                          <a:latin typeface="Arial"/>
                          <a:ea typeface="Arial"/>
                          <a:cs typeface="Arial"/>
                          <a:sym typeface="Arial"/>
                        </a:rPr>
                        <a:t>2</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6</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Clr>
                          <a:schemeClr val="dk1"/>
                        </a:buClr>
                        <a:buSzPts val="2400"/>
                        <a:buFont typeface="Arial"/>
                        <a:buNone/>
                      </a:pP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fr-F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4" name="Google Shape;964;p89"/>
          <p:cNvSpPr txBox="1">
            <a:spLocks noGrp="1"/>
          </p:cNvSpPr>
          <p:nvPr>
            <p:ph type="title"/>
          </p:nvPr>
        </p:nvSpPr>
        <p:spPr>
          <a:xfrm>
            <a:off x="838200" y="458066"/>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des données (6/9) Réponse</a:t>
            </a:r>
            <a:br>
              <a:rPr lang="fr-FR" dirty="0">
                <a:latin typeface="Franklin Gothic Medium" panose="020B0603020102020204" pitchFamily="34" charset="0"/>
              </a:rPr>
            </a:br>
            <a:r>
              <a:rPr lang="fr-FR" dirty="0">
                <a:latin typeface="Franklin Gothic Medium" panose="020B0603020102020204" pitchFamily="34" charset="0"/>
              </a:rPr>
              <a:t> </a:t>
            </a:r>
          </a:p>
        </p:txBody>
      </p:sp>
      <p:graphicFrame>
        <p:nvGraphicFramePr>
          <p:cNvPr id="4" name="Google Shape;957;p88">
            <a:extLst>
              <a:ext uri="{FF2B5EF4-FFF2-40B4-BE49-F238E27FC236}">
                <a16:creationId xmlns:a16="http://schemas.microsoft.com/office/drawing/2014/main" id="{CFDA9B01-2056-3EB5-1277-01E727336AF7}"/>
              </a:ext>
            </a:extLst>
          </p:cNvPr>
          <p:cNvGraphicFramePr/>
          <p:nvPr>
            <p:extLst>
              <p:ext uri="{D42A27DB-BD31-4B8C-83A1-F6EECF244321}">
                <p14:modId xmlns:p14="http://schemas.microsoft.com/office/powerpoint/2010/main" val="2964085917"/>
              </p:ext>
            </p:extLst>
          </p:nvPr>
        </p:nvGraphicFramePr>
        <p:xfrm>
          <a:off x="838200" y="2432958"/>
          <a:ext cx="10678886" cy="2464620"/>
        </p:xfrm>
        <a:graphic>
          <a:graphicData uri="http://schemas.openxmlformats.org/drawingml/2006/table">
            <a:tbl>
              <a:tblPr>
                <a:noFill/>
                <a:tableStyleId>{03F5F7EF-2186-4550-9650-B41048060597}</a:tableStyleId>
              </a:tblPr>
              <a:tblGrid>
                <a:gridCol w="3178440">
                  <a:extLst>
                    <a:ext uri="{9D8B030D-6E8A-4147-A177-3AD203B41FA5}">
                      <a16:colId xmlns:a16="http://schemas.microsoft.com/office/drawing/2014/main" val="20000"/>
                    </a:ext>
                  </a:extLst>
                </a:gridCol>
                <a:gridCol w="1395823">
                  <a:extLst>
                    <a:ext uri="{9D8B030D-6E8A-4147-A177-3AD203B41FA5}">
                      <a16:colId xmlns:a16="http://schemas.microsoft.com/office/drawing/2014/main" val="20001"/>
                    </a:ext>
                  </a:extLst>
                </a:gridCol>
                <a:gridCol w="1799434">
                  <a:extLst>
                    <a:ext uri="{9D8B030D-6E8A-4147-A177-3AD203B41FA5}">
                      <a16:colId xmlns:a16="http://schemas.microsoft.com/office/drawing/2014/main" val="20002"/>
                    </a:ext>
                  </a:extLst>
                </a:gridCol>
                <a:gridCol w="1045351">
                  <a:extLst>
                    <a:ext uri="{9D8B030D-6E8A-4147-A177-3AD203B41FA5}">
                      <a16:colId xmlns:a16="http://schemas.microsoft.com/office/drawing/2014/main" val="20003"/>
                    </a:ext>
                  </a:extLst>
                </a:gridCol>
                <a:gridCol w="1602049">
                  <a:extLst>
                    <a:ext uri="{9D8B030D-6E8A-4147-A177-3AD203B41FA5}">
                      <a16:colId xmlns:a16="http://schemas.microsoft.com/office/drawing/2014/main" val="20004"/>
                    </a:ext>
                  </a:extLst>
                </a:gridCol>
                <a:gridCol w="1657789">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Malade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Pas malade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Total</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A mangé du riz</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54</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72</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45000"/>
                        </a:lnSpc>
                        <a:spcBef>
                          <a:spcPts val="0"/>
                        </a:spcBef>
                        <a:spcAft>
                          <a:spcPts val="0"/>
                        </a:spcAft>
                        <a:buClr>
                          <a:schemeClr val="dk1"/>
                        </a:buClr>
                        <a:buSzPts val="2400"/>
                        <a:buFont typeface="Arial"/>
                        <a:buNone/>
                      </a:pPr>
                      <a:r>
                        <a:rPr lang="en-US" sz="2400" dirty="0">
                          <a:latin typeface="Arial"/>
                          <a:ea typeface="Arial"/>
                          <a:cs typeface="Arial"/>
                          <a:sym typeface="Arial"/>
                        </a:rPr>
                        <a:t>25 %</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Clr>
                          <a:schemeClr val="dk1"/>
                        </a:buClr>
                        <a:buSzPts val="2400"/>
                        <a:buFont typeface="Arial"/>
                        <a:buNone/>
                      </a:pPr>
                      <a:r>
                        <a:rPr lang="en-US" sz="2400" dirty="0">
                          <a:latin typeface="Arial"/>
                          <a:ea typeface="Arial"/>
                          <a:cs typeface="Arial"/>
                          <a:sym typeface="Arial"/>
                        </a:rPr>
                        <a:t>1,0</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N'a pas mangé de riz</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dirty="0">
                          <a:latin typeface="Arial"/>
                          <a:ea typeface="Arial"/>
                          <a:cs typeface="Arial"/>
                          <a:sym typeface="Arial"/>
                        </a:rPr>
                        <a:t>2</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6</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45000"/>
                        </a:lnSpc>
                        <a:spcBef>
                          <a:spcPts val="0"/>
                        </a:spcBef>
                        <a:spcAft>
                          <a:spcPts val="0"/>
                        </a:spcAft>
                        <a:buClr>
                          <a:schemeClr val="dk1"/>
                        </a:buClr>
                        <a:buSzPts val="2400"/>
                        <a:buFont typeface="Arial"/>
                        <a:buNone/>
                      </a:pPr>
                      <a:r>
                        <a:rPr lang="en-US" sz="2400" dirty="0">
                          <a:latin typeface="Arial"/>
                          <a:ea typeface="Arial"/>
                          <a:cs typeface="Arial"/>
                          <a:sym typeface="Arial"/>
                        </a:rPr>
                        <a:t>25 %</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fr-FR"/>
                    </a:p>
                  </a:txBody>
                  <a:tcPr/>
                </a:tc>
                <a:extLst>
                  <a:ext uri="{0D108BD9-81ED-4DB2-BD59-A6C34878D82A}">
                    <a16:rowId xmlns:a16="http://schemas.microsoft.com/office/drawing/2014/main" val="10002"/>
                  </a:ext>
                </a:extLst>
              </a:tr>
            </a:tbl>
          </a:graphicData>
        </a:graphic>
      </p:graphicFrame>
      <p:sp>
        <p:nvSpPr>
          <p:cNvPr id="5" name="Google Shape;956;p88">
            <a:extLst>
              <a:ext uri="{FF2B5EF4-FFF2-40B4-BE49-F238E27FC236}">
                <a16:creationId xmlns:a16="http://schemas.microsoft.com/office/drawing/2014/main" id="{14651530-5BAA-4713-3EF9-B73FEB8930C9}"/>
              </a:ext>
            </a:extLst>
          </p:cNvPr>
          <p:cNvSpPr/>
          <p:nvPr/>
        </p:nvSpPr>
        <p:spPr>
          <a:xfrm>
            <a:off x="838200" y="1885765"/>
            <a:ext cx="9168018" cy="738623"/>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953A"/>
              </a:buClr>
              <a:buSzPts val="2400"/>
              <a:buFont typeface="Arial"/>
              <a:buNone/>
            </a:pPr>
            <a:r>
              <a:rPr lang="fr-FR" sz="2400" b="1" i="0" u="none" strike="noStrike" cap="none" dirty="0">
                <a:solidFill>
                  <a:srgbClr val="000000"/>
                </a:solidFill>
                <a:latin typeface="Arial"/>
                <a:ea typeface="Arial"/>
                <a:cs typeface="Arial"/>
                <a:sym typeface="Arial"/>
              </a:rPr>
              <a:t>Taux d'attaque de la shigellose due à la consommation de riz</a:t>
            </a:r>
            <a:endParaRPr lang="fr-FR" sz="2400" b="1" i="0" u="none" strike="sng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fr-FR" sz="1800" b="0" i="0" u="none" strike="noStrike" cap="none" dirty="0">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71"/>
        <p:cNvGrpSpPr/>
        <p:nvPr/>
      </p:nvGrpSpPr>
      <p:grpSpPr>
        <a:xfrm>
          <a:off x="0" y="0"/>
          <a:ext cx="0" cy="0"/>
          <a:chOff x="0" y="0"/>
          <a:chExt cx="0" cy="0"/>
        </a:xfrm>
      </p:grpSpPr>
      <p:sp>
        <p:nvSpPr>
          <p:cNvPr id="972" name="Google Shape;972;p9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500"/>
              </a:spcAft>
              <a:buClr>
                <a:schemeClr val="dk1"/>
              </a:buClr>
              <a:buSzPts val="2800"/>
              <a:buNone/>
            </a:pPr>
            <a:br>
              <a:rPr lang="fr-FR" dirty="0"/>
            </a:br>
            <a:br>
              <a:rPr lang="fr-FR" dirty="0"/>
            </a:br>
            <a:endParaRPr dirty="0"/>
          </a:p>
        </p:txBody>
      </p:sp>
      <p:sp>
        <p:nvSpPr>
          <p:cNvPr id="973" name="Google Shape;973;p90"/>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(7/9)</a:t>
            </a:r>
            <a:endParaRPr lang="fr-FR" dirty="0">
              <a:latin typeface="Franklin Gothic Medium" panose="020B0603020102020204" pitchFamily="34" charset="0"/>
            </a:endParaRPr>
          </a:p>
        </p:txBody>
      </p:sp>
      <p:sp>
        <p:nvSpPr>
          <p:cNvPr id="974" name="Google Shape;974;p90"/>
          <p:cNvSpPr/>
          <p:nvPr/>
        </p:nvSpPr>
        <p:spPr>
          <a:xfrm>
            <a:off x="713015" y="1939161"/>
            <a:ext cx="9664039" cy="64629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953A"/>
              </a:buClr>
              <a:buSzPts val="2400"/>
              <a:buFont typeface="Arial"/>
              <a:buNone/>
            </a:pPr>
            <a:r>
              <a:rPr lang="fr-FR" sz="2000" b="1" i="0" u="none" strike="noStrike" cap="none" dirty="0">
                <a:solidFill>
                  <a:srgbClr val="000000"/>
                </a:solidFill>
                <a:latin typeface="Arial"/>
                <a:ea typeface="Arial"/>
                <a:cs typeface="Arial"/>
                <a:sym typeface="Arial"/>
              </a:rPr>
              <a:t>Taux d'attaque de la shigellose due à la consommation de légumes cuits</a:t>
            </a:r>
            <a:endParaRPr lang="fr-FR" sz="2000" b="1" i="0" u="none" strike="sng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fr-FR" sz="1600" b="0" i="0" u="none" strike="noStrike" cap="none" dirty="0">
              <a:solidFill>
                <a:srgbClr val="000000"/>
              </a:solidFill>
              <a:latin typeface="Arial"/>
              <a:ea typeface="Arial"/>
              <a:cs typeface="Arial"/>
              <a:sym typeface="Arial"/>
            </a:endParaRPr>
          </a:p>
        </p:txBody>
      </p:sp>
      <p:graphicFrame>
        <p:nvGraphicFramePr>
          <p:cNvPr id="975" name="Google Shape;975;p90"/>
          <p:cNvGraphicFramePr/>
          <p:nvPr>
            <p:extLst>
              <p:ext uri="{D42A27DB-BD31-4B8C-83A1-F6EECF244321}">
                <p14:modId xmlns:p14="http://schemas.microsoft.com/office/powerpoint/2010/main" val="63031718"/>
              </p:ext>
            </p:extLst>
          </p:nvPr>
        </p:nvGraphicFramePr>
        <p:xfrm>
          <a:off x="713016" y="2427162"/>
          <a:ext cx="10956470" cy="2464620"/>
        </p:xfrm>
        <a:graphic>
          <a:graphicData uri="http://schemas.openxmlformats.org/drawingml/2006/table">
            <a:tbl>
              <a:tblPr>
                <a:noFill/>
                <a:tableStyleId>{03F5F7EF-2186-4550-9650-B41048060597}</a:tableStyleId>
              </a:tblPr>
              <a:tblGrid>
                <a:gridCol w="3967843">
                  <a:extLst>
                    <a:ext uri="{9D8B030D-6E8A-4147-A177-3AD203B41FA5}">
                      <a16:colId xmlns:a16="http://schemas.microsoft.com/office/drawing/2014/main" val="20000"/>
                    </a:ext>
                  </a:extLst>
                </a:gridCol>
                <a:gridCol w="1193468">
                  <a:extLst>
                    <a:ext uri="{9D8B030D-6E8A-4147-A177-3AD203B41FA5}">
                      <a16:colId xmlns:a16="http://schemas.microsoft.com/office/drawing/2014/main" val="20001"/>
                    </a:ext>
                  </a:extLst>
                </a:gridCol>
                <a:gridCol w="1842655">
                  <a:extLst>
                    <a:ext uri="{9D8B030D-6E8A-4147-A177-3AD203B41FA5}">
                      <a16:colId xmlns:a16="http://schemas.microsoft.com/office/drawing/2014/main" val="20002"/>
                    </a:ext>
                  </a:extLst>
                </a:gridCol>
                <a:gridCol w="928254">
                  <a:extLst>
                    <a:ext uri="{9D8B030D-6E8A-4147-A177-3AD203B41FA5}">
                      <a16:colId xmlns:a16="http://schemas.microsoft.com/office/drawing/2014/main" val="20003"/>
                    </a:ext>
                  </a:extLst>
                </a:gridCol>
                <a:gridCol w="1579419">
                  <a:extLst>
                    <a:ext uri="{9D8B030D-6E8A-4147-A177-3AD203B41FA5}">
                      <a16:colId xmlns:a16="http://schemas.microsoft.com/office/drawing/2014/main" val="20004"/>
                    </a:ext>
                  </a:extLst>
                </a:gridCol>
                <a:gridCol w="1444831">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Malade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Pas malade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Total</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A mangé des légumes</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16</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52</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68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Clr>
                          <a:schemeClr val="dk1"/>
                        </a:buClr>
                        <a:buSzPts val="2400"/>
                        <a:buFont typeface="Arial"/>
                        <a:buNone/>
                      </a:pPr>
                      <a:endParaRPr sz="240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Clr>
                          <a:schemeClr val="dk1"/>
                        </a:buClr>
                        <a:buSzPts val="2400"/>
                        <a:buFont typeface="Arial"/>
                        <a:buNone/>
                      </a:pPr>
                      <a:endParaRPr sz="240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N'a pas mangé de légumes</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dirty="0">
                          <a:latin typeface="Arial"/>
                          <a:ea typeface="Arial"/>
                          <a:cs typeface="Arial"/>
                          <a:sym typeface="Arial"/>
                        </a:rPr>
                        <a:t>4</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a:latin typeface="Arial"/>
                          <a:ea typeface="Arial"/>
                          <a:cs typeface="Arial"/>
                          <a:sym typeface="Arial"/>
                        </a:rPr>
                        <a:t>8</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15000"/>
                        </a:lnSpc>
                        <a:spcBef>
                          <a:spcPts val="0"/>
                        </a:spcBef>
                        <a:spcAft>
                          <a:spcPts val="0"/>
                        </a:spcAft>
                        <a:buNone/>
                      </a:pPr>
                      <a:r>
                        <a:rPr lang="fr-FR" sz="2400" dirty="0">
                          <a:latin typeface="Arial"/>
                          <a:ea typeface="Arial"/>
                          <a:cs typeface="Arial"/>
                          <a:sym typeface="Arial"/>
                        </a:rPr>
                        <a:t>12</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Clr>
                          <a:schemeClr val="dk1"/>
                        </a:buClr>
                        <a:buSzPts val="2400"/>
                        <a:buFont typeface="Arial"/>
                        <a:buNone/>
                      </a:pP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fr-F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80"/>
        <p:cNvGrpSpPr/>
        <p:nvPr/>
      </p:nvGrpSpPr>
      <p:grpSpPr>
        <a:xfrm>
          <a:off x="0" y="0"/>
          <a:ext cx="0" cy="0"/>
          <a:chOff x="0" y="0"/>
          <a:chExt cx="0" cy="0"/>
        </a:xfrm>
      </p:grpSpPr>
      <p:sp>
        <p:nvSpPr>
          <p:cNvPr id="982" name="Google Shape;982;p91"/>
          <p:cNvSpPr txBox="1">
            <a:spLocks noGrp="1"/>
          </p:cNvSpPr>
          <p:nvPr>
            <p:ph type="title"/>
          </p:nvPr>
        </p:nvSpPr>
        <p:spPr>
          <a:xfrm>
            <a:off x="838200" y="458066"/>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des données (7/9) Réponse </a:t>
            </a:r>
          </a:p>
        </p:txBody>
      </p:sp>
      <p:graphicFrame>
        <p:nvGraphicFramePr>
          <p:cNvPr id="2" name="Google Shape;975;p90">
            <a:extLst>
              <a:ext uri="{FF2B5EF4-FFF2-40B4-BE49-F238E27FC236}">
                <a16:creationId xmlns:a16="http://schemas.microsoft.com/office/drawing/2014/main" id="{5F5F6422-7334-DF3E-E5B5-8C63E503BCAE}"/>
              </a:ext>
            </a:extLst>
          </p:cNvPr>
          <p:cNvGraphicFramePr/>
          <p:nvPr>
            <p:extLst>
              <p:ext uri="{D42A27DB-BD31-4B8C-83A1-F6EECF244321}">
                <p14:modId xmlns:p14="http://schemas.microsoft.com/office/powerpoint/2010/main" val="338862159"/>
              </p:ext>
            </p:extLst>
          </p:nvPr>
        </p:nvGraphicFramePr>
        <p:xfrm>
          <a:off x="617765" y="2510829"/>
          <a:ext cx="10956470" cy="2464620"/>
        </p:xfrm>
        <a:graphic>
          <a:graphicData uri="http://schemas.openxmlformats.org/drawingml/2006/table">
            <a:tbl>
              <a:tblPr>
                <a:noFill/>
                <a:tableStyleId>{03F5F7EF-2186-4550-9650-B41048060597}</a:tableStyleId>
              </a:tblPr>
              <a:tblGrid>
                <a:gridCol w="3967843">
                  <a:extLst>
                    <a:ext uri="{9D8B030D-6E8A-4147-A177-3AD203B41FA5}">
                      <a16:colId xmlns:a16="http://schemas.microsoft.com/office/drawing/2014/main" val="20000"/>
                    </a:ext>
                  </a:extLst>
                </a:gridCol>
                <a:gridCol w="1207323">
                  <a:extLst>
                    <a:ext uri="{9D8B030D-6E8A-4147-A177-3AD203B41FA5}">
                      <a16:colId xmlns:a16="http://schemas.microsoft.com/office/drawing/2014/main" val="20001"/>
                    </a:ext>
                  </a:extLst>
                </a:gridCol>
                <a:gridCol w="1882487">
                  <a:extLst>
                    <a:ext uri="{9D8B030D-6E8A-4147-A177-3AD203B41FA5}">
                      <a16:colId xmlns:a16="http://schemas.microsoft.com/office/drawing/2014/main" val="20002"/>
                    </a:ext>
                  </a:extLst>
                </a:gridCol>
                <a:gridCol w="928255">
                  <a:extLst>
                    <a:ext uri="{9D8B030D-6E8A-4147-A177-3AD203B41FA5}">
                      <a16:colId xmlns:a16="http://schemas.microsoft.com/office/drawing/2014/main" val="20003"/>
                    </a:ext>
                  </a:extLst>
                </a:gridCol>
                <a:gridCol w="1440872">
                  <a:extLst>
                    <a:ext uri="{9D8B030D-6E8A-4147-A177-3AD203B41FA5}">
                      <a16:colId xmlns:a16="http://schemas.microsoft.com/office/drawing/2014/main" val="20004"/>
                    </a:ext>
                  </a:extLst>
                </a:gridCol>
                <a:gridCol w="1529690">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Malade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Pas malade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Total</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Taux d'attaque</a:t>
                      </a:r>
                      <a:endParaRPr sz="2400" dirty="0"/>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Taux d'attaque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Clr>
                          <a:schemeClr val="dk1"/>
                        </a:buClr>
                        <a:buSzPts val="2400"/>
                        <a:buFont typeface="Arial"/>
                        <a:buNone/>
                      </a:pPr>
                      <a:r>
                        <a:rPr lang="fr-FR" sz="2400">
                          <a:latin typeface="Arial"/>
                          <a:ea typeface="Arial"/>
                          <a:cs typeface="Arial"/>
                          <a:sym typeface="Arial"/>
                        </a:rPr>
                        <a:t>Manger des légumes</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fr-FR" sz="2400" dirty="0">
                          <a:latin typeface="Arial"/>
                          <a:ea typeface="Arial"/>
                          <a:cs typeface="Arial"/>
                          <a:sym typeface="Arial"/>
                        </a:rPr>
                        <a:t>16</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fr-FR" sz="2400" dirty="0">
                          <a:latin typeface="Arial"/>
                          <a:ea typeface="Arial"/>
                          <a:cs typeface="Arial"/>
                          <a:sym typeface="Arial"/>
                        </a:rPr>
                        <a:t>52</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fr-FR" sz="2400" dirty="0">
                          <a:latin typeface="Arial"/>
                          <a:ea typeface="Arial"/>
                          <a:cs typeface="Arial"/>
                          <a:sym typeface="Arial"/>
                        </a:rPr>
                        <a:t>68</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45000"/>
                        </a:lnSpc>
                        <a:spcBef>
                          <a:spcPts val="600"/>
                        </a:spcBef>
                        <a:spcAft>
                          <a:spcPts val="0"/>
                        </a:spcAft>
                        <a:buClr>
                          <a:srgbClr val="000000"/>
                        </a:buClr>
                        <a:buSzPts val="2400"/>
                        <a:buFont typeface="Arial"/>
                        <a:buNone/>
                      </a:pPr>
                      <a:r>
                        <a:rPr lang="en-US" sz="2400" b="0" i="0" u="none" strike="noStrike" cap="none" dirty="0">
                          <a:solidFill>
                            <a:srgbClr val="000000"/>
                          </a:solidFill>
                          <a:latin typeface="Arial"/>
                          <a:ea typeface="Arial"/>
                          <a:cs typeface="Arial"/>
                          <a:sym typeface="Arial"/>
                        </a:rPr>
                        <a:t>24 %</a:t>
                      </a:r>
                      <a:endParaRPr sz="2400" b="0" i="0" u="none" strike="noStrike" cap="none" dirty="0">
                        <a:solidFill>
                          <a:srgbClr val="000000"/>
                        </a:solidFill>
                        <a:latin typeface="Arial"/>
                        <a:ea typeface="Arial"/>
                        <a:cs typeface="Arial"/>
                        <a:sym typeface="Arial"/>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FFFFFF"/>
                    </a:solidFill>
                  </a:tcPr>
                </a:tc>
                <a:tc rowSpan="2">
                  <a:txBody>
                    <a:bodyPr/>
                    <a:lstStyle/>
                    <a:p>
                      <a:pPr marL="0" marR="0" lvl="0" indent="0" algn="ctr" rtl="0">
                        <a:lnSpc>
                          <a:spcPct val="100000"/>
                        </a:lnSpc>
                        <a:spcBef>
                          <a:spcPts val="0"/>
                        </a:spcBef>
                        <a:spcAft>
                          <a:spcPts val="0"/>
                        </a:spcAft>
                        <a:buClr>
                          <a:schemeClr val="dk1"/>
                        </a:buClr>
                        <a:buSzPts val="2400"/>
                        <a:buFont typeface="Arial"/>
                        <a:buNone/>
                      </a:pPr>
                      <a:r>
                        <a:rPr lang="en-US" sz="2400" dirty="0">
                          <a:latin typeface="Arial"/>
                          <a:ea typeface="Arial"/>
                          <a:cs typeface="Arial"/>
                          <a:sym typeface="Arial"/>
                        </a:rPr>
                        <a:t>0,71</a:t>
                      </a:r>
                      <a:endParaRPr sz="2400"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Clr>
                          <a:schemeClr val="dk1"/>
                        </a:buClr>
                        <a:buSzPts val="2400"/>
                        <a:buFont typeface="Arial"/>
                        <a:buNone/>
                      </a:pPr>
                      <a:r>
                        <a:rPr lang="fr-FR" sz="2400" dirty="0">
                          <a:latin typeface="Arial"/>
                          <a:ea typeface="Arial"/>
                          <a:cs typeface="Arial"/>
                          <a:sym typeface="Arial"/>
                        </a:rPr>
                        <a:t>N'a pas mangé de légumes</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fr-FR" sz="2400">
                          <a:latin typeface="Arial"/>
                          <a:ea typeface="Arial"/>
                          <a:cs typeface="Arial"/>
                          <a:sym typeface="Arial"/>
                        </a:rPr>
                        <a:t>4</a:t>
                      </a:r>
                      <a:endParaRPr/>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fr-FR" sz="2400" dirty="0">
                          <a:latin typeface="Arial"/>
                          <a:ea typeface="Arial"/>
                          <a:cs typeface="Arial"/>
                          <a:sym typeface="Arial"/>
                        </a:rPr>
                        <a:t>8</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00000"/>
                        </a:lnSpc>
                        <a:spcBef>
                          <a:spcPts val="0"/>
                        </a:spcBef>
                        <a:spcAft>
                          <a:spcPts val="0"/>
                        </a:spcAft>
                        <a:buNone/>
                      </a:pPr>
                      <a:r>
                        <a:rPr lang="fr-FR" sz="2400" dirty="0">
                          <a:latin typeface="Arial"/>
                          <a:ea typeface="Arial"/>
                          <a:cs typeface="Arial"/>
                          <a:sym typeface="Arial"/>
                        </a:rPr>
                        <a:t>12</a:t>
                      </a:r>
                      <a:endParaRPr dirty="0"/>
                    </a:p>
                  </a:txBody>
                  <a:tcPr marL="73025" marR="73025" marT="1003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lnSpc>
                          <a:spcPct val="145000"/>
                        </a:lnSpc>
                        <a:spcBef>
                          <a:spcPts val="0"/>
                        </a:spcBef>
                        <a:spcAft>
                          <a:spcPts val="0"/>
                        </a:spcAft>
                        <a:buClr>
                          <a:srgbClr val="000000"/>
                        </a:buClr>
                        <a:buSzPts val="2400"/>
                        <a:buFont typeface="Arial"/>
                        <a:buNone/>
                      </a:pPr>
                      <a:r>
                        <a:rPr lang="en-US" sz="2400" b="0" i="0" u="none" strike="noStrike" cap="none" dirty="0">
                          <a:solidFill>
                            <a:srgbClr val="000000"/>
                          </a:solidFill>
                          <a:latin typeface="Arial"/>
                          <a:ea typeface="Arial"/>
                          <a:cs typeface="Arial"/>
                          <a:sym typeface="Arial"/>
                        </a:rPr>
                        <a:t>33 %</a:t>
                      </a:r>
                      <a:endParaRPr sz="2400" b="0" i="0" u="none" strike="noStrike" cap="none" dirty="0">
                        <a:solidFill>
                          <a:srgbClr val="000000"/>
                        </a:solidFill>
                        <a:latin typeface="Arial"/>
                        <a:ea typeface="Arial"/>
                        <a:cs typeface="Arial"/>
                        <a:sym typeface="Arial"/>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fr-FR"/>
                    </a:p>
                  </a:txBody>
                  <a:tcPr/>
                </a:tc>
                <a:extLst>
                  <a:ext uri="{0D108BD9-81ED-4DB2-BD59-A6C34878D82A}">
                    <a16:rowId xmlns:a16="http://schemas.microsoft.com/office/drawing/2014/main" val="10002"/>
                  </a:ext>
                </a:extLst>
              </a:tr>
            </a:tbl>
          </a:graphicData>
        </a:graphic>
      </p:graphicFrame>
      <p:sp>
        <p:nvSpPr>
          <p:cNvPr id="6" name="Google Shape;974;p90">
            <a:extLst>
              <a:ext uri="{FF2B5EF4-FFF2-40B4-BE49-F238E27FC236}">
                <a16:creationId xmlns:a16="http://schemas.microsoft.com/office/drawing/2014/main" id="{17343D2D-E3A9-2F86-FE59-E6B0962D2CE2}"/>
              </a:ext>
            </a:extLst>
          </p:cNvPr>
          <p:cNvSpPr/>
          <p:nvPr/>
        </p:nvSpPr>
        <p:spPr>
          <a:xfrm>
            <a:off x="713015" y="1939161"/>
            <a:ext cx="10024257" cy="646290"/>
          </a:xfrm>
          <a:prstGeom prst="rect">
            <a:avLst/>
          </a:prstGeom>
          <a:noFill/>
          <a:ln>
            <a:noFill/>
          </a:ln>
        </p:spPr>
        <p:txBody>
          <a:bodyPr spcFirstLastPara="1" wrap="square" lIns="91425" tIns="45700" rIns="91425" bIns="45700" anchor="ctr" anchorCtr="0">
            <a:noAutofit/>
          </a:bodyPr>
          <a:lstStyle/>
          <a:p>
            <a:pPr lvl="0">
              <a:buClr>
                <a:srgbClr val="00953A"/>
              </a:buClr>
              <a:buSzPts val="2400"/>
            </a:pPr>
            <a:r>
              <a:rPr lang="fr-FR" sz="2000" b="1" i="0" u="none" strike="noStrike" cap="none" dirty="0">
                <a:solidFill>
                  <a:srgbClr val="000000"/>
                </a:solidFill>
                <a:latin typeface="Arial"/>
                <a:ea typeface="Arial"/>
                <a:cs typeface="Arial"/>
                <a:sym typeface="Arial"/>
              </a:rPr>
              <a:t>Taux d'attaque de la shigellose </a:t>
            </a:r>
            <a:r>
              <a:rPr lang="fr-FR" sz="2000" b="1" dirty="0"/>
              <a:t>due à la </a:t>
            </a:r>
            <a:r>
              <a:rPr lang="fr-FR" sz="2000" b="1" i="0" u="none" strike="noStrike" cap="none" dirty="0">
                <a:solidFill>
                  <a:srgbClr val="000000"/>
                </a:solidFill>
                <a:latin typeface="Arial"/>
                <a:ea typeface="Arial"/>
                <a:cs typeface="Arial"/>
                <a:sym typeface="Arial"/>
              </a:rPr>
              <a:t>consommation de légumes cuits</a:t>
            </a:r>
            <a:endParaRPr lang="fr-FR" sz="2000" b="1" i="0" u="none" strike="sng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fr-FR" sz="1600" b="0" i="0" u="none" strike="noStrike" cap="none" dirty="0">
              <a:solidFill>
                <a:srgbClr val="000000"/>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89"/>
        <p:cNvGrpSpPr/>
        <p:nvPr/>
      </p:nvGrpSpPr>
      <p:grpSpPr>
        <a:xfrm>
          <a:off x="0" y="0"/>
          <a:ext cx="0" cy="0"/>
          <a:chOff x="0" y="0"/>
          <a:chExt cx="0" cy="0"/>
        </a:xfrm>
      </p:grpSpPr>
      <p:sp>
        <p:nvSpPr>
          <p:cNvPr id="990" name="Google Shape;990;p92"/>
          <p:cNvSpPr txBo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0000"/>
              </a:buClr>
              <a:buSzPts val="2800"/>
              <a:buFont typeface="Arial"/>
              <a:buChar char="•"/>
            </a:pPr>
            <a:r>
              <a:rPr lang="fr-FR" sz="2800" b="1" i="0" u="sng" strike="noStrike" cap="none" dirty="0">
                <a:solidFill>
                  <a:srgbClr val="000000"/>
                </a:solidFill>
                <a:latin typeface="Arial"/>
                <a:ea typeface="Arial"/>
                <a:cs typeface="Arial"/>
                <a:sym typeface="Arial"/>
              </a:rPr>
              <a:t>Question 2</a:t>
            </a:r>
            <a:r>
              <a:rPr lang="fr-FR" sz="2800" b="1" i="0" strike="noStrike" cap="none" dirty="0">
                <a:solidFill>
                  <a:srgbClr val="000000"/>
                </a:solidFill>
                <a:latin typeface="Arial"/>
                <a:ea typeface="Arial"/>
                <a:cs typeface="Arial"/>
                <a:sym typeface="Arial"/>
              </a:rPr>
              <a:t> : </a:t>
            </a:r>
            <a:r>
              <a:rPr lang="fr-FR" sz="2800" b="0" i="0" u="none" strike="noStrike" cap="none" dirty="0">
                <a:solidFill>
                  <a:srgbClr val="000000"/>
                </a:solidFill>
                <a:latin typeface="Arial"/>
                <a:ea typeface="Arial"/>
                <a:cs typeface="Arial"/>
                <a:sym typeface="Arial"/>
              </a:rPr>
              <a:t>Interprétez ces résultats :</a:t>
            </a:r>
            <a:endParaRPr lang="fr-FR" dirty="0"/>
          </a:p>
          <a:p>
            <a:pPr marL="914400" marR="0" lvl="1" indent="-457200" algn="l" rtl="0">
              <a:lnSpc>
                <a:spcPct val="100000"/>
              </a:lnSpc>
              <a:spcBef>
                <a:spcPts val="1000"/>
              </a:spcBef>
              <a:spcAft>
                <a:spcPts val="0"/>
              </a:spcAft>
              <a:buClr>
                <a:srgbClr val="109648"/>
              </a:buClr>
              <a:buSzPts val="2800"/>
              <a:buFont typeface="Wingdings" panose="05000000000000000000" pitchFamily="2" charset="2"/>
              <a:buChar char="§"/>
            </a:pPr>
            <a:r>
              <a:rPr lang="fr-FR" sz="2800" b="0" i="0" u="none" strike="noStrike" cap="none" dirty="0">
                <a:solidFill>
                  <a:srgbClr val="000000"/>
                </a:solidFill>
                <a:latin typeface="Arial"/>
                <a:ea typeface="Arial"/>
                <a:cs typeface="Arial"/>
                <a:sym typeface="Arial"/>
              </a:rPr>
              <a:t>Taux d'attaque de la salade = </a:t>
            </a:r>
            <a:r>
              <a:rPr lang="fr-FR" sz="2800" b="0" i="0" u="sng" strike="noStrike" cap="none" dirty="0">
                <a:solidFill>
                  <a:srgbClr val="000000"/>
                </a:solidFill>
                <a:latin typeface="Arial"/>
                <a:ea typeface="Arial"/>
                <a:cs typeface="Arial"/>
                <a:sym typeface="Arial"/>
              </a:rPr>
              <a:t>30</a:t>
            </a:r>
          </a:p>
          <a:p>
            <a:pPr marL="914400" marR="0" lvl="1" indent="-457200" algn="l" rtl="0">
              <a:lnSpc>
                <a:spcPct val="100000"/>
              </a:lnSpc>
              <a:spcBef>
                <a:spcPts val="1000"/>
              </a:spcBef>
              <a:spcAft>
                <a:spcPts val="0"/>
              </a:spcAft>
              <a:buClr>
                <a:srgbClr val="109648"/>
              </a:buClr>
              <a:buSzPts val="2800"/>
              <a:buFont typeface="Wingdings" panose="05000000000000000000" pitchFamily="2" charset="2"/>
              <a:buChar char="§"/>
            </a:pPr>
            <a:r>
              <a:rPr lang="fr-FR" sz="2800" b="0" i="0" u="none" strike="noStrike" cap="none" dirty="0">
                <a:solidFill>
                  <a:srgbClr val="000000"/>
                </a:solidFill>
                <a:latin typeface="Arial"/>
                <a:ea typeface="Arial"/>
                <a:cs typeface="Arial"/>
                <a:sym typeface="Arial"/>
              </a:rPr>
              <a:t>Taux d'attaque du riz = </a:t>
            </a:r>
            <a:r>
              <a:rPr lang="fr-FR" sz="2800" b="0" i="0" u="sng" strike="noStrike" cap="none" dirty="0">
                <a:solidFill>
                  <a:srgbClr val="000000"/>
                </a:solidFill>
                <a:latin typeface="Arial"/>
                <a:ea typeface="Arial"/>
                <a:cs typeface="Arial"/>
                <a:sym typeface="Arial"/>
              </a:rPr>
              <a:t>1,0</a:t>
            </a:r>
            <a:endParaRPr lang="fr-FR" dirty="0"/>
          </a:p>
          <a:p>
            <a:pPr marL="914400" marR="0" lvl="1" indent="-457200" algn="l" rtl="0">
              <a:lnSpc>
                <a:spcPct val="100000"/>
              </a:lnSpc>
              <a:spcBef>
                <a:spcPts val="1000"/>
              </a:spcBef>
              <a:spcAft>
                <a:spcPts val="0"/>
              </a:spcAft>
              <a:buClr>
                <a:srgbClr val="109648"/>
              </a:buClr>
              <a:buSzPts val="2800"/>
              <a:buFont typeface="Wingdings" panose="05000000000000000000" pitchFamily="2" charset="2"/>
              <a:buChar char="§"/>
            </a:pPr>
            <a:r>
              <a:rPr lang="fr-FR" sz="2800" b="0" i="0" u="none" strike="noStrike" cap="none" dirty="0">
                <a:solidFill>
                  <a:srgbClr val="000000"/>
                </a:solidFill>
                <a:latin typeface="Arial"/>
                <a:ea typeface="Arial"/>
                <a:cs typeface="Arial"/>
                <a:sym typeface="Arial"/>
              </a:rPr>
              <a:t>Taux d'attaque des légumes cuits = </a:t>
            </a:r>
            <a:r>
              <a:rPr lang="fr-FR" sz="2800" b="0" i="0" u="sng" strike="noStrike" cap="none" dirty="0">
                <a:solidFill>
                  <a:srgbClr val="000000"/>
                </a:solidFill>
                <a:latin typeface="Arial"/>
                <a:ea typeface="Arial"/>
                <a:cs typeface="Arial"/>
                <a:sym typeface="Arial"/>
              </a:rPr>
              <a:t>0,71</a:t>
            </a:r>
          </a:p>
          <a:p>
            <a:pPr marL="228600" marR="0" lvl="0" indent="-76200" algn="l" rtl="0">
              <a:lnSpc>
                <a:spcPct val="100000"/>
              </a:lnSpc>
              <a:spcBef>
                <a:spcPts val="1000"/>
              </a:spcBef>
              <a:spcAft>
                <a:spcPts val="0"/>
              </a:spcAft>
              <a:buClr>
                <a:schemeClr val="dk1"/>
              </a:buClr>
              <a:buSzPts val="2400"/>
              <a:buFont typeface="Arial"/>
              <a:buNone/>
            </a:pPr>
            <a:endParaRPr lang="fr-FR" sz="2400" b="0" i="0" u="none" strike="noStrike" cap="none" dirty="0">
              <a:solidFill>
                <a:srgbClr val="000000"/>
              </a:solidFill>
              <a:latin typeface="Arial"/>
              <a:ea typeface="Arial"/>
              <a:cs typeface="Arial"/>
              <a:sym typeface="Arial"/>
            </a:endParaRPr>
          </a:p>
        </p:txBody>
      </p:sp>
      <p:sp>
        <p:nvSpPr>
          <p:cNvPr id="991" name="Google Shape;991;p92"/>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(8/9)</a:t>
            </a:r>
            <a:endParaRPr lang="fr-FR" dirty="0">
              <a:latin typeface="Franklin Gothic Medium" panose="020B0603020102020204"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96"/>
        <p:cNvGrpSpPr/>
        <p:nvPr/>
      </p:nvGrpSpPr>
      <p:grpSpPr>
        <a:xfrm>
          <a:off x="0" y="0"/>
          <a:ext cx="0" cy="0"/>
          <a:chOff x="0" y="0"/>
          <a:chExt cx="0" cy="0"/>
        </a:xfrm>
      </p:grpSpPr>
      <p:sp>
        <p:nvSpPr>
          <p:cNvPr id="997" name="Google Shape;997;p93"/>
          <p:cNvSpPr txBox="1">
            <a:spLocks noGrp="1"/>
          </p:cNvSpPr>
          <p:nvPr>
            <p:ph type="title"/>
          </p:nvPr>
        </p:nvSpPr>
        <p:spPr>
          <a:xfrm>
            <a:off x="838200" y="458066"/>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des données (8/9) Réponse </a:t>
            </a:r>
          </a:p>
        </p:txBody>
      </p:sp>
      <p:sp>
        <p:nvSpPr>
          <p:cNvPr id="998" name="Google Shape;998;p93"/>
          <p:cNvSpPr txBox="1"/>
          <p:nvPr/>
        </p:nvSpPr>
        <p:spPr>
          <a:xfrm>
            <a:off x="838199" y="1478857"/>
            <a:ext cx="10934701"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0000"/>
              </a:buClr>
              <a:buSzPts val="2800"/>
              <a:buFont typeface="Arial"/>
              <a:buChar char="•"/>
            </a:pPr>
            <a:r>
              <a:rPr lang="fr-FR" sz="2800" b="1" i="0" u="sng" strike="noStrike" cap="none" dirty="0">
                <a:solidFill>
                  <a:srgbClr val="000000"/>
                </a:solidFill>
                <a:latin typeface="Arial"/>
                <a:ea typeface="Arial"/>
                <a:cs typeface="Arial"/>
                <a:sym typeface="Arial"/>
              </a:rPr>
              <a:t>Question 2</a:t>
            </a:r>
            <a:r>
              <a:rPr lang="fr-FR" sz="2800" b="1" i="0" strike="noStrike" cap="none" dirty="0">
                <a:solidFill>
                  <a:srgbClr val="000000"/>
                </a:solidFill>
                <a:latin typeface="Arial"/>
                <a:ea typeface="Arial"/>
                <a:cs typeface="Arial"/>
                <a:sym typeface="Arial"/>
              </a:rPr>
              <a:t> : </a:t>
            </a:r>
            <a:r>
              <a:rPr lang="fr-FR" sz="2800" b="0" i="0" strike="noStrike" cap="none" dirty="0">
                <a:solidFill>
                  <a:srgbClr val="000000"/>
                </a:solidFill>
                <a:latin typeface="Arial"/>
                <a:ea typeface="Arial"/>
                <a:cs typeface="Arial"/>
                <a:sym typeface="Arial"/>
              </a:rPr>
              <a:t>Interprétez </a:t>
            </a:r>
            <a:r>
              <a:rPr lang="fr-FR" sz="2800" b="0" i="0" u="none" strike="noStrike" cap="none" dirty="0">
                <a:solidFill>
                  <a:srgbClr val="000000"/>
                </a:solidFill>
                <a:latin typeface="Arial"/>
                <a:ea typeface="Arial"/>
                <a:cs typeface="Arial"/>
                <a:sym typeface="Arial"/>
              </a:rPr>
              <a:t>ces résultats :</a:t>
            </a:r>
            <a:endParaRPr lang="fr-FR" dirty="0"/>
          </a:p>
          <a:p>
            <a:pPr marL="914400" marR="0" lvl="1" indent="-457200" algn="l" rtl="0">
              <a:lnSpc>
                <a:spcPct val="100000"/>
              </a:lnSpc>
              <a:spcBef>
                <a:spcPts val="1000"/>
              </a:spcBef>
              <a:spcAft>
                <a:spcPts val="0"/>
              </a:spcAft>
              <a:buClr>
                <a:srgbClr val="109648"/>
              </a:buClr>
              <a:buSzPts val="2800"/>
              <a:buFont typeface="Wingdings" panose="05000000000000000000" pitchFamily="2" charset="2"/>
              <a:buChar char="§"/>
            </a:pPr>
            <a:r>
              <a:rPr lang="fr-FR" sz="2800" b="0" i="0" u="none" strike="noStrike" cap="none" dirty="0">
                <a:solidFill>
                  <a:srgbClr val="000000"/>
                </a:solidFill>
                <a:latin typeface="Arial"/>
                <a:ea typeface="Arial"/>
                <a:cs typeface="Arial"/>
                <a:sym typeface="Arial"/>
              </a:rPr>
              <a:t>Taux d'attaque de la salade = 30</a:t>
            </a:r>
          </a:p>
          <a:p>
            <a:pPr marL="1143000" marR="0" lvl="2" indent="-228600" algn="l" rtl="0">
              <a:lnSpc>
                <a:spcPct val="100000"/>
              </a:lnSpc>
              <a:spcBef>
                <a:spcPts val="1000"/>
              </a:spcBef>
              <a:spcAft>
                <a:spcPts val="0"/>
              </a:spcAft>
              <a:buClr>
                <a:srgbClr val="109648"/>
              </a:buClr>
              <a:buSzPts val="2400"/>
              <a:buFont typeface="Arial"/>
              <a:buChar char="•"/>
            </a:pPr>
            <a:r>
              <a:rPr lang="fr-FR" sz="2400" b="1" i="0" u="sng" strike="noStrike" cap="none" dirty="0">
                <a:solidFill>
                  <a:srgbClr val="000000"/>
                </a:solidFill>
                <a:latin typeface="Arial"/>
                <a:ea typeface="Arial"/>
                <a:cs typeface="Arial"/>
                <a:sym typeface="Arial"/>
              </a:rPr>
              <a:t>Réponse</a:t>
            </a:r>
            <a:r>
              <a:rPr lang="fr-FR" sz="2400" b="1" i="0" strike="noStrike" cap="none" dirty="0">
                <a:solidFill>
                  <a:srgbClr val="000000"/>
                </a:solidFill>
                <a:latin typeface="Arial"/>
                <a:ea typeface="Arial"/>
                <a:cs typeface="Arial"/>
                <a:sym typeface="Arial"/>
              </a:rPr>
              <a:t> : </a:t>
            </a:r>
            <a:r>
              <a:rPr lang="fr-FR" sz="2400" b="0" i="0" u="none" strike="noStrike" cap="none" dirty="0">
                <a:solidFill>
                  <a:srgbClr val="000000"/>
                </a:solidFill>
                <a:latin typeface="Arial"/>
                <a:ea typeface="Arial"/>
                <a:cs typeface="Arial"/>
                <a:sym typeface="Arial"/>
              </a:rPr>
              <a:t>Les personnes ayant mangé de la salade avaient 30 fois plus de risques de tomber malades que les personnes n'ayant pas mangé de salade. Il s'agit là d'une preuve solide qui suggère que la salade est le coupable.</a:t>
            </a:r>
          </a:p>
          <a:p>
            <a:pPr marL="914400" marR="0" lvl="1" indent="-457200" algn="l" rtl="0">
              <a:lnSpc>
                <a:spcPct val="100000"/>
              </a:lnSpc>
              <a:spcBef>
                <a:spcPts val="1000"/>
              </a:spcBef>
              <a:spcAft>
                <a:spcPts val="0"/>
              </a:spcAft>
              <a:buClr>
                <a:srgbClr val="109648"/>
              </a:buClr>
              <a:buSzPts val="2800"/>
              <a:buFont typeface="Wingdings" panose="05000000000000000000" pitchFamily="2" charset="2"/>
              <a:buChar char="§"/>
            </a:pPr>
            <a:r>
              <a:rPr lang="fr-FR" sz="2800" b="0" i="0" u="none" strike="noStrike" cap="none" dirty="0">
                <a:solidFill>
                  <a:srgbClr val="000000"/>
                </a:solidFill>
                <a:latin typeface="Arial"/>
                <a:ea typeface="Arial"/>
                <a:cs typeface="Arial"/>
                <a:sym typeface="Arial"/>
              </a:rPr>
              <a:t>Taux d'attaque du riz = 1,0</a:t>
            </a:r>
            <a:endParaRPr lang="fr-FR" dirty="0"/>
          </a:p>
          <a:p>
            <a:pPr marL="1143000" marR="0" lvl="2" indent="-228600" algn="l" rtl="0">
              <a:lnSpc>
                <a:spcPct val="100000"/>
              </a:lnSpc>
              <a:spcBef>
                <a:spcPts val="1000"/>
              </a:spcBef>
              <a:spcAft>
                <a:spcPts val="0"/>
              </a:spcAft>
              <a:buClr>
                <a:srgbClr val="109648"/>
              </a:buClr>
              <a:buSzPts val="2400"/>
              <a:buFont typeface="Arial"/>
              <a:buChar char="•"/>
            </a:pPr>
            <a:r>
              <a:rPr lang="fr-FR" sz="2400" b="1" i="0" u="sng" strike="noStrike" cap="none" dirty="0">
                <a:solidFill>
                  <a:srgbClr val="000000"/>
                </a:solidFill>
                <a:latin typeface="Arial"/>
                <a:ea typeface="Arial"/>
                <a:cs typeface="Arial"/>
                <a:sym typeface="Arial"/>
              </a:rPr>
              <a:t>Réponse</a:t>
            </a:r>
            <a:r>
              <a:rPr lang="fr-FR" sz="2400" b="1" i="0" strike="noStrike" cap="none" dirty="0">
                <a:solidFill>
                  <a:srgbClr val="000000"/>
                </a:solidFill>
                <a:latin typeface="Arial"/>
                <a:ea typeface="Arial"/>
                <a:cs typeface="Arial"/>
                <a:sym typeface="Arial"/>
              </a:rPr>
              <a:t> : </a:t>
            </a:r>
            <a:r>
              <a:rPr lang="fr-FR" sz="2400" b="0" i="0" u="none" strike="noStrike" cap="none" dirty="0">
                <a:solidFill>
                  <a:srgbClr val="000000"/>
                </a:solidFill>
                <a:latin typeface="Arial"/>
                <a:ea typeface="Arial"/>
                <a:cs typeface="Arial"/>
                <a:sym typeface="Arial"/>
              </a:rPr>
              <a:t>Un taux d'attaque de 1,0 suggère l’absence d'effet.</a:t>
            </a:r>
            <a:endParaRPr lang="fr-FR" sz="2400" b="1" i="0" u="none" strike="noStrike" cap="none" dirty="0">
              <a:solidFill>
                <a:srgbClr val="000000"/>
              </a:solidFill>
              <a:latin typeface="Arial"/>
              <a:ea typeface="Arial"/>
              <a:cs typeface="Arial"/>
              <a:sym typeface="Arial"/>
            </a:endParaRPr>
          </a:p>
          <a:p>
            <a:pPr marL="914400" marR="0" lvl="1" indent="-457200" algn="l" rtl="0">
              <a:lnSpc>
                <a:spcPct val="100000"/>
              </a:lnSpc>
              <a:spcBef>
                <a:spcPts val="1000"/>
              </a:spcBef>
              <a:spcAft>
                <a:spcPts val="0"/>
              </a:spcAft>
              <a:buClr>
                <a:srgbClr val="109648"/>
              </a:buClr>
              <a:buSzPts val="2800"/>
              <a:buFont typeface="Wingdings" panose="05000000000000000000" pitchFamily="2" charset="2"/>
              <a:buChar char="§"/>
            </a:pPr>
            <a:r>
              <a:rPr lang="fr-FR" sz="2800" b="0" i="0" u="none" strike="noStrike" cap="none" dirty="0">
                <a:solidFill>
                  <a:srgbClr val="000000"/>
                </a:solidFill>
                <a:latin typeface="Arial"/>
                <a:ea typeface="Arial"/>
                <a:cs typeface="Arial"/>
                <a:sym typeface="Arial"/>
              </a:rPr>
              <a:t>Taux d'attaque des légumes cuits = 0,71</a:t>
            </a:r>
          </a:p>
          <a:p>
            <a:pPr marL="1143000" marR="0" lvl="2" indent="-228600" algn="l" rtl="0">
              <a:lnSpc>
                <a:spcPct val="100000"/>
              </a:lnSpc>
              <a:spcBef>
                <a:spcPts val="1000"/>
              </a:spcBef>
              <a:spcAft>
                <a:spcPts val="0"/>
              </a:spcAft>
              <a:buClr>
                <a:srgbClr val="109648"/>
              </a:buClr>
              <a:buSzPts val="2400"/>
              <a:buFont typeface="Arial"/>
              <a:buChar char="•"/>
            </a:pPr>
            <a:r>
              <a:rPr lang="fr-FR" sz="2400" b="1" i="0" u="sng" strike="noStrike" cap="none" dirty="0">
                <a:solidFill>
                  <a:srgbClr val="000000"/>
                </a:solidFill>
                <a:latin typeface="Arial"/>
                <a:ea typeface="Arial"/>
                <a:cs typeface="Arial"/>
                <a:sym typeface="Arial"/>
              </a:rPr>
              <a:t>Réponse</a:t>
            </a:r>
            <a:r>
              <a:rPr lang="fr-FR" sz="2400" b="1" i="0" strike="noStrike" cap="none" dirty="0">
                <a:solidFill>
                  <a:srgbClr val="000000"/>
                </a:solidFill>
                <a:latin typeface="Arial"/>
                <a:ea typeface="Arial"/>
                <a:cs typeface="Arial"/>
                <a:sym typeface="Arial"/>
              </a:rPr>
              <a:t> :</a:t>
            </a:r>
            <a:r>
              <a:rPr lang="fr-FR" sz="2400" b="0" i="0" strike="noStrike" cap="none" dirty="0">
                <a:solidFill>
                  <a:srgbClr val="000000"/>
                </a:solidFill>
                <a:latin typeface="Arial"/>
                <a:ea typeface="Arial"/>
                <a:cs typeface="Arial"/>
                <a:sym typeface="Arial"/>
              </a:rPr>
              <a:t> </a:t>
            </a:r>
            <a:r>
              <a:rPr lang="fr-FR" sz="2400" b="0" i="0" u="none" strike="noStrike" cap="none" dirty="0">
                <a:solidFill>
                  <a:srgbClr val="000000"/>
                </a:solidFill>
                <a:latin typeface="Arial"/>
                <a:ea typeface="Arial"/>
                <a:cs typeface="Arial"/>
                <a:sym typeface="Arial"/>
              </a:rPr>
              <a:t>Le ratio du taux d'attaque &lt;1,0 suggère un effet protecteur</a:t>
            </a:r>
            <a:endParaRPr lang="fr-F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03"/>
        <p:cNvGrpSpPr/>
        <p:nvPr/>
      </p:nvGrpSpPr>
      <p:grpSpPr>
        <a:xfrm>
          <a:off x="0" y="0"/>
          <a:ext cx="0" cy="0"/>
          <a:chOff x="0" y="0"/>
          <a:chExt cx="0" cy="0"/>
        </a:xfrm>
      </p:grpSpPr>
      <p:sp>
        <p:nvSpPr>
          <p:cNvPr id="1004" name="Google Shape;1004;p94"/>
          <p:cNvSpPr txBo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0000"/>
              </a:buClr>
              <a:buSzPts val="2800"/>
              <a:buFont typeface="Arial"/>
              <a:buChar char="•"/>
            </a:pPr>
            <a:r>
              <a:rPr lang="fr-FR" sz="2800" b="0" i="0" u="none" strike="noStrike" cap="none" dirty="0">
                <a:solidFill>
                  <a:srgbClr val="000000"/>
                </a:solidFill>
                <a:latin typeface="Arial"/>
                <a:ea typeface="Arial"/>
                <a:cs typeface="Arial"/>
                <a:sym typeface="Arial"/>
              </a:rPr>
              <a:t>Les résultats des tests de laboratoire effectués sur les restes de salade se sont révélés négatifs pour </a:t>
            </a:r>
            <a:r>
              <a:rPr lang="fr-FR" sz="2800" b="0" i="1" u="none" strike="noStrike" cap="none" dirty="0">
                <a:solidFill>
                  <a:srgbClr val="000000"/>
                </a:solidFill>
                <a:latin typeface="Arial"/>
                <a:ea typeface="Arial"/>
                <a:cs typeface="Arial"/>
                <a:sym typeface="Arial"/>
              </a:rPr>
              <a:t>Shigella</a:t>
            </a:r>
            <a:r>
              <a:rPr lang="fr-FR" sz="2800" b="0" i="0" u="none" strike="noStrike" cap="none" dirty="0">
                <a:solidFill>
                  <a:srgbClr val="000000"/>
                </a:solidFill>
                <a:latin typeface="Arial"/>
                <a:ea typeface="Arial"/>
                <a:cs typeface="Arial"/>
                <a:sym typeface="Arial"/>
              </a:rPr>
              <a:t>.</a:t>
            </a:r>
            <a:endParaRPr lang="fr-FR" dirty="0"/>
          </a:p>
          <a:p>
            <a:pPr marL="228600" marR="0" lvl="0" indent="-50800" algn="l" rtl="0">
              <a:lnSpc>
                <a:spcPct val="100000"/>
              </a:lnSpc>
              <a:spcBef>
                <a:spcPts val="500"/>
              </a:spcBef>
              <a:spcAft>
                <a:spcPts val="0"/>
              </a:spcAft>
              <a:buClr>
                <a:schemeClr val="dk1"/>
              </a:buClr>
              <a:buSzPts val="2800"/>
              <a:buFont typeface="Arial"/>
              <a:buNone/>
            </a:pPr>
            <a:endParaRPr lang="fr-FR" sz="2800" b="0" i="0" u="none" strike="noStrike" cap="none" dirty="0">
              <a:solidFill>
                <a:srgbClr val="000000"/>
              </a:solidFill>
              <a:latin typeface="Arial"/>
              <a:ea typeface="Arial"/>
              <a:cs typeface="Arial"/>
              <a:sym typeface="Arial"/>
            </a:endParaRPr>
          </a:p>
          <a:p>
            <a:pPr marL="228600" marR="0" lvl="0" indent="-228600" algn="l" rtl="0">
              <a:lnSpc>
                <a:spcPct val="100000"/>
              </a:lnSpc>
              <a:spcBef>
                <a:spcPts val="500"/>
              </a:spcBef>
              <a:spcAft>
                <a:spcPts val="0"/>
              </a:spcAft>
              <a:buClr>
                <a:srgbClr val="000000"/>
              </a:buClr>
              <a:buSzPts val="2800"/>
              <a:buFont typeface="Arial"/>
              <a:buChar char="•"/>
            </a:pPr>
            <a:r>
              <a:rPr lang="fr-FR" sz="2800" b="1" i="0" u="sng" strike="noStrike" cap="none" dirty="0">
                <a:solidFill>
                  <a:srgbClr val="000000"/>
                </a:solidFill>
                <a:latin typeface="Arial"/>
                <a:ea typeface="Arial"/>
                <a:cs typeface="Arial"/>
                <a:sym typeface="Arial"/>
              </a:rPr>
              <a:t>Question 3</a:t>
            </a:r>
            <a:r>
              <a:rPr lang="fr-FR" sz="2800" b="1" i="0" strike="noStrike" cap="none" dirty="0">
                <a:solidFill>
                  <a:srgbClr val="000000"/>
                </a:solidFill>
                <a:latin typeface="Arial"/>
                <a:ea typeface="Arial"/>
                <a:cs typeface="Arial"/>
                <a:sym typeface="Arial"/>
              </a:rPr>
              <a:t> : </a:t>
            </a:r>
            <a:r>
              <a:rPr lang="fr-FR" sz="2800" b="0" i="0" u="none" strike="noStrike" cap="none" dirty="0">
                <a:solidFill>
                  <a:srgbClr val="000000"/>
                </a:solidFill>
                <a:latin typeface="Arial"/>
                <a:ea typeface="Arial"/>
                <a:cs typeface="Arial"/>
                <a:sym typeface="Arial"/>
              </a:rPr>
              <a:t>Comment les résultats des tests de laboratoire influencent-ils votre réponse à la question précédente ?</a:t>
            </a:r>
            <a:endParaRPr lang="fr-FR" dirty="0"/>
          </a:p>
          <a:p>
            <a:pPr marL="0" marR="0" lvl="0" indent="0" algn="l" rtl="0">
              <a:lnSpc>
                <a:spcPct val="100000"/>
              </a:lnSpc>
              <a:spcBef>
                <a:spcPts val="500"/>
              </a:spcBef>
              <a:spcAft>
                <a:spcPts val="0"/>
              </a:spcAft>
              <a:buClr>
                <a:srgbClr val="000000"/>
              </a:buClr>
              <a:buSzPts val="2800"/>
              <a:buFont typeface="Arial"/>
              <a:buNone/>
            </a:pPr>
            <a:br>
              <a:rPr lang="fr-FR" sz="2800" b="0" i="0" u="none" strike="noStrike" cap="none" dirty="0">
                <a:solidFill>
                  <a:srgbClr val="000000"/>
                </a:solidFill>
                <a:latin typeface="Arial"/>
                <a:ea typeface="Arial"/>
                <a:cs typeface="Arial"/>
                <a:sym typeface="Arial"/>
              </a:rPr>
            </a:br>
            <a:endParaRPr lang="fr-FR" sz="2800" b="0" i="0" u="none" strike="noStrike" cap="none" dirty="0">
              <a:solidFill>
                <a:srgbClr val="000000"/>
              </a:solidFill>
              <a:latin typeface="Arial"/>
              <a:ea typeface="Arial"/>
              <a:cs typeface="Arial"/>
              <a:sym typeface="Arial"/>
            </a:endParaRPr>
          </a:p>
          <a:p>
            <a:pPr marL="228600" marR="0" lvl="0" indent="-50800" algn="l" rtl="0">
              <a:lnSpc>
                <a:spcPct val="100000"/>
              </a:lnSpc>
              <a:spcBef>
                <a:spcPts val="1000"/>
              </a:spcBef>
              <a:spcAft>
                <a:spcPts val="0"/>
              </a:spcAft>
              <a:buClr>
                <a:schemeClr val="dk1"/>
              </a:buClr>
              <a:buSzPts val="2800"/>
              <a:buFont typeface="Arial"/>
              <a:buNone/>
            </a:pPr>
            <a:endParaRPr lang="fr-FR" sz="2800" b="0" i="0" u="none" strike="noStrike" cap="none" dirty="0">
              <a:solidFill>
                <a:srgbClr val="000000"/>
              </a:solidFill>
              <a:latin typeface="Arial"/>
              <a:ea typeface="Arial"/>
              <a:cs typeface="Arial"/>
              <a:sym typeface="Arial"/>
            </a:endParaRPr>
          </a:p>
        </p:txBody>
      </p:sp>
      <p:sp>
        <p:nvSpPr>
          <p:cNvPr id="1005" name="Google Shape;1005;p94"/>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Analyse des données (9/9)</a:t>
            </a:r>
            <a:endParaRPr lang="fr-FR" dirty="0">
              <a:latin typeface="Franklin Gothic Medium" panose="020B060302010202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10"/>
        <p:cNvGrpSpPr/>
        <p:nvPr/>
      </p:nvGrpSpPr>
      <p:grpSpPr>
        <a:xfrm>
          <a:off x="0" y="0"/>
          <a:ext cx="0" cy="0"/>
          <a:chOff x="0" y="0"/>
          <a:chExt cx="0" cy="0"/>
        </a:xfrm>
      </p:grpSpPr>
      <p:sp>
        <p:nvSpPr>
          <p:cNvPr id="1011" name="Google Shape;1011;p95"/>
          <p:cNvSpPr txBox="1">
            <a:spLocks noGrp="1"/>
          </p:cNvSpPr>
          <p:nvPr>
            <p:ph type="body" idx="1"/>
          </p:nvPr>
        </p:nvSpPr>
        <p:spPr>
          <a:xfrm>
            <a:off x="838200" y="1385338"/>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500"/>
              </a:spcBef>
              <a:spcAft>
                <a:spcPts val="0"/>
              </a:spcAft>
              <a:buClr>
                <a:schemeClr val="dk1"/>
              </a:buClr>
              <a:buSzPts val="2800"/>
              <a:buChar char="•"/>
            </a:pPr>
            <a:r>
              <a:rPr lang="fr-FR" sz="2800" b="1" u="sng" dirty="0">
                <a:solidFill>
                  <a:schemeClr val="dk1"/>
                </a:solidFill>
              </a:rPr>
              <a:t>Question 3</a:t>
            </a:r>
            <a:r>
              <a:rPr lang="fr-FR" sz="2800" b="1" dirty="0">
                <a:solidFill>
                  <a:schemeClr val="dk1"/>
                </a:solidFill>
              </a:rPr>
              <a:t> : </a:t>
            </a:r>
            <a:r>
              <a:rPr lang="fr-FR" sz="2800" dirty="0">
                <a:solidFill>
                  <a:schemeClr val="dk1"/>
                </a:solidFill>
              </a:rPr>
              <a:t>Comment les résultats des tests de laboratoire influencent-ils votre réponse à la question précédente ?</a:t>
            </a:r>
            <a:endParaRPr lang="fr-FR" dirty="0"/>
          </a:p>
          <a:p>
            <a:pPr marL="228600" lvl="0" indent="-228600" algn="l" rtl="0">
              <a:lnSpc>
                <a:spcPct val="115000"/>
              </a:lnSpc>
              <a:spcBef>
                <a:spcPts val="1700"/>
              </a:spcBef>
              <a:spcAft>
                <a:spcPts val="0"/>
              </a:spcAft>
              <a:buClr>
                <a:schemeClr val="dk1"/>
              </a:buClr>
              <a:buSzPts val="2800"/>
              <a:buChar char="•"/>
            </a:pPr>
            <a:r>
              <a:rPr lang="fr-FR" sz="2800" b="1" u="sng" dirty="0">
                <a:solidFill>
                  <a:schemeClr val="dk1"/>
                </a:solidFill>
              </a:rPr>
              <a:t>Réponse</a:t>
            </a:r>
            <a:r>
              <a:rPr lang="fr-FR" sz="2800" b="1" dirty="0">
                <a:solidFill>
                  <a:schemeClr val="dk1"/>
                </a:solidFill>
              </a:rPr>
              <a:t> :</a:t>
            </a:r>
            <a:endParaRPr lang="fr-FR" dirty="0"/>
          </a:p>
          <a:p>
            <a:pPr marL="800100" lvl="1" indent="-342900" algn="l" rtl="0">
              <a:lnSpc>
                <a:spcPct val="115000"/>
              </a:lnSpc>
              <a:spcBef>
                <a:spcPts val="1700"/>
              </a:spcBef>
              <a:spcAft>
                <a:spcPts val="0"/>
              </a:spcAft>
              <a:buSzPts val="2000"/>
              <a:buFont typeface="Wingdings" panose="05000000000000000000" pitchFamily="2" charset="2"/>
              <a:buChar char="§"/>
            </a:pPr>
            <a:r>
              <a:rPr lang="fr-FR" sz="2000" dirty="0">
                <a:solidFill>
                  <a:schemeClr val="dk1"/>
                </a:solidFill>
              </a:rPr>
              <a:t>Si des résultats de laboratoire positifs sont utiles pour confirmer la source, des résultats de laboratoire négatifs ne signifient pas que la salade n'était pas la source.</a:t>
            </a:r>
            <a:endParaRPr lang="fr-FR" sz="2000" dirty="0"/>
          </a:p>
          <a:p>
            <a:pPr marL="800100" lvl="1" indent="-342900" algn="l" rtl="0">
              <a:lnSpc>
                <a:spcPct val="115000"/>
              </a:lnSpc>
              <a:spcBef>
                <a:spcPts val="1700"/>
              </a:spcBef>
              <a:spcAft>
                <a:spcPts val="0"/>
              </a:spcAft>
              <a:buSzPts val="2000"/>
              <a:buFont typeface="Wingdings" panose="05000000000000000000" pitchFamily="2" charset="2"/>
              <a:buChar char="§"/>
            </a:pPr>
            <a:r>
              <a:rPr lang="fr-FR" sz="2000" dirty="0">
                <a:solidFill>
                  <a:schemeClr val="dk1"/>
                </a:solidFill>
              </a:rPr>
              <a:t>Les organismes peuvent être difficiles à détecter dans les aliments, car ils sont souvent répartis de manière hétérogène. Les enquêteurs auraient pu prélever un échantillon dans un autre lot qui n'était pas contaminé. </a:t>
            </a:r>
            <a:endParaRPr lang="fr-FR" dirty="0"/>
          </a:p>
          <a:p>
            <a:pPr marL="800100" lvl="1" indent="-342900" algn="l" rtl="0">
              <a:lnSpc>
                <a:spcPct val="115000"/>
              </a:lnSpc>
              <a:spcBef>
                <a:spcPts val="1700"/>
              </a:spcBef>
              <a:spcAft>
                <a:spcPts val="500"/>
              </a:spcAft>
              <a:buSzPts val="2000"/>
              <a:buFont typeface="Wingdings" panose="05000000000000000000" pitchFamily="2" charset="2"/>
              <a:buChar char="§"/>
            </a:pPr>
            <a:r>
              <a:rPr lang="fr-FR" sz="2000" dirty="0">
                <a:solidFill>
                  <a:schemeClr val="dk1"/>
                </a:solidFill>
              </a:rPr>
              <a:t>Il est possible que l'organisme se soit trouvé sur la personne qui a servi la salade, plutôt que dans la salade elle-même. </a:t>
            </a:r>
            <a:endParaRPr lang="fr-FR" sz="2000" dirty="0"/>
          </a:p>
        </p:txBody>
      </p:sp>
      <p:sp>
        <p:nvSpPr>
          <p:cNvPr id="1012" name="Google Shape;1012;p95"/>
          <p:cNvSpPr txBox="1">
            <a:spLocks noGrp="1"/>
          </p:cNvSpPr>
          <p:nvPr>
            <p:ph type="title"/>
          </p:nvPr>
        </p:nvSpPr>
        <p:spPr>
          <a:xfrm>
            <a:off x="838200" y="458066"/>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des données (9/9) Réponse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17"/>
        <p:cNvGrpSpPr/>
        <p:nvPr/>
      </p:nvGrpSpPr>
      <p:grpSpPr>
        <a:xfrm>
          <a:off x="0" y="0"/>
          <a:ext cx="0" cy="0"/>
          <a:chOff x="0" y="0"/>
          <a:chExt cx="0" cy="0"/>
        </a:xfrm>
      </p:grpSpPr>
      <p:grpSp>
        <p:nvGrpSpPr>
          <p:cNvPr id="1018" name="Google Shape;1018;p96"/>
          <p:cNvGrpSpPr/>
          <p:nvPr/>
        </p:nvGrpSpPr>
        <p:grpSpPr>
          <a:xfrm>
            <a:off x="1542968" y="2888966"/>
            <a:ext cx="9511475" cy="1456229"/>
            <a:chOff x="1969411" y="5140567"/>
            <a:chExt cx="8464914" cy="1201504"/>
          </a:xfrm>
        </p:grpSpPr>
        <p:sp>
          <p:nvSpPr>
            <p:cNvPr id="1019" name="Google Shape;1019;p96"/>
            <p:cNvSpPr/>
            <p:nvPr/>
          </p:nvSpPr>
          <p:spPr>
            <a:xfrm>
              <a:off x="1969411" y="5140567"/>
              <a:ext cx="2071577" cy="1199156"/>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dirty="0">
                  <a:solidFill>
                    <a:srgbClr val="000000"/>
                  </a:solidFill>
                  <a:latin typeface="Arial"/>
                  <a:ea typeface="Arial"/>
                  <a:cs typeface="Arial"/>
                  <a:sym typeface="Arial"/>
                </a:rPr>
                <a:t>Descriptif</a:t>
              </a:r>
              <a:endParaRPr lang="fr-FR" dirty="0"/>
            </a:p>
            <a:p>
              <a:pPr marL="0" marR="0" lvl="0" indent="0" algn="ctr" rtl="0">
                <a:lnSpc>
                  <a:spcPct val="100000"/>
                </a:lnSpc>
                <a:spcBef>
                  <a:spcPts val="0"/>
                </a:spcBef>
                <a:spcAft>
                  <a:spcPts val="0"/>
                </a:spcAft>
                <a:buClr>
                  <a:srgbClr val="000000"/>
                </a:buClr>
                <a:buSzPts val="2800"/>
                <a:buFont typeface="Arial"/>
                <a:buNone/>
              </a:pPr>
              <a:r>
                <a:rPr lang="fr-FR" sz="2800" b="0" i="0" u="none" strike="noStrike" cap="none" dirty="0">
                  <a:solidFill>
                    <a:srgbClr val="000000"/>
                  </a:solidFill>
                  <a:latin typeface="Arial"/>
                  <a:ea typeface="Arial"/>
                  <a:cs typeface="Arial"/>
                  <a:sym typeface="Arial"/>
                </a:rPr>
                <a:t>Étapes 1 à 6</a:t>
              </a:r>
            </a:p>
          </p:txBody>
        </p:sp>
        <p:sp>
          <p:nvSpPr>
            <p:cNvPr id="1020" name="Google Shape;1020;p96"/>
            <p:cNvSpPr/>
            <p:nvPr/>
          </p:nvSpPr>
          <p:spPr>
            <a:xfrm>
              <a:off x="4948312" y="5140567"/>
              <a:ext cx="2291351"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dirty="0">
                  <a:solidFill>
                    <a:srgbClr val="000000"/>
                  </a:solidFill>
                  <a:latin typeface="Arial"/>
                  <a:ea typeface="Arial"/>
                  <a:cs typeface="Arial"/>
                  <a:sym typeface="Arial"/>
                </a:rPr>
                <a:t>Analytique</a:t>
              </a:r>
              <a:endParaRPr lang="fr-FR" dirty="0"/>
            </a:p>
            <a:p>
              <a:pPr marL="0" marR="0" lvl="0" indent="0" algn="ctr" rtl="0">
                <a:lnSpc>
                  <a:spcPct val="100000"/>
                </a:lnSpc>
                <a:spcBef>
                  <a:spcPts val="0"/>
                </a:spcBef>
                <a:spcAft>
                  <a:spcPts val="0"/>
                </a:spcAft>
                <a:buClr>
                  <a:srgbClr val="000000"/>
                </a:buClr>
                <a:buSzPts val="2800"/>
                <a:buFont typeface="Arial"/>
                <a:buNone/>
              </a:pPr>
              <a:r>
                <a:rPr lang="fr-FR" sz="2800" b="0" i="0" u="none" strike="noStrike" cap="none" dirty="0">
                  <a:solidFill>
                    <a:srgbClr val="000000"/>
                  </a:solidFill>
                  <a:latin typeface="Arial"/>
                  <a:ea typeface="Arial"/>
                  <a:cs typeface="Arial"/>
                  <a:sym typeface="Arial"/>
                </a:rPr>
                <a:t>Étapes 7 à 10</a:t>
              </a:r>
              <a:endParaRPr lang="fr-FR" dirty="0"/>
            </a:p>
          </p:txBody>
        </p:sp>
        <p:sp>
          <p:nvSpPr>
            <p:cNvPr id="1021" name="Google Shape;1021;p96"/>
            <p:cNvSpPr/>
            <p:nvPr/>
          </p:nvSpPr>
          <p:spPr>
            <a:xfrm>
              <a:off x="8001945" y="5140567"/>
              <a:ext cx="2432380" cy="120033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lnSpc>
                  <a:spcPct val="100000"/>
                </a:lnSpc>
                <a:spcBef>
                  <a:spcPts val="0"/>
                </a:spcBef>
                <a:spcAft>
                  <a:spcPts val="0"/>
                </a:spcAft>
                <a:buClr>
                  <a:srgbClr val="000000"/>
                </a:buClr>
                <a:buSzPts val="2800"/>
                <a:buFont typeface="Arial"/>
                <a:buNone/>
              </a:pPr>
              <a:r>
                <a:rPr lang="fr-FR" sz="2800" b="1" i="0" u="none" strike="noStrike" cap="none" dirty="0">
                  <a:solidFill>
                    <a:srgbClr val="000000"/>
                  </a:solidFill>
                  <a:latin typeface="Arial"/>
                  <a:ea typeface="Arial"/>
                  <a:cs typeface="Arial"/>
                  <a:sym typeface="Arial"/>
                </a:rPr>
                <a:t>R</a:t>
              </a:r>
              <a:r>
                <a:rPr lang="fr-FR" sz="2800" b="1" dirty="0"/>
                <a:t>i</a:t>
              </a:r>
              <a:r>
                <a:rPr lang="fr-FR" sz="2800" b="1" i="0" u="none" strike="noStrike" cap="none" dirty="0">
                  <a:solidFill>
                    <a:srgbClr val="000000"/>
                  </a:solidFill>
                  <a:latin typeface="Arial"/>
                  <a:ea typeface="Arial"/>
                  <a:cs typeface="Arial"/>
                  <a:sym typeface="Arial"/>
                </a:rPr>
                <a:t>poste</a:t>
              </a:r>
              <a:endParaRPr lang="fr-FR" dirty="0"/>
            </a:p>
            <a:p>
              <a:pPr marL="0" marR="0" lvl="1" indent="0" algn="ctr" rtl="0">
                <a:lnSpc>
                  <a:spcPct val="100000"/>
                </a:lnSpc>
                <a:spcBef>
                  <a:spcPts val="0"/>
                </a:spcBef>
                <a:spcAft>
                  <a:spcPts val="0"/>
                </a:spcAft>
                <a:buClr>
                  <a:srgbClr val="000000"/>
                </a:buClr>
                <a:buSzPts val="2800"/>
                <a:buFont typeface="Arial"/>
                <a:buNone/>
              </a:pPr>
              <a:r>
                <a:rPr lang="fr-FR" sz="2800" b="0" i="0" u="none" strike="noStrike" cap="none" dirty="0">
                  <a:solidFill>
                    <a:srgbClr val="000000"/>
                  </a:solidFill>
                  <a:latin typeface="Arial"/>
                  <a:ea typeface="Arial"/>
                  <a:cs typeface="Arial"/>
                  <a:sym typeface="Arial"/>
                </a:rPr>
                <a:t>Étapes 11 à 13</a:t>
              </a:r>
              <a:endParaRPr lang="fr-FR" dirty="0"/>
            </a:p>
          </p:txBody>
        </p:sp>
        <p:sp>
          <p:nvSpPr>
            <p:cNvPr id="1022" name="Google Shape;1022;p96"/>
            <p:cNvSpPr/>
            <p:nvPr/>
          </p:nvSpPr>
          <p:spPr>
            <a:xfrm>
              <a:off x="4260763"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lang="fr-FR" sz="1800" b="0" i="0" u="none" strike="noStrike" cap="none" dirty="0">
                <a:solidFill>
                  <a:srgbClr val="FFFFFF"/>
                </a:solidFill>
                <a:latin typeface="Arial"/>
                <a:ea typeface="Arial"/>
                <a:cs typeface="Arial"/>
                <a:sym typeface="Arial"/>
              </a:endParaRPr>
            </a:p>
          </p:txBody>
        </p:sp>
        <p:sp>
          <p:nvSpPr>
            <p:cNvPr id="1023" name="Google Shape;1023;p96"/>
            <p:cNvSpPr/>
            <p:nvPr/>
          </p:nvSpPr>
          <p:spPr>
            <a:xfrm>
              <a:off x="7353727" y="5476851"/>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lang="fr-FR" sz="1800" b="0" i="0" u="none" strike="noStrike" cap="none" dirty="0">
                <a:solidFill>
                  <a:srgbClr val="FFFFFF"/>
                </a:solidFill>
                <a:latin typeface="Arial"/>
                <a:ea typeface="Arial"/>
                <a:cs typeface="Arial"/>
                <a:sym typeface="Arial"/>
              </a:endParaRPr>
            </a:p>
          </p:txBody>
        </p:sp>
      </p:grpSp>
      <p:sp>
        <p:nvSpPr>
          <p:cNvPr id="2" name="Title 1">
            <a:extLst>
              <a:ext uri="{FF2B5EF4-FFF2-40B4-BE49-F238E27FC236}">
                <a16:creationId xmlns:a16="http://schemas.microsoft.com/office/drawing/2014/main" id="{1CF457F8-0A81-D459-17C4-899D2E48EC71}"/>
              </a:ext>
            </a:extLst>
          </p:cNvPr>
          <p:cNvSpPr>
            <a:spLocks noGrp="1"/>
          </p:cNvSpPr>
          <p:nvPr>
            <p:ph type="title"/>
          </p:nvPr>
        </p:nvSpPr>
        <p:spPr>
          <a:xfrm>
            <a:off x="838199" y="457200"/>
            <a:ext cx="10918371" cy="800100"/>
          </a:xfrm>
        </p:spPr>
        <p:txBody>
          <a:bodyPr/>
          <a:lstStyle/>
          <a:p>
            <a:r>
              <a:rPr lang="fr-FR" sz="3600" dirty="0">
                <a:solidFill>
                  <a:schemeClr val="dk1"/>
                </a:solidFill>
                <a:latin typeface="Franklin Gothic Medium" panose="020B0603020102020204" pitchFamily="34" charset="0"/>
                <a:ea typeface="Libre Franklin Medium"/>
                <a:cs typeface="Libre Franklin Medium"/>
                <a:sym typeface="Libre Franklin Medium"/>
              </a:rPr>
              <a:t>Phases d'une investigation d’une flambée</a:t>
            </a:r>
            <a:br>
              <a:rPr lang="fr-FR" dirty="0">
                <a:latin typeface="Franklin Gothic Medium" panose="020B0603020102020204" pitchFamily="34" charset="0"/>
              </a:rPr>
            </a:br>
            <a:endParaRPr lang="fr-F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p97"/>
          <p:cNvSpPr txBox="1"/>
          <p:nvPr/>
        </p:nvSpPr>
        <p:spPr>
          <a:xfrm>
            <a:off x="838199" y="285134"/>
            <a:ext cx="10759069"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3800"/>
              <a:buFont typeface="Libre Franklin Medium"/>
              <a:buNone/>
            </a:pPr>
            <a:r>
              <a:rPr lang="fr-FR" sz="3800" dirty="0">
                <a:solidFill>
                  <a:schemeClr val="dk1"/>
                </a:solidFill>
                <a:latin typeface="Franklin Gothic Medium" panose="020B0603020102020204" pitchFamily="34" charset="0"/>
                <a:ea typeface="Libre Franklin Medium"/>
                <a:cs typeface="Libre Franklin Medium"/>
                <a:sym typeface="Libre Franklin Medium"/>
              </a:rPr>
              <a:t>Étape 11 : Mise en œuvre des mesures de contrôle</a:t>
            </a:r>
            <a:endParaRPr lang="fr-FR" dirty="0">
              <a:latin typeface="Franklin Gothic Medium" panose="020B0603020102020204" pitchFamily="34" charset="0"/>
            </a:endParaRPr>
          </a:p>
        </p:txBody>
      </p:sp>
      <p:sp>
        <p:nvSpPr>
          <p:cNvPr id="1031" name="Google Shape;1031;p97"/>
          <p:cNvSpPr txBox="1">
            <a:spLocks noGrp="1"/>
          </p:cNvSpPr>
          <p:nvPr>
            <p:ph type="body" idx="1"/>
          </p:nvPr>
        </p:nvSpPr>
        <p:spPr>
          <a:xfrm>
            <a:off x="838199" y="1478857"/>
            <a:ext cx="11065329" cy="4639309"/>
          </a:xfrm>
          <a:prstGeom prst="rect">
            <a:avLst/>
          </a:prstGeom>
          <a:noFill/>
          <a:ln>
            <a:noFill/>
          </a:ln>
        </p:spPr>
        <p:txBody>
          <a:bodyPr spcFirstLastPara="1" wrap="square" lIns="91425" tIns="45700" rIns="91425" bIns="45700" anchor="t" anchorCtr="0">
            <a:normAutofit fontScale="85000" lnSpcReduction="10000"/>
          </a:bodyPr>
          <a:lstStyle/>
          <a:p>
            <a:pPr marL="685800" lvl="0" indent="-685800" algn="l" rtl="0">
              <a:lnSpc>
                <a:spcPct val="100000"/>
              </a:lnSpc>
              <a:spcBef>
                <a:spcPts val="1200"/>
              </a:spcBef>
              <a:spcAft>
                <a:spcPts val="0"/>
              </a:spcAft>
              <a:buClr>
                <a:srgbClr val="A5A5A5"/>
              </a:buClr>
              <a:buSzPct val="100000"/>
              <a:buFont typeface="Arial"/>
              <a:buAutoNum type="arabicPeriod" startAt="7"/>
            </a:pPr>
            <a:r>
              <a:rPr lang="fr-FR" sz="3000" dirty="0">
                <a:solidFill>
                  <a:srgbClr val="A5A5A5"/>
                </a:solidFill>
                <a:latin typeface="Arial"/>
                <a:ea typeface="Arial"/>
                <a:cs typeface="Arial"/>
                <a:sym typeface="Arial"/>
              </a:rPr>
              <a:t>Élaborer des hypothèses</a:t>
            </a:r>
            <a:endParaRPr lang="fr-FR" dirty="0"/>
          </a:p>
          <a:p>
            <a:pPr marL="685800" lvl="0" indent="-685800" algn="l" rtl="0">
              <a:lnSpc>
                <a:spcPct val="100000"/>
              </a:lnSpc>
              <a:spcBef>
                <a:spcPts val="1700"/>
              </a:spcBef>
              <a:spcAft>
                <a:spcPts val="0"/>
              </a:spcAft>
              <a:buClr>
                <a:srgbClr val="A5A5A5"/>
              </a:buClr>
              <a:buSzPct val="100000"/>
              <a:buFont typeface="Arial"/>
              <a:buAutoNum type="arabicPeriod" startAt="7"/>
            </a:pPr>
            <a:r>
              <a:rPr lang="fr-FR" sz="3000" dirty="0">
                <a:solidFill>
                  <a:srgbClr val="A5A5A5"/>
                </a:solidFill>
                <a:latin typeface="Arial"/>
                <a:ea typeface="Arial"/>
                <a:cs typeface="Arial"/>
                <a:sym typeface="Arial"/>
              </a:rPr>
              <a:t>Évaluer les hypothèses d'un point de vue épidémiologique</a:t>
            </a:r>
            <a:endParaRPr lang="fr-FR" dirty="0"/>
          </a:p>
          <a:p>
            <a:pPr marL="685800" lvl="0" indent="-685800" algn="l" rtl="0">
              <a:lnSpc>
                <a:spcPct val="100000"/>
              </a:lnSpc>
              <a:spcBef>
                <a:spcPts val="1700"/>
              </a:spcBef>
              <a:spcAft>
                <a:spcPts val="0"/>
              </a:spcAft>
              <a:buClr>
                <a:srgbClr val="A5A5A5"/>
              </a:buClr>
              <a:buSzPct val="100000"/>
              <a:buFont typeface="Arial"/>
              <a:buAutoNum type="arabicPeriod" startAt="7"/>
            </a:pPr>
            <a:r>
              <a:rPr lang="fr-FR" sz="3000" dirty="0">
                <a:solidFill>
                  <a:srgbClr val="A5A5A5"/>
                </a:solidFill>
                <a:latin typeface="Arial"/>
                <a:ea typeface="Arial"/>
                <a:cs typeface="Arial"/>
                <a:sym typeface="Arial"/>
              </a:rPr>
              <a:t>Réconcilier l'épidémiologie avec les résultats de laboratoire et </a:t>
            </a:r>
            <a:br>
              <a:rPr lang="fr-FR" sz="3000" dirty="0">
                <a:solidFill>
                  <a:srgbClr val="A5A5A5"/>
                </a:solidFill>
                <a:latin typeface="Arial"/>
                <a:ea typeface="Arial"/>
                <a:cs typeface="Arial"/>
                <a:sym typeface="Arial"/>
              </a:rPr>
            </a:br>
            <a:r>
              <a:rPr lang="fr-FR" sz="3000" dirty="0">
                <a:solidFill>
                  <a:srgbClr val="A5A5A5"/>
                </a:solidFill>
                <a:latin typeface="Arial"/>
                <a:ea typeface="Arial"/>
                <a:cs typeface="Arial"/>
                <a:sym typeface="Arial"/>
              </a:rPr>
              <a:t>de l'environnement</a:t>
            </a:r>
            <a:endParaRPr lang="fr-FR" dirty="0"/>
          </a:p>
          <a:p>
            <a:pPr marL="685800" lvl="0" indent="-685800" algn="l" rtl="0">
              <a:lnSpc>
                <a:spcPct val="100000"/>
              </a:lnSpc>
              <a:spcBef>
                <a:spcPts val="1700"/>
              </a:spcBef>
              <a:spcAft>
                <a:spcPts val="0"/>
              </a:spcAft>
              <a:buClr>
                <a:srgbClr val="A5A5A5"/>
              </a:buClr>
              <a:buSzPct val="100000"/>
              <a:buFont typeface="Arial"/>
              <a:buAutoNum type="arabicPeriod" startAt="7"/>
            </a:pPr>
            <a:r>
              <a:rPr lang="fr-FR" sz="3000" dirty="0">
                <a:solidFill>
                  <a:srgbClr val="A5A5A5"/>
                </a:solidFill>
                <a:latin typeface="Arial"/>
                <a:ea typeface="Arial"/>
                <a:cs typeface="Arial"/>
                <a:sym typeface="Arial"/>
              </a:rPr>
              <a:t>Réaliser des études supplémentaires si nécessaire</a:t>
            </a:r>
            <a:endParaRPr lang="fr-FR" dirty="0"/>
          </a:p>
          <a:p>
            <a:pPr marL="685800" lvl="0" indent="-685800" algn="l" rtl="0">
              <a:lnSpc>
                <a:spcPct val="110000"/>
              </a:lnSpc>
              <a:spcBef>
                <a:spcPts val="1700"/>
              </a:spcBef>
              <a:spcAft>
                <a:spcPts val="0"/>
              </a:spcAft>
              <a:buClr>
                <a:schemeClr val="dk1"/>
              </a:buClr>
              <a:buSzPct val="100000"/>
              <a:buFont typeface="Arial"/>
              <a:buAutoNum type="arabicPeriod" startAt="7"/>
            </a:pPr>
            <a:r>
              <a:rPr lang="fr-FR" sz="3000" dirty="0">
                <a:latin typeface="Arial"/>
                <a:ea typeface="Arial"/>
                <a:cs typeface="Arial"/>
                <a:sym typeface="Arial"/>
              </a:rPr>
              <a:t>Mettre en œuvre et évaluer les mesures de prévention et de contrôle</a:t>
            </a:r>
            <a:endParaRPr lang="fr-FR" dirty="0"/>
          </a:p>
          <a:p>
            <a:pPr marL="685800" lvl="0" indent="-685800" algn="l" rtl="0">
              <a:lnSpc>
                <a:spcPct val="110000"/>
              </a:lnSpc>
              <a:spcBef>
                <a:spcPts val="1700"/>
              </a:spcBef>
              <a:spcAft>
                <a:spcPts val="0"/>
              </a:spcAft>
              <a:buClr>
                <a:srgbClr val="A5A5A5"/>
              </a:buClr>
              <a:buSzPct val="100000"/>
              <a:buFont typeface="Arial"/>
              <a:buAutoNum type="arabicPeriod" startAt="7"/>
            </a:pPr>
            <a:r>
              <a:rPr lang="fr-FR" sz="3000" dirty="0">
                <a:solidFill>
                  <a:srgbClr val="A5A5A5"/>
                </a:solidFill>
                <a:latin typeface="Arial"/>
                <a:ea typeface="Arial"/>
                <a:cs typeface="Arial"/>
                <a:sym typeface="Arial"/>
              </a:rPr>
              <a:t>Mettre en place ou maintenir la surveillance</a:t>
            </a:r>
            <a:endParaRPr lang="fr-FR" dirty="0"/>
          </a:p>
          <a:p>
            <a:pPr marL="685800" lvl="0" indent="-685800" algn="l" rtl="0">
              <a:lnSpc>
                <a:spcPct val="110000"/>
              </a:lnSpc>
              <a:spcBef>
                <a:spcPts val="1700"/>
              </a:spcBef>
              <a:spcAft>
                <a:spcPts val="0"/>
              </a:spcAft>
              <a:buClr>
                <a:srgbClr val="A5A5A5"/>
              </a:buClr>
              <a:buSzPct val="100000"/>
              <a:buFont typeface="Arial"/>
              <a:buAutoNum type="arabicPeriod" startAt="7"/>
            </a:pPr>
            <a:r>
              <a:rPr lang="fr-FR" sz="3000" dirty="0">
                <a:solidFill>
                  <a:srgbClr val="A5A5A5"/>
                </a:solidFill>
                <a:latin typeface="Arial"/>
                <a:ea typeface="Arial"/>
                <a:cs typeface="Arial"/>
                <a:sym typeface="Arial"/>
              </a:rPr>
              <a:t>Communiquer les résultats</a:t>
            </a:r>
            <a:endParaRPr lang="fr-FR" dirty="0"/>
          </a:p>
          <a:p>
            <a:pPr marL="287338" lvl="0" indent="-109538" algn="l" rtl="0">
              <a:lnSpc>
                <a:spcPct val="100000"/>
              </a:lnSpc>
              <a:spcBef>
                <a:spcPts val="1000"/>
              </a:spcBef>
              <a:spcAft>
                <a:spcPts val="500"/>
              </a:spcAft>
              <a:buClr>
                <a:schemeClr val="dk1"/>
              </a:buClr>
              <a:buSzPct val="100000"/>
              <a:buNone/>
            </a:pP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44"/>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685800" lvl="0" indent="-685800" algn="l" rtl="0">
              <a:lnSpc>
                <a:spcPct val="100000"/>
              </a:lnSpc>
              <a:spcBef>
                <a:spcPts val="0"/>
              </a:spcBef>
              <a:spcAft>
                <a:spcPts val="0"/>
              </a:spcAft>
              <a:buClr>
                <a:schemeClr val="dk1"/>
              </a:buClr>
              <a:buSzPts val="2800"/>
              <a:buFont typeface="Libre Franklin Medium"/>
              <a:buAutoNum type="arabicPeriod" startAt="7"/>
            </a:pPr>
            <a:r>
              <a:rPr lang="fr-FR" sz="2600" dirty="0"/>
              <a:t>Élaborer des hypothèses</a:t>
            </a:r>
          </a:p>
          <a:p>
            <a:pPr marL="685800" lvl="0" indent="-685800" algn="l" rtl="0">
              <a:lnSpc>
                <a:spcPct val="100000"/>
              </a:lnSpc>
              <a:spcBef>
                <a:spcPts val="1700"/>
              </a:spcBef>
              <a:spcAft>
                <a:spcPts val="0"/>
              </a:spcAft>
              <a:buClr>
                <a:srgbClr val="A5A5A5"/>
              </a:buClr>
              <a:buSzPts val="2800"/>
              <a:buFont typeface="Libre Franklin Medium"/>
              <a:buAutoNum type="arabicPeriod" startAt="7"/>
            </a:pPr>
            <a:r>
              <a:rPr lang="fr-FR" sz="2600" dirty="0">
                <a:solidFill>
                  <a:srgbClr val="A6A6A6"/>
                </a:solidFill>
              </a:rPr>
              <a:t>Évaluer les hypothèses d'un point de vue épidémiologique</a:t>
            </a:r>
            <a:endParaRPr lang="fr-FR" sz="2600" dirty="0"/>
          </a:p>
          <a:p>
            <a:pPr marL="685800" lvl="0" indent="-685800" algn="l" rtl="0">
              <a:lnSpc>
                <a:spcPct val="100000"/>
              </a:lnSpc>
              <a:spcBef>
                <a:spcPts val="1700"/>
              </a:spcBef>
              <a:spcAft>
                <a:spcPts val="0"/>
              </a:spcAft>
              <a:buClr>
                <a:srgbClr val="A5A5A5"/>
              </a:buClr>
              <a:buSzPts val="2800"/>
              <a:buFont typeface="Libre Franklin Medium"/>
              <a:buAutoNum type="arabicPeriod" startAt="7"/>
            </a:pPr>
            <a:r>
              <a:rPr lang="fr-FR" sz="2600" dirty="0">
                <a:solidFill>
                  <a:srgbClr val="A6A6A6"/>
                </a:solidFill>
              </a:rPr>
              <a:t>Réconcilier l'épidémiologie avec les résultats obtenus en laboratoire et dans l'environnement</a:t>
            </a:r>
            <a:endParaRPr lang="fr-FR" sz="2600" dirty="0"/>
          </a:p>
          <a:p>
            <a:pPr marL="685800" lvl="0" indent="-685800" algn="l" rtl="0">
              <a:lnSpc>
                <a:spcPct val="100000"/>
              </a:lnSpc>
              <a:spcBef>
                <a:spcPts val="1700"/>
              </a:spcBef>
              <a:spcAft>
                <a:spcPts val="0"/>
              </a:spcAft>
              <a:buClr>
                <a:srgbClr val="A5A5A5"/>
              </a:buClr>
              <a:buSzPts val="2800"/>
              <a:buFont typeface="Libre Franklin Medium"/>
              <a:buAutoNum type="arabicPeriod" startAt="7"/>
            </a:pPr>
            <a:r>
              <a:rPr lang="fr-FR" sz="2600" dirty="0">
                <a:solidFill>
                  <a:srgbClr val="A6A6A6"/>
                </a:solidFill>
              </a:rPr>
              <a:t>Réaliser des études supplémentaires si nécessaire</a:t>
            </a:r>
            <a:endParaRPr lang="fr-FR" sz="2600" dirty="0"/>
          </a:p>
          <a:p>
            <a:pPr marL="690563" lvl="0" indent="-690563" algn="l" rtl="0">
              <a:lnSpc>
                <a:spcPct val="110000"/>
              </a:lnSpc>
              <a:spcBef>
                <a:spcPts val="1700"/>
              </a:spcBef>
              <a:spcAft>
                <a:spcPts val="0"/>
              </a:spcAft>
              <a:buClr>
                <a:srgbClr val="A5A5A5"/>
              </a:buClr>
              <a:buSzPts val="2800"/>
              <a:buFont typeface="Libre Franklin Medium"/>
              <a:buAutoNum type="arabicPeriod" startAt="7"/>
            </a:pPr>
            <a:r>
              <a:rPr lang="fr-FR" sz="2600" dirty="0">
                <a:solidFill>
                  <a:srgbClr val="A6A6A6"/>
                </a:solidFill>
              </a:rPr>
              <a:t>Mettre en œuvre et évaluer les mesures de prévention et de contrôle</a:t>
            </a:r>
            <a:endParaRPr lang="fr-FR" sz="2600" dirty="0"/>
          </a:p>
          <a:p>
            <a:pPr marL="690563" lvl="0" indent="-690563" algn="l" rtl="0">
              <a:lnSpc>
                <a:spcPct val="110000"/>
              </a:lnSpc>
              <a:spcBef>
                <a:spcPts val="1700"/>
              </a:spcBef>
              <a:spcAft>
                <a:spcPts val="0"/>
              </a:spcAft>
              <a:buClr>
                <a:srgbClr val="A5A5A5"/>
              </a:buClr>
              <a:buSzPts val="2800"/>
              <a:buFont typeface="Libre Franklin Medium"/>
              <a:buAutoNum type="arabicPeriod" startAt="7"/>
            </a:pPr>
            <a:r>
              <a:rPr lang="fr-FR" sz="2600" dirty="0">
                <a:solidFill>
                  <a:srgbClr val="A6A6A6"/>
                </a:solidFill>
              </a:rPr>
              <a:t>Mettre en place ou maintenir la surveillance</a:t>
            </a:r>
            <a:endParaRPr lang="fr-FR" sz="2600" dirty="0"/>
          </a:p>
          <a:p>
            <a:pPr marL="690563" lvl="0" indent="-690563" algn="l" rtl="0">
              <a:lnSpc>
                <a:spcPct val="110000"/>
              </a:lnSpc>
              <a:spcBef>
                <a:spcPts val="1700"/>
              </a:spcBef>
              <a:spcAft>
                <a:spcPts val="0"/>
              </a:spcAft>
              <a:buClr>
                <a:srgbClr val="A5A5A5"/>
              </a:buClr>
              <a:buSzPts val="2800"/>
              <a:buFont typeface="Libre Franklin Medium"/>
              <a:buAutoNum type="arabicPeriod" startAt="7"/>
            </a:pPr>
            <a:r>
              <a:rPr lang="fr-FR" sz="2600" dirty="0">
                <a:solidFill>
                  <a:srgbClr val="A6A6A6"/>
                </a:solidFill>
              </a:rPr>
              <a:t>Communiquer les résultats</a:t>
            </a:r>
            <a:endParaRPr lang="fr-FR" sz="2600" dirty="0"/>
          </a:p>
          <a:p>
            <a:pPr marL="287338" lvl="0" indent="-109538" algn="l" rtl="0">
              <a:lnSpc>
                <a:spcPct val="100000"/>
              </a:lnSpc>
              <a:spcBef>
                <a:spcPts val="1000"/>
              </a:spcBef>
              <a:spcAft>
                <a:spcPts val="500"/>
              </a:spcAft>
              <a:buClr>
                <a:schemeClr val="dk1"/>
              </a:buClr>
              <a:buSzPts val="2800"/>
              <a:buNone/>
            </a:pPr>
            <a:endParaRPr lang="fr-FR" dirty="0"/>
          </a:p>
        </p:txBody>
      </p:sp>
      <p:sp>
        <p:nvSpPr>
          <p:cNvPr id="2" name="Title 1">
            <a:extLst>
              <a:ext uri="{FF2B5EF4-FFF2-40B4-BE49-F238E27FC236}">
                <a16:creationId xmlns:a16="http://schemas.microsoft.com/office/drawing/2014/main" id="{D247F7D4-2233-DC69-BBF7-C98BC5210B83}"/>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Étape 7 : Élaborer des hypothèses</a:t>
            </a:r>
            <a:br>
              <a:rPr lang="fr-FR" dirty="0">
                <a:latin typeface="Franklin Gothic Medium" panose="020B0603020102020204" pitchFamily="34" charset="0"/>
              </a:rPr>
            </a:br>
            <a:endParaRPr lang="fr-F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36"/>
        <p:cNvGrpSpPr/>
        <p:nvPr/>
      </p:nvGrpSpPr>
      <p:grpSpPr>
        <a:xfrm>
          <a:off x="0" y="0"/>
          <a:ext cx="0" cy="0"/>
          <a:chOff x="0" y="0"/>
          <a:chExt cx="0" cy="0"/>
        </a:xfrm>
      </p:grpSpPr>
      <p:sp>
        <p:nvSpPr>
          <p:cNvPr id="1037" name="Google Shape;1037;p9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Prévenir d'autres expositions et de nouvelles épidémies en éliminant ou en traitant la source</a:t>
            </a:r>
          </a:p>
          <a:p>
            <a:pPr marL="228600" lvl="0" indent="-228600" algn="l" rtl="0">
              <a:lnSpc>
                <a:spcPct val="100000"/>
              </a:lnSpc>
              <a:spcBef>
                <a:spcPts val="1000"/>
              </a:spcBef>
              <a:spcAft>
                <a:spcPts val="0"/>
              </a:spcAft>
              <a:buClr>
                <a:schemeClr val="dk1"/>
              </a:buClr>
              <a:buSzPts val="2800"/>
              <a:buChar char="•"/>
            </a:pPr>
            <a:r>
              <a:rPr lang="fr-FR" dirty="0"/>
              <a:t>Mettre en place des mesures de contrôle dès que possible</a:t>
            </a:r>
          </a:p>
          <a:p>
            <a:pPr marL="228600" lvl="0" indent="-228600" algn="l" rtl="0">
              <a:lnSpc>
                <a:spcPct val="100000"/>
              </a:lnSpc>
              <a:spcBef>
                <a:spcPts val="1000"/>
              </a:spcBef>
              <a:spcAft>
                <a:spcPts val="0"/>
              </a:spcAft>
              <a:buClr>
                <a:schemeClr val="dk1"/>
              </a:buClr>
              <a:buSzPts val="2800"/>
              <a:buChar char="•"/>
            </a:pPr>
            <a:r>
              <a:rPr lang="fr-FR" dirty="0"/>
              <a:t>Coordination avec les autorités locales et </a:t>
            </a:r>
            <a:br>
              <a:rPr lang="fr-FR" dirty="0"/>
            </a:br>
            <a:r>
              <a:rPr lang="fr-FR" dirty="0"/>
              <a:t>les populations concernées</a:t>
            </a:r>
          </a:p>
          <a:p>
            <a:pPr marL="228600" lvl="0" indent="-228600" algn="l" rtl="0">
              <a:lnSpc>
                <a:spcPct val="100000"/>
              </a:lnSpc>
              <a:spcBef>
                <a:spcPts val="1000"/>
              </a:spcBef>
              <a:spcAft>
                <a:spcPts val="500"/>
              </a:spcAft>
              <a:buClr>
                <a:schemeClr val="dk1"/>
              </a:buClr>
              <a:buSzPts val="2800"/>
              <a:buChar char="•"/>
            </a:pPr>
            <a:r>
              <a:rPr lang="fr-FR" dirty="0"/>
              <a:t>Assurer la coordination des efforts et des messages entre tous les ministères concernés</a:t>
            </a:r>
          </a:p>
        </p:txBody>
      </p:sp>
      <p:sp>
        <p:nvSpPr>
          <p:cNvPr id="1038" name="Google Shape;1038;p98"/>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Mettre en œuvre les mesures de contrôle</a:t>
            </a:r>
            <a:endParaRPr lang="fr-FR" dirty="0">
              <a:latin typeface="Franklin Gothic Medium" panose="020B0603020102020204"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1044" name="Google Shape;1044;p99"/>
          <p:cNvSpPr txBox="1">
            <a:spLocks noGrp="1"/>
          </p:cNvSpPr>
          <p:nvPr>
            <p:ph type="title"/>
          </p:nvPr>
        </p:nvSpPr>
        <p:spPr>
          <a:xfrm>
            <a:off x="813942" y="460861"/>
            <a:ext cx="10515600" cy="693223"/>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Stratégies de contrôle</a:t>
            </a:r>
          </a:p>
        </p:txBody>
      </p:sp>
      <p:sp>
        <p:nvSpPr>
          <p:cNvPr id="1045" name="Google Shape;1045;p99"/>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p:txBody>
      </p:sp>
      <p:sp>
        <p:nvSpPr>
          <p:cNvPr id="1046" name="Google Shape;1046;p99"/>
          <p:cNvSpPr txBox="1"/>
          <p:nvPr/>
        </p:nvSpPr>
        <p:spPr>
          <a:xfrm>
            <a:off x="4987290" y="1524001"/>
            <a:ext cx="228600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Mode de transmission</a:t>
            </a:r>
            <a:endParaRPr lang="fr-FR" sz="1800" b="0" i="0" u="none" strike="noStrike" cap="none" dirty="0">
              <a:solidFill>
                <a:srgbClr val="000000"/>
              </a:solidFill>
              <a:latin typeface="Arial"/>
              <a:ea typeface="Arial"/>
              <a:cs typeface="Arial"/>
              <a:sym typeface="Arial"/>
            </a:endParaRPr>
          </a:p>
        </p:txBody>
      </p:sp>
      <p:sp>
        <p:nvSpPr>
          <p:cNvPr id="1047" name="Google Shape;1047;p99"/>
          <p:cNvSpPr txBox="1"/>
          <p:nvPr/>
        </p:nvSpPr>
        <p:spPr>
          <a:xfrm>
            <a:off x="110109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Réservoir</a:t>
            </a:r>
            <a:endParaRPr lang="fr-FR" sz="1800" b="0" i="0" u="none" strike="noStrike" cap="none" dirty="0">
              <a:solidFill>
                <a:srgbClr val="000000"/>
              </a:solidFill>
              <a:latin typeface="Arial"/>
              <a:ea typeface="Arial"/>
              <a:cs typeface="Arial"/>
              <a:sym typeface="Arial"/>
            </a:endParaRPr>
          </a:p>
        </p:txBody>
      </p:sp>
      <p:sp>
        <p:nvSpPr>
          <p:cNvPr id="1048" name="Google Shape;1048;p99"/>
          <p:cNvSpPr txBox="1"/>
          <p:nvPr/>
        </p:nvSpPr>
        <p:spPr>
          <a:xfrm>
            <a:off x="1905000" y="5595033"/>
            <a:ext cx="8632902"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44546A"/>
              </a:buClr>
              <a:buSzPts val="2400"/>
              <a:buFont typeface="Arial"/>
              <a:buNone/>
            </a:pPr>
            <a:r>
              <a:rPr lang="fr-FR" sz="2400" b="1" i="0" u="none" strike="noStrike" cap="none" dirty="0">
                <a:solidFill>
                  <a:srgbClr val="44546A"/>
                </a:solidFill>
                <a:latin typeface="Arial"/>
                <a:ea typeface="Arial"/>
                <a:cs typeface="Arial"/>
                <a:sym typeface="Arial"/>
              </a:rPr>
              <a:t>*Réservoir : </a:t>
            </a:r>
            <a:r>
              <a:rPr lang="fr-FR" sz="2400" b="0" i="0" u="none" strike="noStrike" cap="none" dirty="0">
                <a:solidFill>
                  <a:srgbClr val="44546A"/>
                </a:solidFill>
                <a:latin typeface="Arial"/>
                <a:ea typeface="Arial"/>
                <a:cs typeface="Arial"/>
                <a:sym typeface="Arial"/>
              </a:rPr>
              <a:t>habitat (humains, animaux, environnement) dans lequel un agent infectieux habituellement vit et se multiplie</a:t>
            </a:r>
            <a:endParaRPr lang="fr-FR" sz="1800" b="0" i="0" u="none" strike="noStrike" cap="none" dirty="0">
              <a:solidFill>
                <a:srgbClr val="000000"/>
              </a:solidFill>
              <a:latin typeface="Arial"/>
              <a:ea typeface="Arial"/>
              <a:cs typeface="Arial"/>
              <a:sym typeface="Arial"/>
            </a:endParaRPr>
          </a:p>
        </p:txBody>
      </p:sp>
      <p:sp>
        <p:nvSpPr>
          <p:cNvPr id="1049" name="Google Shape;1049;p99"/>
          <p:cNvSpPr/>
          <p:nvPr/>
        </p:nvSpPr>
        <p:spPr>
          <a:xfrm>
            <a:off x="4918270" y="2360311"/>
            <a:ext cx="2644046" cy="271999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Courier New"/>
              <a:ea typeface="Courier New"/>
              <a:cs typeface="Courier New"/>
              <a:sym typeface="Courier New"/>
            </a:endParaRPr>
          </a:p>
        </p:txBody>
      </p:sp>
      <p:sp>
        <p:nvSpPr>
          <p:cNvPr id="1050" name="Google Shape;1050;p99"/>
          <p:cNvSpPr txBox="1"/>
          <p:nvPr/>
        </p:nvSpPr>
        <p:spPr>
          <a:xfrm>
            <a:off x="3387801" y="2848181"/>
            <a:ext cx="875086"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Agent</a:t>
            </a:r>
            <a:endParaRPr lang="fr-FR" sz="1400" b="0" i="0" u="none" strike="noStrike" cap="none" dirty="0">
              <a:solidFill>
                <a:srgbClr val="000000"/>
              </a:solidFill>
              <a:latin typeface="Arial"/>
              <a:ea typeface="Arial"/>
              <a:cs typeface="Arial"/>
              <a:sym typeface="Arial"/>
            </a:endParaRPr>
          </a:p>
        </p:txBody>
      </p:sp>
      <p:pic>
        <p:nvPicPr>
          <p:cNvPr id="1051" name="Google Shape;1051;p99"/>
          <p:cNvPicPr preferRelativeResize="0"/>
          <p:nvPr/>
        </p:nvPicPr>
        <p:blipFill rotWithShape="1">
          <a:blip r:embed="rId3">
            <a:alphaModFix/>
          </a:blip>
          <a:srcRect/>
          <a:stretch/>
        </p:blipFill>
        <p:spPr>
          <a:xfrm flipH="1">
            <a:off x="2026987" y="4037394"/>
            <a:ext cx="1094606" cy="701171"/>
          </a:xfrm>
          <a:prstGeom prst="rect">
            <a:avLst/>
          </a:prstGeom>
          <a:noFill/>
          <a:ln>
            <a:noFill/>
          </a:ln>
        </p:spPr>
      </p:pic>
      <p:pic>
        <p:nvPicPr>
          <p:cNvPr id="1052" name="Google Shape;1052;p99"/>
          <p:cNvPicPr preferRelativeResize="0"/>
          <p:nvPr/>
        </p:nvPicPr>
        <p:blipFill rotWithShape="1">
          <a:blip r:embed="rId4">
            <a:alphaModFix/>
          </a:blip>
          <a:srcRect/>
          <a:stretch/>
        </p:blipFill>
        <p:spPr>
          <a:xfrm flipH="1">
            <a:off x="968196" y="4091973"/>
            <a:ext cx="934327" cy="1087054"/>
          </a:xfrm>
          <a:prstGeom prst="rect">
            <a:avLst/>
          </a:prstGeom>
          <a:noFill/>
          <a:ln>
            <a:noFill/>
          </a:ln>
        </p:spPr>
      </p:pic>
      <p:pic>
        <p:nvPicPr>
          <p:cNvPr id="1053" name="Google Shape;1053;p99"/>
          <p:cNvPicPr preferRelativeResize="0"/>
          <p:nvPr/>
        </p:nvPicPr>
        <p:blipFill rotWithShape="1">
          <a:blip r:embed="rId5">
            <a:alphaModFix/>
          </a:blip>
          <a:srcRect/>
          <a:stretch/>
        </p:blipFill>
        <p:spPr>
          <a:xfrm>
            <a:off x="1973761" y="4745165"/>
            <a:ext cx="1596982" cy="619380"/>
          </a:xfrm>
          <a:prstGeom prst="rect">
            <a:avLst/>
          </a:prstGeom>
          <a:noFill/>
          <a:ln>
            <a:noFill/>
          </a:ln>
        </p:spPr>
      </p:pic>
      <p:grpSp>
        <p:nvGrpSpPr>
          <p:cNvPr id="1054" name="Google Shape;1054;p99"/>
          <p:cNvGrpSpPr/>
          <p:nvPr/>
        </p:nvGrpSpPr>
        <p:grpSpPr>
          <a:xfrm>
            <a:off x="5394960" y="2406630"/>
            <a:ext cx="1958452" cy="2523201"/>
            <a:chOff x="3608070" y="2406629"/>
            <a:chExt cx="1958452" cy="2523201"/>
          </a:xfrm>
        </p:grpSpPr>
        <p:pic>
          <p:nvPicPr>
            <p:cNvPr id="1055" name="Google Shape;1055;p99"/>
            <p:cNvPicPr preferRelativeResize="0"/>
            <p:nvPr/>
          </p:nvPicPr>
          <p:blipFill rotWithShape="1">
            <a:blip r:embed="rId6">
              <a:alphaModFix/>
            </a:blip>
            <a:srcRect/>
            <a:stretch/>
          </p:blipFill>
          <p:spPr>
            <a:xfrm>
              <a:off x="4072600" y="3333778"/>
              <a:ext cx="787342" cy="787342"/>
            </a:xfrm>
            <a:prstGeom prst="rect">
              <a:avLst/>
            </a:prstGeom>
            <a:noFill/>
            <a:ln>
              <a:noFill/>
            </a:ln>
          </p:spPr>
        </p:pic>
        <p:pic>
          <p:nvPicPr>
            <p:cNvPr id="1056" name="Google Shape;1056;p99"/>
            <p:cNvPicPr preferRelativeResize="0"/>
            <p:nvPr/>
          </p:nvPicPr>
          <p:blipFill rotWithShape="1">
            <a:blip r:embed="rId7">
              <a:alphaModFix/>
            </a:blip>
            <a:srcRect/>
            <a:stretch/>
          </p:blipFill>
          <p:spPr>
            <a:xfrm>
              <a:off x="4630870" y="2406629"/>
              <a:ext cx="919956" cy="919956"/>
            </a:xfrm>
            <a:prstGeom prst="rect">
              <a:avLst/>
            </a:prstGeom>
            <a:noFill/>
            <a:ln>
              <a:noFill/>
            </a:ln>
          </p:spPr>
        </p:pic>
        <p:pic>
          <p:nvPicPr>
            <p:cNvPr id="1057" name="Google Shape;1057;p99" descr="Fruit bowl with solid fill"/>
            <p:cNvPicPr preferRelativeResize="0"/>
            <p:nvPr/>
          </p:nvPicPr>
          <p:blipFill rotWithShape="1">
            <a:blip r:embed="rId8">
              <a:alphaModFix/>
            </a:blip>
            <a:srcRect/>
            <a:stretch/>
          </p:blipFill>
          <p:spPr>
            <a:xfrm>
              <a:off x="3608070" y="4120470"/>
              <a:ext cx="672176" cy="672176"/>
            </a:xfrm>
            <a:prstGeom prst="rect">
              <a:avLst/>
            </a:prstGeom>
            <a:noFill/>
            <a:ln>
              <a:noFill/>
            </a:ln>
          </p:spPr>
        </p:pic>
        <p:pic>
          <p:nvPicPr>
            <p:cNvPr id="1058" name="Google Shape;1058;p99" descr="Windy with solid fill"/>
            <p:cNvPicPr preferRelativeResize="0"/>
            <p:nvPr/>
          </p:nvPicPr>
          <p:blipFill rotWithShape="1">
            <a:blip r:embed="rId9">
              <a:alphaModFix/>
            </a:blip>
            <a:srcRect/>
            <a:stretch/>
          </p:blipFill>
          <p:spPr>
            <a:xfrm>
              <a:off x="4652122" y="4015430"/>
              <a:ext cx="914400" cy="914400"/>
            </a:xfrm>
            <a:prstGeom prst="rect">
              <a:avLst/>
            </a:prstGeom>
            <a:noFill/>
            <a:ln>
              <a:noFill/>
            </a:ln>
          </p:spPr>
        </p:pic>
      </p:grpSp>
      <p:pic>
        <p:nvPicPr>
          <p:cNvPr id="1059" name="Google Shape;1059;p99" descr="An Introduction to Infectious Disease - Science in the News"/>
          <p:cNvPicPr preferRelativeResize="0"/>
          <p:nvPr/>
        </p:nvPicPr>
        <p:blipFill rotWithShape="1">
          <a:blip r:embed="rId10">
            <a:alphaModFix/>
          </a:blip>
          <a:srcRect l="55162" t="9835" r="34781" b="72808"/>
          <a:stretch/>
        </p:blipFill>
        <p:spPr>
          <a:xfrm>
            <a:off x="5350760" y="2486342"/>
            <a:ext cx="717152" cy="787341"/>
          </a:xfrm>
          <a:prstGeom prst="rect">
            <a:avLst/>
          </a:prstGeom>
          <a:noFill/>
          <a:ln>
            <a:noFill/>
          </a:ln>
        </p:spPr>
      </p:pic>
      <p:pic>
        <p:nvPicPr>
          <p:cNvPr id="1060" name="Google Shape;1060;p99" descr="Image result for Human Drawing PNG"/>
          <p:cNvPicPr preferRelativeResize="0"/>
          <p:nvPr/>
        </p:nvPicPr>
        <p:blipFill rotWithShape="1">
          <a:blip r:embed="rId11">
            <a:alphaModFix/>
          </a:blip>
          <a:srcRect/>
          <a:stretch/>
        </p:blipFill>
        <p:spPr>
          <a:xfrm>
            <a:off x="1622428" y="2452082"/>
            <a:ext cx="712520" cy="1572354"/>
          </a:xfrm>
          <a:prstGeom prst="rect">
            <a:avLst/>
          </a:prstGeom>
          <a:noFill/>
          <a:ln>
            <a:noFill/>
          </a:ln>
        </p:spPr>
      </p:pic>
      <p:sp>
        <p:nvSpPr>
          <p:cNvPr id="1061" name="Google Shape;1061;p99" descr="Bacteria icon vector. bacteria illustration sign. microbe symbol ..."/>
          <p:cNvSpPr/>
          <p:nvPr/>
        </p:nvSpPr>
        <p:spPr>
          <a:xfrm>
            <a:off x="620649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1062" name="Google Shape;1062;p99" descr="A group of different colored bacteria&#10;&#10;Description automatically generated with medium confidence"/>
          <p:cNvPicPr preferRelativeResize="0"/>
          <p:nvPr/>
        </p:nvPicPr>
        <p:blipFill rotWithShape="1">
          <a:blip r:embed="rId12">
            <a:alphaModFix/>
          </a:blip>
          <a:srcRect/>
          <a:stretch/>
        </p:blipFill>
        <p:spPr>
          <a:xfrm>
            <a:off x="3308438" y="3280733"/>
            <a:ext cx="964886" cy="551303"/>
          </a:xfrm>
          <a:prstGeom prst="rect">
            <a:avLst/>
          </a:prstGeom>
          <a:noFill/>
          <a:ln>
            <a:noFill/>
          </a:ln>
        </p:spPr>
      </p:pic>
      <p:sp>
        <p:nvSpPr>
          <p:cNvPr id="1063" name="Google Shape;1063;p99"/>
          <p:cNvSpPr txBox="1"/>
          <p:nvPr/>
        </p:nvSpPr>
        <p:spPr>
          <a:xfrm>
            <a:off x="8076233" y="1518153"/>
            <a:ext cx="3621350"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Hôte s</a:t>
            </a:r>
            <a:r>
              <a:rPr lang="fr-FR" sz="2400" b="1" dirty="0"/>
              <a:t>usceptible</a:t>
            </a:r>
            <a:endParaRPr lang="fr-FR" sz="18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(via le point d'entrée)</a:t>
            </a:r>
            <a:endParaRPr lang="fr-FR" sz="1800" b="0" i="0" u="none" strike="noStrike" cap="none" dirty="0">
              <a:solidFill>
                <a:srgbClr val="000000"/>
              </a:solidFill>
              <a:latin typeface="Arial"/>
              <a:ea typeface="Arial"/>
              <a:cs typeface="Arial"/>
              <a:sym typeface="Arial"/>
            </a:endParaRPr>
          </a:p>
        </p:txBody>
      </p:sp>
      <p:sp>
        <p:nvSpPr>
          <p:cNvPr id="1064" name="Google Shape;1064;p99"/>
          <p:cNvSpPr/>
          <p:nvPr/>
        </p:nvSpPr>
        <p:spPr>
          <a:xfrm>
            <a:off x="8247211" y="3383280"/>
            <a:ext cx="503770" cy="546910"/>
          </a:xfrm>
          <a:prstGeom prst="notchedRightArrow">
            <a:avLst>
              <a:gd name="adj1" fmla="val 50000"/>
              <a:gd name="adj2" fmla="val 43056"/>
            </a:avLst>
          </a:prstGeom>
          <a:solidFill>
            <a:srgbClr val="00953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grpSp>
        <p:nvGrpSpPr>
          <p:cNvPr id="1065" name="Google Shape;1065;p99"/>
          <p:cNvGrpSpPr/>
          <p:nvPr/>
        </p:nvGrpSpPr>
        <p:grpSpPr>
          <a:xfrm>
            <a:off x="9112695" y="2639929"/>
            <a:ext cx="2227158" cy="2539098"/>
            <a:chOff x="7988753" y="2389574"/>
            <a:chExt cx="2227158" cy="2539098"/>
          </a:xfrm>
        </p:grpSpPr>
        <p:pic>
          <p:nvPicPr>
            <p:cNvPr id="1066" name="Google Shape;1066;p99" descr="Image result for Human Drawing PNG"/>
            <p:cNvPicPr preferRelativeResize="0"/>
            <p:nvPr/>
          </p:nvPicPr>
          <p:blipFill rotWithShape="1">
            <a:blip r:embed="rId11">
              <a:alphaModFix/>
            </a:blip>
            <a:srcRect/>
            <a:stretch/>
          </p:blipFill>
          <p:spPr>
            <a:xfrm>
              <a:off x="7988753" y="2389574"/>
              <a:ext cx="712520" cy="1572354"/>
            </a:xfrm>
            <a:prstGeom prst="rect">
              <a:avLst/>
            </a:prstGeom>
            <a:noFill/>
            <a:ln>
              <a:noFill/>
            </a:ln>
          </p:spPr>
        </p:pic>
        <p:pic>
          <p:nvPicPr>
            <p:cNvPr id="1067" name="Google Shape;1067;p99" descr="Image result for Cow Outline"/>
            <p:cNvPicPr preferRelativeResize="0"/>
            <p:nvPr/>
          </p:nvPicPr>
          <p:blipFill rotWithShape="1">
            <a:blip r:embed="rId13">
              <a:alphaModFix/>
            </a:blip>
            <a:srcRect/>
            <a:stretch/>
          </p:blipFill>
          <p:spPr>
            <a:xfrm>
              <a:off x="8889035" y="2771598"/>
              <a:ext cx="1326876" cy="965615"/>
            </a:xfrm>
            <a:prstGeom prst="rect">
              <a:avLst/>
            </a:prstGeom>
            <a:noFill/>
            <a:ln>
              <a:noFill/>
            </a:ln>
          </p:spPr>
        </p:pic>
        <p:pic>
          <p:nvPicPr>
            <p:cNvPr id="1068" name="Google Shape;1068;p99" descr="Image result for poultry images outline"/>
            <p:cNvPicPr preferRelativeResize="0"/>
            <p:nvPr/>
          </p:nvPicPr>
          <p:blipFill rotWithShape="1">
            <a:blip r:embed="rId14">
              <a:alphaModFix/>
            </a:blip>
            <a:srcRect/>
            <a:stretch/>
          </p:blipFill>
          <p:spPr>
            <a:xfrm>
              <a:off x="8762966" y="3934748"/>
              <a:ext cx="808208" cy="993924"/>
            </a:xfrm>
            <a:prstGeom prst="rect">
              <a:avLst/>
            </a:prstGeom>
            <a:noFill/>
            <a:ln>
              <a:noFill/>
            </a:ln>
          </p:spPr>
        </p:pic>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73"/>
        <p:cNvGrpSpPr/>
        <p:nvPr/>
      </p:nvGrpSpPr>
      <p:grpSpPr>
        <a:xfrm>
          <a:off x="0" y="0"/>
          <a:ext cx="0" cy="0"/>
          <a:chOff x="0" y="0"/>
          <a:chExt cx="0" cy="0"/>
        </a:xfrm>
      </p:grpSpPr>
      <p:sp>
        <p:nvSpPr>
          <p:cNvPr id="1074" name="Google Shape;1074;p10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L'homme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Traiter et isoler les personnes infectées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Mettre en quarantaine les personnes exposées</a:t>
            </a:r>
          </a:p>
          <a:p>
            <a:pPr marL="228600" lvl="0" indent="-228600" algn="l" rtl="0">
              <a:lnSpc>
                <a:spcPct val="100000"/>
              </a:lnSpc>
              <a:spcBef>
                <a:spcPts val="1000"/>
              </a:spcBef>
              <a:spcAft>
                <a:spcPts val="0"/>
              </a:spcAft>
              <a:buClr>
                <a:schemeClr val="dk1"/>
              </a:buClr>
              <a:buSzPts val="2800"/>
              <a:buChar char="•"/>
            </a:pPr>
            <a:r>
              <a:rPr lang="fr-FR" dirty="0"/>
              <a:t>Animaux</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Immuniser</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Abattre</a:t>
            </a:r>
          </a:p>
          <a:p>
            <a:pPr marL="228600" lvl="0" indent="-228600" algn="l" rtl="0">
              <a:lnSpc>
                <a:spcPct val="100000"/>
              </a:lnSpc>
              <a:spcBef>
                <a:spcPts val="1000"/>
              </a:spcBef>
              <a:spcAft>
                <a:spcPts val="0"/>
              </a:spcAft>
              <a:buClr>
                <a:schemeClr val="dk1"/>
              </a:buClr>
              <a:buSzPts val="2800"/>
              <a:buChar char="•"/>
            </a:pPr>
            <a:r>
              <a:rPr lang="fr-FR" dirty="0"/>
              <a:t>Environnement</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Décontaminer, désinfecter</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Contrôler les populations d'insectes</a:t>
            </a:r>
          </a:p>
        </p:txBody>
      </p:sp>
      <p:pic>
        <p:nvPicPr>
          <p:cNvPr id="1075" name="Google Shape;1075;p100"/>
          <p:cNvPicPr preferRelativeResize="0"/>
          <p:nvPr/>
        </p:nvPicPr>
        <p:blipFill rotWithShape="1">
          <a:blip r:embed="rId3">
            <a:alphaModFix/>
          </a:blip>
          <a:srcRect/>
          <a:stretch/>
        </p:blipFill>
        <p:spPr>
          <a:xfrm flipH="1">
            <a:off x="10065007" y="3571652"/>
            <a:ext cx="1094606" cy="701171"/>
          </a:xfrm>
          <a:prstGeom prst="rect">
            <a:avLst/>
          </a:prstGeom>
          <a:noFill/>
          <a:ln>
            <a:noFill/>
          </a:ln>
        </p:spPr>
      </p:pic>
      <p:pic>
        <p:nvPicPr>
          <p:cNvPr id="1076" name="Google Shape;1076;p100"/>
          <p:cNvPicPr preferRelativeResize="0"/>
          <p:nvPr/>
        </p:nvPicPr>
        <p:blipFill rotWithShape="1">
          <a:blip r:embed="rId4">
            <a:alphaModFix/>
          </a:blip>
          <a:srcRect/>
          <a:stretch/>
        </p:blipFill>
        <p:spPr>
          <a:xfrm flipH="1">
            <a:off x="8902544" y="3616709"/>
            <a:ext cx="934327" cy="1087054"/>
          </a:xfrm>
          <a:prstGeom prst="rect">
            <a:avLst/>
          </a:prstGeom>
          <a:noFill/>
          <a:ln>
            <a:noFill/>
          </a:ln>
        </p:spPr>
      </p:pic>
      <p:pic>
        <p:nvPicPr>
          <p:cNvPr id="1077" name="Google Shape;1077;p100"/>
          <p:cNvPicPr preferRelativeResize="0"/>
          <p:nvPr/>
        </p:nvPicPr>
        <p:blipFill rotWithShape="1">
          <a:blip r:embed="rId5">
            <a:alphaModFix/>
          </a:blip>
          <a:srcRect/>
          <a:stretch/>
        </p:blipFill>
        <p:spPr>
          <a:xfrm>
            <a:off x="9138241" y="5065398"/>
            <a:ext cx="1823419" cy="707202"/>
          </a:xfrm>
          <a:prstGeom prst="rect">
            <a:avLst/>
          </a:prstGeom>
          <a:noFill/>
          <a:ln>
            <a:noFill/>
          </a:ln>
        </p:spPr>
      </p:pic>
      <p:pic>
        <p:nvPicPr>
          <p:cNvPr id="1078" name="Google Shape;1078;p100" descr="Image result for Mosquito Monster Free Clip Art"/>
          <p:cNvPicPr preferRelativeResize="0"/>
          <p:nvPr/>
        </p:nvPicPr>
        <p:blipFill rotWithShape="1">
          <a:blip r:embed="rId6">
            <a:alphaModFix/>
          </a:blip>
          <a:srcRect/>
          <a:stretch/>
        </p:blipFill>
        <p:spPr>
          <a:xfrm>
            <a:off x="9851647" y="4401823"/>
            <a:ext cx="412482" cy="530334"/>
          </a:xfrm>
          <a:prstGeom prst="rect">
            <a:avLst/>
          </a:prstGeom>
          <a:noFill/>
          <a:ln>
            <a:noFill/>
          </a:ln>
        </p:spPr>
      </p:pic>
      <p:pic>
        <p:nvPicPr>
          <p:cNvPr id="1079" name="Google Shape;1079;p100" descr="Image result for Tick Bugs Clip Art Free"/>
          <p:cNvPicPr preferRelativeResize="0"/>
          <p:nvPr/>
        </p:nvPicPr>
        <p:blipFill rotWithShape="1">
          <a:blip r:embed="rId7">
            <a:alphaModFix/>
          </a:blip>
          <a:srcRect/>
          <a:stretch/>
        </p:blipFill>
        <p:spPr>
          <a:xfrm>
            <a:off x="10358167" y="4560711"/>
            <a:ext cx="508286" cy="445356"/>
          </a:xfrm>
          <a:prstGeom prst="rect">
            <a:avLst/>
          </a:prstGeom>
          <a:noFill/>
          <a:ln>
            <a:noFill/>
          </a:ln>
        </p:spPr>
      </p:pic>
      <p:pic>
        <p:nvPicPr>
          <p:cNvPr id="1080" name="Google Shape;1080;p100" descr="Image result for Human Drawing PNG"/>
          <p:cNvPicPr preferRelativeResize="0"/>
          <p:nvPr/>
        </p:nvPicPr>
        <p:blipFill rotWithShape="1">
          <a:blip r:embed="rId8">
            <a:alphaModFix/>
          </a:blip>
          <a:srcRect/>
          <a:stretch/>
        </p:blipFill>
        <p:spPr>
          <a:xfrm>
            <a:off x="9645647" y="1899348"/>
            <a:ext cx="712520" cy="1572354"/>
          </a:xfrm>
          <a:prstGeom prst="rect">
            <a:avLst/>
          </a:prstGeom>
          <a:noFill/>
          <a:ln>
            <a:noFill/>
          </a:ln>
        </p:spPr>
      </p:pic>
      <p:sp>
        <p:nvSpPr>
          <p:cNvPr id="1081" name="Google Shape;1081;p100"/>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Stratégies de contrôle : Réservoir</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7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7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7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7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7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7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7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86"/>
        <p:cNvGrpSpPr/>
        <p:nvPr/>
      </p:nvGrpSpPr>
      <p:grpSpPr>
        <a:xfrm>
          <a:off x="0" y="0"/>
          <a:ext cx="0" cy="0"/>
          <a:chOff x="0" y="0"/>
          <a:chExt cx="0" cy="0"/>
        </a:xfrm>
      </p:grpSpPr>
      <p:sp>
        <p:nvSpPr>
          <p:cNvPr id="1087" name="Google Shape;1087;p101"/>
          <p:cNvSpPr txBox="1">
            <a:spLocks noGrp="1"/>
          </p:cNvSpPr>
          <p:nvPr>
            <p:ph type="body" idx="1"/>
          </p:nvPr>
        </p:nvSpPr>
        <p:spPr>
          <a:xfrm>
            <a:off x="4801696" y="1761489"/>
            <a:ext cx="3673929"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Directes</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Toucher, baiser, rapports sexuels</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Gouttelettes</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Transplacentaire</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000" dirty="0"/>
              <a:t>Transmammaire</a:t>
            </a:r>
          </a:p>
        </p:txBody>
      </p:sp>
      <p:sp>
        <p:nvSpPr>
          <p:cNvPr id="2" name="Title 1">
            <a:extLst>
              <a:ext uri="{FF2B5EF4-FFF2-40B4-BE49-F238E27FC236}">
                <a16:creationId xmlns:a16="http://schemas.microsoft.com/office/drawing/2014/main" id="{9E2EAC46-6D64-FBD9-39D5-0218C1A00518}"/>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Voies de transmission</a:t>
            </a:r>
            <a:br>
              <a:rPr lang="fr-FR" dirty="0">
                <a:latin typeface="Franklin Gothic Medium" panose="020B0603020102020204" pitchFamily="34" charset="0"/>
              </a:rPr>
            </a:br>
            <a:endParaRPr lang="fr-FR" dirty="0"/>
          </a:p>
        </p:txBody>
      </p:sp>
      <p:grpSp>
        <p:nvGrpSpPr>
          <p:cNvPr id="1089" name="Google Shape;1089;p101"/>
          <p:cNvGrpSpPr/>
          <p:nvPr/>
        </p:nvGrpSpPr>
        <p:grpSpPr>
          <a:xfrm>
            <a:off x="8326702" y="2500865"/>
            <a:ext cx="3504316" cy="1847519"/>
            <a:chOff x="4810017" y="2591171"/>
            <a:chExt cx="2237422" cy="926482"/>
          </a:xfrm>
        </p:grpSpPr>
        <p:sp>
          <p:nvSpPr>
            <p:cNvPr id="1090" name="Google Shape;1090;p101"/>
            <p:cNvSpPr txBox="1"/>
            <p:nvPr/>
          </p:nvSpPr>
          <p:spPr>
            <a:xfrm>
              <a:off x="4810017" y="2684555"/>
              <a:ext cx="864615" cy="1851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Agent</a:t>
              </a:r>
              <a:endParaRPr sz="1800" b="0" i="0" u="none" strike="noStrike" cap="none" dirty="0">
                <a:solidFill>
                  <a:srgbClr val="000000"/>
                </a:solidFill>
                <a:latin typeface="Arial"/>
                <a:ea typeface="Arial"/>
                <a:cs typeface="Arial"/>
                <a:sym typeface="Arial"/>
              </a:endParaRPr>
            </a:p>
          </p:txBody>
        </p:sp>
        <p:sp>
          <p:nvSpPr>
            <p:cNvPr id="1091" name="Google Shape;1091;p101"/>
            <p:cNvSpPr/>
            <p:nvPr/>
          </p:nvSpPr>
          <p:spPr>
            <a:xfrm>
              <a:off x="5633017" y="2591171"/>
              <a:ext cx="1414422" cy="926482"/>
            </a:xfrm>
            <a:prstGeom prst="notchedRightArrow">
              <a:avLst>
                <a:gd name="adj1" fmla="val 50000"/>
                <a:gd name="adj2" fmla="val 43056"/>
              </a:avLst>
            </a:prstGeom>
            <a:solidFill>
              <a:srgbClr val="00953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grpSp>
      <p:sp>
        <p:nvSpPr>
          <p:cNvPr id="1092" name="Google Shape;1092;p101"/>
          <p:cNvSpPr txBox="1"/>
          <p:nvPr/>
        </p:nvSpPr>
        <p:spPr>
          <a:xfrm>
            <a:off x="672288" y="1761488"/>
            <a:ext cx="4343058"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0000"/>
              </a:buClr>
              <a:buSzPts val="2800"/>
              <a:buFont typeface="Arial"/>
              <a:buChar char="•"/>
            </a:pPr>
            <a:r>
              <a:rPr lang="fr-FR" sz="2600" b="0" i="0" u="none" strike="noStrike" cap="none" dirty="0">
                <a:solidFill>
                  <a:srgbClr val="000000"/>
                </a:solidFill>
                <a:latin typeface="Arial"/>
                <a:ea typeface="Arial"/>
                <a:cs typeface="Arial"/>
                <a:sym typeface="Arial"/>
              </a:rPr>
              <a:t>Indirectes</a:t>
            </a:r>
            <a:endParaRPr lang="fr-FR" sz="2600" dirty="0"/>
          </a:p>
          <a:p>
            <a:pPr marL="800100" marR="0" lvl="1" indent="-342900" algn="l" rtl="0">
              <a:lnSpc>
                <a:spcPct val="100000"/>
              </a:lnSpc>
              <a:spcBef>
                <a:spcPts val="1000"/>
              </a:spcBef>
              <a:spcAft>
                <a:spcPts val="0"/>
              </a:spcAft>
              <a:buClr>
                <a:srgbClr val="109648"/>
              </a:buClr>
              <a:buSzPts val="2400"/>
              <a:buFont typeface="Wingdings" panose="05000000000000000000" pitchFamily="2" charset="2"/>
              <a:buChar char="§"/>
            </a:pPr>
            <a:r>
              <a:rPr lang="fr-FR" sz="2000" dirty="0"/>
              <a:t>Air ambiant/ voie aérienne</a:t>
            </a:r>
          </a:p>
          <a:p>
            <a:pPr marL="800100" marR="0" lvl="1" indent="-342900" algn="l" rtl="0">
              <a:lnSpc>
                <a:spcPct val="100000"/>
              </a:lnSpc>
              <a:spcBef>
                <a:spcPts val="1000"/>
              </a:spcBef>
              <a:spcAft>
                <a:spcPts val="0"/>
              </a:spcAft>
              <a:buClr>
                <a:srgbClr val="109648"/>
              </a:buClr>
              <a:buSzPts val="2400"/>
              <a:buFont typeface="Wingdings" panose="05000000000000000000" pitchFamily="2" charset="2"/>
              <a:buChar char="§"/>
            </a:pPr>
            <a:r>
              <a:rPr lang="fr-FR" sz="2000" dirty="0"/>
              <a:t>T</a:t>
            </a:r>
            <a:r>
              <a:rPr lang="fr-FR" sz="2000" b="0" i="0" u="none" strike="noStrike" cap="none" dirty="0">
                <a:solidFill>
                  <a:srgbClr val="000000"/>
                </a:solidFill>
                <a:latin typeface="Arial"/>
                <a:ea typeface="Arial"/>
                <a:cs typeface="Arial"/>
                <a:sym typeface="Arial"/>
              </a:rPr>
              <a:t>ransmission vectorielle</a:t>
            </a:r>
            <a:endParaRPr lang="fr-FR" sz="2000" dirty="0"/>
          </a:p>
          <a:p>
            <a:pPr marL="800100" marR="0" lvl="1" indent="-342900" algn="l" rtl="0">
              <a:lnSpc>
                <a:spcPct val="100000"/>
              </a:lnSpc>
              <a:spcBef>
                <a:spcPts val="1000"/>
              </a:spcBef>
              <a:spcAft>
                <a:spcPts val="0"/>
              </a:spcAft>
              <a:buClr>
                <a:srgbClr val="109648"/>
              </a:buClr>
              <a:buSzPts val="2400"/>
              <a:buFont typeface="Wingdings" panose="05000000000000000000" pitchFamily="2" charset="2"/>
              <a:buChar char="§"/>
            </a:pPr>
            <a:r>
              <a:rPr lang="fr-FR" sz="2000" b="0" i="0" u="none" strike="noStrike" cap="none" dirty="0">
                <a:solidFill>
                  <a:srgbClr val="000000"/>
                </a:solidFill>
                <a:latin typeface="Arial"/>
                <a:ea typeface="Arial"/>
                <a:cs typeface="Arial"/>
                <a:sym typeface="Arial"/>
              </a:rPr>
              <a:t>Transmission par véhicules</a:t>
            </a:r>
            <a:endParaRPr lang="fr-FR" sz="2000" dirty="0"/>
          </a:p>
          <a:p>
            <a:pPr marL="1143000" marR="0" lvl="2" indent="-228600" algn="l" rtl="0">
              <a:lnSpc>
                <a:spcPct val="100000"/>
              </a:lnSpc>
              <a:spcBef>
                <a:spcPts val="1000"/>
              </a:spcBef>
              <a:spcAft>
                <a:spcPts val="0"/>
              </a:spcAft>
              <a:buClr>
                <a:srgbClr val="109648"/>
              </a:buClr>
              <a:buSzPts val="2000"/>
              <a:buFont typeface="Arial"/>
              <a:buChar char="‒"/>
            </a:pPr>
            <a:r>
              <a:rPr lang="fr-FR" sz="2000" dirty="0"/>
              <a:t>E</a:t>
            </a:r>
            <a:r>
              <a:rPr lang="fr-FR" sz="2000" b="0" i="0" u="none" strike="noStrike" cap="none" dirty="0">
                <a:solidFill>
                  <a:srgbClr val="000000"/>
                </a:solidFill>
                <a:latin typeface="Arial"/>
                <a:ea typeface="Arial"/>
                <a:cs typeface="Arial"/>
                <a:sym typeface="Arial"/>
              </a:rPr>
              <a:t>au</a:t>
            </a:r>
            <a:endParaRPr lang="fr-FR" dirty="0"/>
          </a:p>
          <a:p>
            <a:pPr marL="1143000" marR="0" lvl="2" indent="-228600" algn="l" rtl="0">
              <a:lnSpc>
                <a:spcPct val="100000"/>
              </a:lnSpc>
              <a:spcBef>
                <a:spcPts val="1000"/>
              </a:spcBef>
              <a:spcAft>
                <a:spcPts val="0"/>
              </a:spcAft>
              <a:buClr>
                <a:srgbClr val="109648"/>
              </a:buClr>
              <a:buSzPts val="2000"/>
              <a:buFont typeface="Arial"/>
              <a:buChar char="‒"/>
            </a:pPr>
            <a:r>
              <a:rPr lang="fr-FR" sz="2000" b="0" i="0" u="none" strike="noStrike" cap="none" dirty="0">
                <a:solidFill>
                  <a:srgbClr val="000000"/>
                </a:solidFill>
                <a:latin typeface="Arial"/>
                <a:ea typeface="Arial"/>
                <a:cs typeface="Arial"/>
                <a:sym typeface="Arial"/>
              </a:rPr>
              <a:t>Produits biologiques</a:t>
            </a:r>
            <a:endParaRPr lang="fr-FR" dirty="0"/>
          </a:p>
          <a:p>
            <a:pPr marL="1143000" marR="0" lvl="2" indent="-228600" algn="l" rtl="0">
              <a:lnSpc>
                <a:spcPct val="100000"/>
              </a:lnSpc>
              <a:spcBef>
                <a:spcPts val="1000"/>
              </a:spcBef>
              <a:spcAft>
                <a:spcPts val="0"/>
              </a:spcAft>
              <a:buClr>
                <a:srgbClr val="109648"/>
              </a:buClr>
              <a:buSzPts val="2000"/>
              <a:buFont typeface="Arial"/>
              <a:buChar char="‒"/>
            </a:pPr>
            <a:r>
              <a:rPr lang="fr-FR" sz="2000" b="0" i="0" u="none" strike="noStrike" cap="none" dirty="0">
                <a:solidFill>
                  <a:srgbClr val="000000"/>
                </a:solidFill>
                <a:latin typeface="Arial"/>
                <a:ea typeface="Arial"/>
                <a:cs typeface="Arial"/>
                <a:sym typeface="Arial"/>
              </a:rPr>
              <a:t>Fomites </a:t>
            </a:r>
            <a:r>
              <a:rPr lang="fr-FR" sz="1200" b="0" i="0" u="none" strike="noStrike" cap="none" dirty="0">
                <a:solidFill>
                  <a:srgbClr val="000000"/>
                </a:solidFill>
                <a:latin typeface="Arial"/>
                <a:ea typeface="Arial"/>
                <a:cs typeface="Arial"/>
                <a:sym typeface="Arial"/>
              </a:rPr>
              <a:t>(objets non vivants, </a:t>
            </a:r>
            <a:br>
              <a:rPr lang="fr-FR" sz="1200" b="0" i="0" u="none" strike="noStrike" cap="none" dirty="0">
                <a:solidFill>
                  <a:srgbClr val="000000"/>
                </a:solidFill>
                <a:latin typeface="Arial"/>
                <a:ea typeface="Arial"/>
                <a:cs typeface="Arial"/>
                <a:sym typeface="Arial"/>
              </a:rPr>
            </a:br>
            <a:r>
              <a:rPr lang="fr-FR" sz="1200" b="0" i="0" u="none" strike="noStrike" cap="none" dirty="0">
                <a:solidFill>
                  <a:srgbClr val="000000"/>
                </a:solidFill>
                <a:latin typeface="Arial"/>
                <a:ea typeface="Arial"/>
                <a:cs typeface="Arial"/>
                <a:sym typeface="Arial"/>
              </a:rPr>
              <a:t>comme des outil</a:t>
            </a:r>
            <a:r>
              <a:rPr lang="fr-FR" sz="1200" dirty="0"/>
              <a:t>s médicaux, meubles ou </a:t>
            </a:r>
            <a:br>
              <a:rPr lang="fr-FR" sz="1200" dirty="0"/>
            </a:br>
            <a:r>
              <a:rPr lang="fr-FR" sz="1200" dirty="0"/>
              <a:t>vêtements servant de surfaces pour le </a:t>
            </a:r>
            <a:br>
              <a:rPr lang="fr-FR" sz="1200" dirty="0"/>
            </a:br>
            <a:r>
              <a:rPr lang="fr-FR" sz="1200" dirty="0"/>
              <a:t>transfert d’agents pathogènes)</a:t>
            </a:r>
            <a:endParaRPr lang="fr-FR" sz="1200" b="0" i="0" u="none" strike="noStrike" cap="none" dirty="0">
              <a:solidFill>
                <a:srgbClr val="000000"/>
              </a:solidFill>
              <a:latin typeface="Arial"/>
              <a:ea typeface="Arial"/>
              <a:cs typeface="Arial"/>
              <a:sym typeface="Arial"/>
            </a:endParaRPr>
          </a:p>
          <a:p>
            <a:pPr marL="1143000" marR="0" lvl="2" indent="-228600" algn="l" rtl="0">
              <a:lnSpc>
                <a:spcPct val="100000"/>
              </a:lnSpc>
              <a:spcBef>
                <a:spcPts val="1000"/>
              </a:spcBef>
              <a:spcAft>
                <a:spcPts val="0"/>
              </a:spcAft>
              <a:buClr>
                <a:srgbClr val="109648"/>
              </a:buClr>
              <a:buSzPts val="2000"/>
              <a:buFont typeface="Arial"/>
              <a:buChar char="‒"/>
            </a:pPr>
            <a:r>
              <a:rPr lang="fr-FR" sz="2000" b="0" i="0" u="none" strike="noStrike" cap="none" dirty="0">
                <a:solidFill>
                  <a:srgbClr val="000000"/>
                </a:solidFill>
                <a:latin typeface="Arial"/>
                <a:ea typeface="Arial"/>
                <a:cs typeface="Arial"/>
                <a:sym typeface="Arial"/>
              </a:rPr>
              <a:t>Autres</a:t>
            </a:r>
            <a:endParaRPr lang="fr-FR" dirty="0"/>
          </a:p>
        </p:txBody>
      </p:sp>
      <p:pic>
        <p:nvPicPr>
          <p:cNvPr id="1093" name="Google Shape;1093;p101" descr="A group of different colored bacteria&#10;&#10;Description automatically generated with medium confidence"/>
          <p:cNvPicPr preferRelativeResize="0"/>
          <p:nvPr/>
        </p:nvPicPr>
        <p:blipFill rotWithShape="1">
          <a:blip r:embed="rId3">
            <a:alphaModFix/>
          </a:blip>
          <a:srcRect/>
          <a:stretch/>
        </p:blipFill>
        <p:spPr>
          <a:xfrm>
            <a:off x="8161319" y="3056377"/>
            <a:ext cx="1289006" cy="736494"/>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sp>
        <p:nvSpPr>
          <p:cNvPr id="1100" name="Google Shape;1100;p10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800" dirty="0">
                <a:solidFill>
                  <a:schemeClr val="dk1"/>
                </a:solidFill>
                <a:latin typeface="Arial"/>
                <a:ea typeface="Arial"/>
                <a:cs typeface="Arial"/>
                <a:sym typeface="Arial"/>
              </a:rPr>
              <a:t>Traitement/isolement de la personne infectée</a:t>
            </a:r>
            <a:endParaRPr lang="fr-FR" dirty="0">
              <a:latin typeface="Arial"/>
              <a:ea typeface="Arial"/>
              <a:cs typeface="Arial"/>
              <a:sym typeface="Arial"/>
            </a:endParaRPr>
          </a:p>
          <a:p>
            <a:pPr marL="228600" lvl="0" indent="-228600" algn="l" rtl="0">
              <a:lnSpc>
                <a:spcPct val="100000"/>
              </a:lnSpc>
              <a:spcBef>
                <a:spcPts val="1700"/>
              </a:spcBef>
              <a:spcAft>
                <a:spcPts val="0"/>
              </a:spcAft>
              <a:buClr>
                <a:schemeClr val="dk1"/>
              </a:buClr>
              <a:buSzPts val="2800"/>
              <a:buChar char="•"/>
            </a:pPr>
            <a:r>
              <a:rPr lang="fr-FR" sz="2800" dirty="0">
                <a:solidFill>
                  <a:schemeClr val="dk1"/>
                </a:solidFill>
                <a:latin typeface="Arial"/>
                <a:ea typeface="Arial"/>
                <a:cs typeface="Arial"/>
                <a:sym typeface="Arial"/>
              </a:rPr>
              <a:t>Barrières empêchant l'agent de quitter l'hôte (bandages, pansements, préservatifs)</a:t>
            </a:r>
            <a:endParaRPr lang="fr-FR" dirty="0">
              <a:latin typeface="Arial"/>
              <a:ea typeface="Arial"/>
              <a:cs typeface="Arial"/>
              <a:sym typeface="Arial"/>
            </a:endParaRPr>
          </a:p>
        </p:txBody>
      </p:sp>
      <p:sp>
        <p:nvSpPr>
          <p:cNvPr id="1101" name="Google Shape;1101;p102"/>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000"/>
              <a:buFont typeface="Libre Franklin Medium"/>
              <a:buNone/>
            </a:pPr>
            <a:r>
              <a:rPr lang="fr-FR" sz="4000" dirty="0">
                <a:solidFill>
                  <a:schemeClr val="dk1"/>
                </a:solidFill>
                <a:latin typeface="Franklin Gothic Medium" panose="020B0603020102020204" pitchFamily="34" charset="0"/>
                <a:ea typeface="Libre Franklin Medium"/>
                <a:cs typeface="Libre Franklin Medium"/>
                <a:sym typeface="Libre Franklin Medium"/>
              </a:rPr>
              <a:t>Stratégies de contrôle : Transmission directe</a:t>
            </a:r>
            <a:endParaRPr lang="fr-FR" dirty="0">
              <a:latin typeface="Franklin Gothic Medium" panose="020B0603020102020204"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sp>
        <p:nvSpPr>
          <p:cNvPr id="1107" name="Google Shape;1107;p103"/>
          <p:cNvSpPr txBox="1">
            <a:spLocks noGrp="1"/>
          </p:cNvSpPr>
          <p:nvPr>
            <p:ph type="body" idx="1"/>
          </p:nvPr>
        </p:nvSpPr>
        <p:spPr>
          <a:xfrm>
            <a:off x="838200" y="1478857"/>
            <a:ext cx="4175193" cy="463930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2"/>
              </a:buClr>
              <a:buSzPts val="2400"/>
              <a:buNone/>
            </a:pPr>
            <a:r>
              <a:rPr lang="fr-FR" sz="2400" u="sng" dirty="0"/>
              <a:t>Indirectes</a:t>
            </a:r>
            <a:endParaRPr lang="fr-FR" sz="2400" dirty="0"/>
          </a:p>
          <a:p>
            <a:pPr marL="228600" lvl="0" indent="-228600" algn="l" rtl="0">
              <a:lnSpc>
                <a:spcPct val="90000"/>
              </a:lnSpc>
              <a:spcBef>
                <a:spcPts val="1000"/>
              </a:spcBef>
              <a:spcAft>
                <a:spcPts val="0"/>
              </a:spcAft>
              <a:buClr>
                <a:schemeClr val="dk1"/>
              </a:buClr>
              <a:buSzPts val="2400"/>
              <a:buChar char="•"/>
            </a:pPr>
            <a:r>
              <a:rPr lang="fr-FR" sz="2400" dirty="0"/>
              <a:t>Air ambiant/ voie aérienne</a:t>
            </a:r>
            <a:br>
              <a:rPr lang="fr-FR" sz="2400" dirty="0"/>
            </a:br>
            <a:br>
              <a:rPr lang="fr-FR" sz="2400" dirty="0"/>
            </a:br>
            <a:endParaRPr lang="fr-FR" sz="2400" dirty="0"/>
          </a:p>
          <a:p>
            <a:pPr marL="228600" lvl="0" indent="-228600" algn="l" rtl="0">
              <a:lnSpc>
                <a:spcPct val="90000"/>
              </a:lnSpc>
              <a:spcBef>
                <a:spcPts val="1000"/>
              </a:spcBef>
              <a:spcAft>
                <a:spcPts val="0"/>
              </a:spcAft>
              <a:buClr>
                <a:schemeClr val="dk1"/>
              </a:buClr>
              <a:buSzPts val="2400"/>
              <a:buChar char="•"/>
            </a:pPr>
            <a:r>
              <a:rPr lang="fr-FR" sz="2400" dirty="0"/>
              <a:t>Transmission vectorielle</a:t>
            </a:r>
            <a:br>
              <a:rPr lang="fr-FR" sz="2400" dirty="0"/>
            </a:br>
            <a:br>
              <a:rPr lang="fr-FR" sz="2400" dirty="0"/>
            </a:br>
            <a:endParaRPr lang="fr-FR" sz="2400" dirty="0"/>
          </a:p>
          <a:p>
            <a:pPr marL="228600" lvl="0" indent="-228600" algn="l" rtl="0">
              <a:lnSpc>
                <a:spcPct val="90000"/>
              </a:lnSpc>
              <a:spcBef>
                <a:spcPts val="1000"/>
              </a:spcBef>
              <a:spcAft>
                <a:spcPts val="0"/>
              </a:spcAft>
              <a:buClr>
                <a:schemeClr val="dk1"/>
              </a:buClr>
              <a:buSzPts val="2400"/>
              <a:buChar char="•"/>
            </a:pPr>
            <a:r>
              <a:rPr lang="fr-FR" sz="2400" dirty="0"/>
              <a:t>Transmission par véhicules</a:t>
            </a:r>
          </a:p>
          <a:p>
            <a:pPr marL="800100" lvl="1" indent="-342900" algn="l" rtl="0">
              <a:spcBef>
                <a:spcPts val="0"/>
              </a:spcBef>
              <a:spcAft>
                <a:spcPts val="0"/>
              </a:spcAft>
              <a:buSzPts val="2000"/>
              <a:buFont typeface="Wingdings" panose="05000000000000000000" pitchFamily="2" charset="2"/>
              <a:buChar char="§"/>
            </a:pPr>
            <a:r>
              <a:rPr lang="fr-FR" sz="2000" dirty="0">
                <a:sym typeface="Arial"/>
              </a:rPr>
              <a:t>Alimentation</a:t>
            </a:r>
            <a:endParaRPr lang="fr-FR" dirty="0"/>
          </a:p>
          <a:p>
            <a:pPr marL="800100" lvl="1" indent="-342900" algn="l" rtl="0">
              <a:spcBef>
                <a:spcPts val="0"/>
              </a:spcBef>
              <a:spcAft>
                <a:spcPts val="0"/>
              </a:spcAft>
              <a:buSzPts val="2000"/>
              <a:buFont typeface="Wingdings" panose="05000000000000000000" pitchFamily="2" charset="2"/>
              <a:buChar char="§"/>
            </a:pPr>
            <a:r>
              <a:rPr lang="fr-FR" sz="2000" dirty="0"/>
              <a:t>E</a:t>
            </a:r>
            <a:r>
              <a:rPr lang="fr-FR" sz="2000" dirty="0">
                <a:sym typeface="Arial"/>
              </a:rPr>
              <a:t>au</a:t>
            </a:r>
            <a:endParaRPr lang="fr-FR" dirty="0"/>
          </a:p>
          <a:p>
            <a:pPr marL="800100" lvl="1" indent="-342900" algn="l" rtl="0">
              <a:spcBef>
                <a:spcPts val="0"/>
              </a:spcBef>
              <a:spcAft>
                <a:spcPts val="0"/>
              </a:spcAft>
              <a:buSzPts val="2000"/>
              <a:buFont typeface="Wingdings" panose="05000000000000000000" pitchFamily="2" charset="2"/>
              <a:buChar char="§"/>
            </a:pPr>
            <a:r>
              <a:rPr lang="fr-FR" sz="2000" dirty="0">
                <a:sym typeface="Arial"/>
              </a:rPr>
              <a:t>Produits biologiques</a:t>
            </a:r>
            <a:endParaRPr lang="fr-FR" dirty="0"/>
          </a:p>
          <a:p>
            <a:pPr marL="800100" lvl="1" indent="-342900" algn="l" rtl="0">
              <a:spcBef>
                <a:spcPts val="0"/>
              </a:spcBef>
              <a:spcAft>
                <a:spcPts val="0"/>
              </a:spcAft>
              <a:buSzPts val="2000"/>
              <a:buFont typeface="Wingdings" panose="05000000000000000000" pitchFamily="2" charset="2"/>
              <a:buChar char="§"/>
            </a:pPr>
            <a:r>
              <a:rPr lang="fr-FR" sz="2000" dirty="0">
                <a:sym typeface="Arial"/>
              </a:rPr>
              <a:t>Fomites</a:t>
            </a:r>
          </a:p>
          <a:p>
            <a:pPr marL="800100" lvl="1" indent="-342900" algn="l" rtl="0">
              <a:spcBef>
                <a:spcPts val="0"/>
              </a:spcBef>
              <a:spcAft>
                <a:spcPts val="0"/>
              </a:spcAft>
              <a:buSzPts val="2000"/>
              <a:buFont typeface="Wingdings" panose="05000000000000000000" pitchFamily="2" charset="2"/>
              <a:buChar char="§"/>
            </a:pPr>
            <a:r>
              <a:rPr lang="fr-FR" sz="2000" dirty="0">
                <a:sym typeface="Arial"/>
              </a:rPr>
              <a:t>Autres</a:t>
            </a:r>
            <a:endParaRPr lang="fr-FR" dirty="0"/>
          </a:p>
          <a:p>
            <a:pPr marL="287338" lvl="0" indent="-109538" algn="l" rtl="0">
              <a:lnSpc>
                <a:spcPct val="100000"/>
              </a:lnSpc>
              <a:spcBef>
                <a:spcPts val="1000"/>
              </a:spcBef>
              <a:spcAft>
                <a:spcPts val="500"/>
              </a:spcAft>
              <a:buClr>
                <a:schemeClr val="dk1"/>
              </a:buClr>
              <a:buSzPts val="2800"/>
              <a:buNone/>
            </a:pPr>
            <a:endParaRPr lang="fr-FR" dirty="0"/>
          </a:p>
        </p:txBody>
      </p:sp>
      <p:sp>
        <p:nvSpPr>
          <p:cNvPr id="1108" name="Google Shape;1108;p103"/>
          <p:cNvSpPr/>
          <p:nvPr/>
        </p:nvSpPr>
        <p:spPr>
          <a:xfrm>
            <a:off x="4996214" y="1777789"/>
            <a:ext cx="6087596" cy="656804"/>
          </a:xfrm>
          <a:prstGeom prst="roundRect">
            <a:avLst>
              <a:gd name="adj" fmla="val 16667"/>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rgbClr val="000000"/>
              </a:buClr>
              <a:buSzPts val="2800"/>
              <a:buFont typeface="Arial"/>
              <a:buChar char="•"/>
            </a:pPr>
            <a:r>
              <a:rPr lang="fr-FR" sz="1800" b="0" i="0" u="none" strike="noStrike" cap="none" dirty="0">
                <a:solidFill>
                  <a:srgbClr val="000000"/>
                </a:solidFill>
                <a:latin typeface="Arial"/>
                <a:ea typeface="Arial"/>
                <a:cs typeface="Arial"/>
                <a:sym typeface="Arial"/>
              </a:rPr>
              <a:t>Chambre privée avec pression négative, porte fermée</a:t>
            </a:r>
            <a:endParaRPr lang="fr-FR" sz="12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800"/>
              <a:buFont typeface="Arial"/>
              <a:buChar char="•"/>
            </a:pPr>
            <a:r>
              <a:rPr lang="fr-FR" sz="1800" b="0" i="0" u="none" strike="noStrike" cap="none" dirty="0">
                <a:solidFill>
                  <a:srgbClr val="000000"/>
                </a:solidFill>
                <a:latin typeface="Arial"/>
                <a:ea typeface="Arial"/>
                <a:cs typeface="Arial"/>
                <a:sym typeface="Arial"/>
              </a:rPr>
              <a:t>Porter un masque N95</a:t>
            </a:r>
            <a:endParaRPr lang="fr-FR" sz="1200" b="0" i="0" u="none" strike="noStrike" cap="none" dirty="0">
              <a:solidFill>
                <a:srgbClr val="000000"/>
              </a:solidFill>
              <a:latin typeface="Arial"/>
              <a:ea typeface="Arial"/>
              <a:cs typeface="Arial"/>
              <a:sym typeface="Arial"/>
            </a:endParaRPr>
          </a:p>
        </p:txBody>
      </p:sp>
      <p:sp>
        <p:nvSpPr>
          <p:cNvPr id="1109" name="Google Shape;1109;p103"/>
          <p:cNvSpPr/>
          <p:nvPr/>
        </p:nvSpPr>
        <p:spPr>
          <a:xfrm>
            <a:off x="4996214" y="2936980"/>
            <a:ext cx="4543066" cy="738900"/>
          </a:xfrm>
          <a:prstGeom prst="roundRect">
            <a:avLst>
              <a:gd name="adj" fmla="val 16667"/>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346075" marR="0" lvl="0" indent="-346075" algn="l" rtl="0">
              <a:lnSpc>
                <a:spcPct val="100000"/>
              </a:lnSpc>
              <a:spcBef>
                <a:spcPts val="0"/>
              </a:spcBef>
              <a:spcAft>
                <a:spcPts val="0"/>
              </a:spcAft>
              <a:buClr>
                <a:srgbClr val="000000"/>
              </a:buClr>
              <a:buSzPts val="2800"/>
              <a:buFont typeface="Arial"/>
              <a:buChar char="•"/>
            </a:pPr>
            <a:r>
              <a:rPr lang="fr-FR" sz="1800" b="0" i="0" u="none" strike="noStrike" cap="none" dirty="0">
                <a:solidFill>
                  <a:srgbClr val="000000"/>
                </a:solidFill>
                <a:latin typeface="Arial"/>
                <a:ea typeface="Arial"/>
                <a:cs typeface="Arial"/>
                <a:sym typeface="Arial"/>
              </a:rPr>
              <a:t>Éliminer les sites de reproduction</a:t>
            </a:r>
            <a:endParaRPr lang="fr-FR" sz="1200" b="0" i="0" u="none" strike="noStrike" cap="none" dirty="0">
              <a:solidFill>
                <a:srgbClr val="000000"/>
              </a:solidFill>
              <a:latin typeface="Arial"/>
              <a:ea typeface="Arial"/>
              <a:cs typeface="Arial"/>
              <a:sym typeface="Arial"/>
            </a:endParaRPr>
          </a:p>
          <a:p>
            <a:pPr marL="346075" marR="0" lvl="0" indent="-346075" algn="l" rtl="0">
              <a:lnSpc>
                <a:spcPct val="100000"/>
              </a:lnSpc>
              <a:spcBef>
                <a:spcPts val="0"/>
              </a:spcBef>
              <a:spcAft>
                <a:spcPts val="0"/>
              </a:spcAft>
              <a:buClr>
                <a:srgbClr val="000000"/>
              </a:buClr>
              <a:buSzPts val="2800"/>
              <a:buFont typeface="Arial"/>
              <a:buChar char="•"/>
            </a:pPr>
            <a:r>
              <a:rPr lang="fr-FR" sz="1800" b="0" i="0" u="none" strike="noStrike" cap="none" dirty="0">
                <a:solidFill>
                  <a:srgbClr val="000000"/>
                </a:solidFill>
                <a:latin typeface="Arial"/>
                <a:ea typeface="Arial"/>
                <a:cs typeface="Arial"/>
                <a:sym typeface="Arial"/>
              </a:rPr>
              <a:t>Tuer le vecteur (larvicide, adulticide)</a:t>
            </a:r>
            <a:endParaRPr lang="fr-FR" sz="1200" b="0" i="0" u="none" strike="noStrike" cap="none" dirty="0">
              <a:solidFill>
                <a:srgbClr val="000000"/>
              </a:solidFill>
              <a:latin typeface="Arial"/>
              <a:ea typeface="Arial"/>
              <a:cs typeface="Arial"/>
              <a:sym typeface="Arial"/>
            </a:endParaRPr>
          </a:p>
        </p:txBody>
      </p:sp>
      <p:sp>
        <p:nvSpPr>
          <p:cNvPr id="1110" name="Google Shape;1110;p103"/>
          <p:cNvSpPr/>
          <p:nvPr/>
        </p:nvSpPr>
        <p:spPr>
          <a:xfrm>
            <a:off x="4996214" y="5645957"/>
            <a:ext cx="1885121" cy="653751"/>
          </a:xfrm>
          <a:prstGeom prst="roundRect">
            <a:avLst>
              <a:gd name="adj" fmla="val 16667"/>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rgbClr val="000000"/>
              </a:buClr>
              <a:buSzPts val="2800"/>
              <a:buFont typeface="Arial"/>
              <a:buChar char="•"/>
            </a:pPr>
            <a:r>
              <a:rPr lang="fr-FR" sz="1800" b="0" i="0" u="none" strike="noStrike" cap="none" dirty="0">
                <a:solidFill>
                  <a:srgbClr val="000000"/>
                </a:solidFill>
                <a:sym typeface="Arial"/>
              </a:rPr>
              <a:t>Désinfection</a:t>
            </a:r>
            <a:endParaRPr lang="fr-FR" dirty="0"/>
          </a:p>
          <a:p>
            <a:pPr marL="342900" marR="0" lvl="0" indent="-342900" algn="l" rtl="0">
              <a:lnSpc>
                <a:spcPct val="90000"/>
              </a:lnSpc>
              <a:spcBef>
                <a:spcPts val="0"/>
              </a:spcBef>
              <a:spcAft>
                <a:spcPts val="0"/>
              </a:spcAft>
              <a:buClr>
                <a:srgbClr val="000000"/>
              </a:buClr>
              <a:buSzPts val="2800"/>
              <a:buFont typeface="Arial"/>
              <a:buChar char="•"/>
            </a:pPr>
            <a:r>
              <a:rPr lang="fr-FR" sz="1800" b="0" i="0" u="none" strike="noStrike" cap="none" dirty="0">
                <a:solidFill>
                  <a:srgbClr val="000000"/>
                </a:solidFill>
                <a:sym typeface="Arial"/>
              </a:rPr>
              <a:t>Stérilisation</a:t>
            </a:r>
            <a:endParaRPr lang="fr-FR" sz="1200" b="0" i="0" u="none" strike="noStrike" cap="none" dirty="0">
              <a:solidFill>
                <a:srgbClr val="000000"/>
              </a:solidFill>
              <a:sym typeface="Arial"/>
            </a:endParaRPr>
          </a:p>
        </p:txBody>
      </p:sp>
      <p:sp>
        <p:nvSpPr>
          <p:cNvPr id="1111" name="Google Shape;1111;p103"/>
          <p:cNvSpPr/>
          <p:nvPr/>
        </p:nvSpPr>
        <p:spPr>
          <a:xfrm>
            <a:off x="5013393" y="4011899"/>
            <a:ext cx="1885121" cy="697716"/>
          </a:xfrm>
          <a:prstGeom prst="roundRect">
            <a:avLst>
              <a:gd name="adj" fmla="val 8059"/>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rgbClr val="000000"/>
              </a:buClr>
              <a:buSzPts val="2800"/>
              <a:buFont typeface="Arial"/>
              <a:buChar char="•"/>
            </a:pPr>
            <a:r>
              <a:rPr lang="fr-FR" sz="1800" b="0" i="0" u="none" strike="noStrike" cap="none" dirty="0">
                <a:solidFill>
                  <a:srgbClr val="000000"/>
                </a:solidFill>
                <a:sym typeface="Arial"/>
              </a:rPr>
              <a:t>Chloration</a:t>
            </a:r>
            <a:endParaRPr lang="fr-FR" dirty="0"/>
          </a:p>
          <a:p>
            <a:pPr marL="342900" marR="0" lvl="0" indent="-342900" algn="l" rtl="0">
              <a:lnSpc>
                <a:spcPct val="90000"/>
              </a:lnSpc>
              <a:spcBef>
                <a:spcPts val="0"/>
              </a:spcBef>
              <a:spcAft>
                <a:spcPts val="0"/>
              </a:spcAft>
              <a:buClr>
                <a:srgbClr val="000000"/>
              </a:buClr>
              <a:buSzPts val="2800"/>
              <a:buFont typeface="Arial"/>
              <a:buChar char="•"/>
            </a:pPr>
            <a:r>
              <a:rPr lang="fr-FR" sz="1800" b="0" i="0" u="none" strike="noStrike" cap="none" dirty="0">
                <a:solidFill>
                  <a:srgbClr val="000000"/>
                </a:solidFill>
                <a:sym typeface="Arial"/>
              </a:rPr>
              <a:t>Filtration</a:t>
            </a:r>
            <a:endParaRPr lang="fr-FR" sz="1200" b="0" i="0" u="none" strike="noStrike" cap="none" dirty="0">
              <a:solidFill>
                <a:srgbClr val="000000"/>
              </a:solidFill>
              <a:sym typeface="Arial"/>
            </a:endParaRPr>
          </a:p>
        </p:txBody>
      </p:sp>
      <p:sp>
        <p:nvSpPr>
          <p:cNvPr id="1112" name="Google Shape;1112;p103"/>
          <p:cNvSpPr/>
          <p:nvPr/>
        </p:nvSpPr>
        <p:spPr>
          <a:xfrm>
            <a:off x="4996214" y="4808336"/>
            <a:ext cx="1902300" cy="738900"/>
          </a:xfrm>
          <a:prstGeom prst="roundRect">
            <a:avLst>
              <a:gd name="adj" fmla="val 16667"/>
            </a:avLst>
          </a:prstGeom>
          <a:no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rgbClr val="000000"/>
              </a:buClr>
              <a:buSzPts val="2800"/>
              <a:buFont typeface="Arial"/>
              <a:buChar char="•"/>
            </a:pPr>
            <a:r>
              <a:rPr lang="fr-FR" sz="1800" b="0" i="0" u="none" strike="noStrike" cap="none" dirty="0">
                <a:solidFill>
                  <a:srgbClr val="000000"/>
                </a:solidFill>
                <a:sym typeface="Arial"/>
              </a:rPr>
              <a:t>Élimination</a:t>
            </a:r>
            <a:endParaRPr lang="fr-FR" dirty="0"/>
          </a:p>
          <a:p>
            <a:pPr marL="342900" marR="0" lvl="0" indent="-342900" algn="l" rtl="0">
              <a:lnSpc>
                <a:spcPct val="90000"/>
              </a:lnSpc>
              <a:spcBef>
                <a:spcPts val="560"/>
              </a:spcBef>
              <a:spcAft>
                <a:spcPts val="0"/>
              </a:spcAft>
              <a:buClr>
                <a:srgbClr val="000000"/>
              </a:buClr>
              <a:buSzPts val="2800"/>
              <a:buFont typeface="Arial"/>
              <a:buChar char="•"/>
            </a:pPr>
            <a:r>
              <a:rPr lang="fr-FR" sz="1800" b="0" i="0" u="none" strike="noStrike" cap="none" dirty="0">
                <a:solidFill>
                  <a:srgbClr val="000000"/>
                </a:solidFill>
                <a:sym typeface="Arial"/>
              </a:rPr>
              <a:t>Stérilisation</a:t>
            </a:r>
            <a:endParaRPr lang="fr-FR" sz="1200" b="0" i="0" u="none" strike="noStrike" cap="none" dirty="0">
              <a:solidFill>
                <a:srgbClr val="000000"/>
              </a:solidFill>
              <a:sym typeface="Arial"/>
            </a:endParaRPr>
          </a:p>
        </p:txBody>
      </p:sp>
      <p:sp>
        <p:nvSpPr>
          <p:cNvPr id="1113" name="Google Shape;1113;p103"/>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Voies de transmission indirectes</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07">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0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7">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07">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07">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07">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07">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07">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8" grpId="0" animBg="1"/>
      <p:bldP spid="1109" grpId="0" animBg="1"/>
      <p:bldP spid="1110" grpId="0" animBg="1"/>
      <p:bldP spid="1111" grpId="0" animBg="1"/>
      <p:bldP spid="111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18"/>
        <p:cNvGrpSpPr/>
        <p:nvPr/>
      </p:nvGrpSpPr>
      <p:grpSpPr>
        <a:xfrm>
          <a:off x="0" y="0"/>
          <a:ext cx="0" cy="0"/>
          <a:chOff x="0" y="0"/>
          <a:chExt cx="0" cy="0"/>
        </a:xfrm>
      </p:grpSpPr>
      <p:sp>
        <p:nvSpPr>
          <p:cNvPr id="1119" name="Google Shape;1119;p10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800"/>
              <a:buChar char="•"/>
            </a:pPr>
            <a:r>
              <a:rPr lang="fr-FR" dirty="0"/>
              <a:t>Changement de comportement</a:t>
            </a:r>
          </a:p>
          <a:p>
            <a:pPr marL="228600" lvl="0" indent="-228600" algn="l" rtl="0">
              <a:lnSpc>
                <a:spcPct val="90000"/>
              </a:lnSpc>
              <a:spcBef>
                <a:spcPts val="1000"/>
              </a:spcBef>
              <a:spcAft>
                <a:spcPts val="0"/>
              </a:spcAft>
              <a:buClr>
                <a:schemeClr val="dk1"/>
              </a:buClr>
              <a:buSzPts val="2800"/>
              <a:buChar char="•"/>
            </a:pPr>
            <a:r>
              <a:rPr lang="fr-FR" dirty="0"/>
              <a:t>Exclusion </a:t>
            </a:r>
          </a:p>
          <a:p>
            <a:pPr marL="228600" lvl="0" indent="-228600" algn="l" rtl="0">
              <a:lnSpc>
                <a:spcPct val="90000"/>
              </a:lnSpc>
              <a:spcBef>
                <a:spcPts val="1000"/>
              </a:spcBef>
              <a:spcAft>
                <a:spcPts val="0"/>
              </a:spcAft>
              <a:buClr>
                <a:schemeClr val="dk1"/>
              </a:buClr>
              <a:buSzPts val="2800"/>
              <a:buChar char="•"/>
            </a:pPr>
            <a:r>
              <a:rPr lang="fr-FR" dirty="0"/>
              <a:t>Obstacles</a:t>
            </a:r>
          </a:p>
          <a:p>
            <a:pPr marL="228600" lvl="0" indent="-228600" algn="l" rtl="0">
              <a:lnSpc>
                <a:spcPct val="90000"/>
              </a:lnSpc>
              <a:spcBef>
                <a:spcPts val="1000"/>
              </a:spcBef>
              <a:spcAft>
                <a:spcPts val="0"/>
              </a:spcAft>
              <a:buClr>
                <a:schemeClr val="dk1"/>
              </a:buClr>
              <a:buSzPts val="2800"/>
              <a:buChar char="•"/>
            </a:pPr>
            <a:r>
              <a:rPr lang="fr-FR" dirty="0"/>
              <a:t>Immunisation</a:t>
            </a:r>
          </a:p>
          <a:p>
            <a:pPr marL="228600" lvl="0" indent="-228600" algn="l" rtl="0">
              <a:lnSpc>
                <a:spcPct val="90000"/>
              </a:lnSpc>
              <a:spcBef>
                <a:spcPts val="1000"/>
              </a:spcBef>
              <a:spcAft>
                <a:spcPts val="0"/>
              </a:spcAft>
              <a:buClr>
                <a:schemeClr val="dk1"/>
              </a:buClr>
              <a:buSzPts val="2800"/>
              <a:buChar char="•"/>
            </a:pPr>
            <a:r>
              <a:rPr lang="fr-FR" dirty="0"/>
              <a:t>Prophylaxie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Pré</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Post</a:t>
            </a:r>
            <a:endParaRPr lang="fr-FR" dirty="0"/>
          </a:p>
          <a:p>
            <a:pPr marL="228600" lvl="0" indent="-228600" algn="l" rtl="0">
              <a:lnSpc>
                <a:spcPct val="90000"/>
              </a:lnSpc>
              <a:spcBef>
                <a:spcPts val="1000"/>
              </a:spcBef>
              <a:spcAft>
                <a:spcPts val="0"/>
              </a:spcAft>
              <a:buClr>
                <a:schemeClr val="dk1"/>
              </a:buClr>
              <a:buSzPts val="2800"/>
              <a:buChar char="•"/>
            </a:pPr>
            <a:r>
              <a:rPr lang="fr-FR" dirty="0"/>
              <a:t>Amélioration de la résistance de l'hôte</a:t>
            </a:r>
          </a:p>
          <a:p>
            <a:pPr marL="228600" lvl="0" indent="-228600" algn="l" rtl="0">
              <a:lnSpc>
                <a:spcPct val="90000"/>
              </a:lnSpc>
              <a:spcBef>
                <a:spcPts val="1000"/>
              </a:spcBef>
              <a:spcAft>
                <a:spcPts val="0"/>
              </a:spcAft>
              <a:buClr>
                <a:schemeClr val="dk1"/>
              </a:buClr>
              <a:buSzPts val="2800"/>
              <a:buChar char="•"/>
            </a:pPr>
            <a:r>
              <a:rPr lang="fr-FR" dirty="0"/>
              <a:t>Recherche de contacts et notification aux partenaires</a:t>
            </a:r>
          </a:p>
          <a:p>
            <a:pPr marL="287338" lvl="0" indent="-109538" algn="l" rtl="0">
              <a:lnSpc>
                <a:spcPct val="100000"/>
              </a:lnSpc>
              <a:spcBef>
                <a:spcPts val="1000"/>
              </a:spcBef>
              <a:spcAft>
                <a:spcPts val="500"/>
              </a:spcAft>
              <a:buClr>
                <a:schemeClr val="dk1"/>
              </a:buClr>
              <a:buSzPts val="2800"/>
              <a:buNone/>
            </a:pPr>
            <a:endParaRPr lang="fr-FR" dirty="0"/>
          </a:p>
        </p:txBody>
      </p:sp>
      <p:grpSp>
        <p:nvGrpSpPr>
          <p:cNvPr id="1120" name="Google Shape;1120;p104"/>
          <p:cNvGrpSpPr/>
          <p:nvPr/>
        </p:nvGrpSpPr>
        <p:grpSpPr>
          <a:xfrm>
            <a:off x="7741237" y="1782845"/>
            <a:ext cx="3048000" cy="3292309"/>
            <a:chOff x="7151302" y="1519547"/>
            <a:chExt cx="3048000" cy="3292309"/>
          </a:xfrm>
        </p:grpSpPr>
        <p:pic>
          <p:nvPicPr>
            <p:cNvPr id="1121" name="Google Shape;1121;p104" descr="Image result for Human Drawing PNG"/>
            <p:cNvPicPr preferRelativeResize="0"/>
            <p:nvPr/>
          </p:nvPicPr>
          <p:blipFill rotWithShape="1">
            <a:blip r:embed="rId3">
              <a:alphaModFix/>
            </a:blip>
            <a:srcRect/>
            <a:stretch/>
          </p:blipFill>
          <p:spPr>
            <a:xfrm>
              <a:off x="7300790" y="2322761"/>
              <a:ext cx="712520" cy="1572354"/>
            </a:xfrm>
            <a:prstGeom prst="rect">
              <a:avLst/>
            </a:prstGeom>
            <a:noFill/>
            <a:ln>
              <a:noFill/>
            </a:ln>
          </p:spPr>
        </p:pic>
        <p:sp>
          <p:nvSpPr>
            <p:cNvPr id="1122" name="Google Shape;1122;p104"/>
            <p:cNvSpPr txBox="1"/>
            <p:nvPr/>
          </p:nvSpPr>
          <p:spPr>
            <a:xfrm>
              <a:off x="7151302" y="1519547"/>
              <a:ext cx="30480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1" i="0" u="none" strike="noStrike" cap="none" dirty="0">
                  <a:solidFill>
                    <a:srgbClr val="000000"/>
                  </a:solidFill>
                  <a:latin typeface="Arial"/>
                  <a:ea typeface="Arial"/>
                  <a:cs typeface="Arial"/>
                  <a:sym typeface="Arial"/>
                </a:rPr>
                <a:t>Hôte sensible</a:t>
              </a:r>
              <a:endParaRPr lang="fr-FR" sz="1800" b="0" i="0" u="none" strike="noStrike" cap="none" dirty="0">
                <a:solidFill>
                  <a:srgbClr val="000000"/>
                </a:solidFill>
                <a:latin typeface="Arial"/>
                <a:ea typeface="Arial"/>
                <a:cs typeface="Arial"/>
                <a:sym typeface="Arial"/>
              </a:endParaRPr>
            </a:p>
          </p:txBody>
        </p:sp>
        <p:pic>
          <p:nvPicPr>
            <p:cNvPr id="1123" name="Google Shape;1123;p104" descr="Image result for Cow Outline"/>
            <p:cNvPicPr preferRelativeResize="0"/>
            <p:nvPr/>
          </p:nvPicPr>
          <p:blipFill rotWithShape="1">
            <a:blip r:embed="rId4">
              <a:alphaModFix/>
            </a:blip>
            <a:srcRect/>
            <a:stretch/>
          </p:blipFill>
          <p:spPr>
            <a:xfrm>
              <a:off x="8341696" y="2462418"/>
              <a:ext cx="1516416" cy="1103549"/>
            </a:xfrm>
            <a:prstGeom prst="rect">
              <a:avLst/>
            </a:prstGeom>
            <a:noFill/>
            <a:ln>
              <a:noFill/>
            </a:ln>
          </p:spPr>
        </p:pic>
        <p:pic>
          <p:nvPicPr>
            <p:cNvPr id="1124" name="Google Shape;1124;p104" descr="Image result for poultry images outline"/>
            <p:cNvPicPr preferRelativeResize="0"/>
            <p:nvPr/>
          </p:nvPicPr>
          <p:blipFill rotWithShape="1">
            <a:blip r:embed="rId5">
              <a:alphaModFix/>
            </a:blip>
            <a:srcRect/>
            <a:stretch/>
          </p:blipFill>
          <p:spPr>
            <a:xfrm>
              <a:off x="8319042" y="3935608"/>
              <a:ext cx="712520" cy="876248"/>
            </a:xfrm>
            <a:prstGeom prst="rect">
              <a:avLst/>
            </a:prstGeom>
            <a:noFill/>
            <a:ln>
              <a:noFill/>
            </a:ln>
          </p:spPr>
        </p:pic>
      </p:grpSp>
      <p:sp>
        <p:nvSpPr>
          <p:cNvPr id="1125" name="Google Shape;1125;p104"/>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Empêcher l'entrée, protéger l'hôte</a:t>
            </a:r>
            <a:endParaRPr lang="fr-FR" dirty="0">
              <a:latin typeface="Franklin Gothic Medium" panose="020B0603020102020204" pitchFamily="34"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sp>
        <p:nvSpPr>
          <p:cNvPr id="1131" name="Google Shape;1131;p10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Stratégies de contrôle : Leptospirose</a:t>
            </a:r>
          </a:p>
        </p:txBody>
      </p:sp>
      <p:sp>
        <p:nvSpPr>
          <p:cNvPr id="1132" name="Google Shape;1132;p10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None/>
            </a:pPr>
            <a:endParaRPr lang="fr-FR" dirty="0"/>
          </a:p>
          <a:p>
            <a:pPr marL="228600" lvl="0" indent="-228600" algn="l" rtl="0">
              <a:lnSpc>
                <a:spcPct val="100000"/>
              </a:lnSpc>
              <a:spcBef>
                <a:spcPts val="0"/>
              </a:spcBef>
              <a:spcAft>
                <a:spcPts val="0"/>
              </a:spcAft>
              <a:buClr>
                <a:schemeClr val="dk1"/>
              </a:buClr>
              <a:buSzPts val="2800"/>
              <a:buChar char="•"/>
            </a:pPr>
            <a:r>
              <a:rPr lang="fr-FR" dirty="0"/>
              <a:t>Reprenons l'exemple de la leptospirose de la dernière présentation. Quelles sont les mesures de contrôle et de prévention que les agents de surveillance pourraient recommander ?</a:t>
            </a:r>
          </a:p>
          <a:p>
            <a:pPr marL="228600" lvl="0" indent="-5080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37"/>
        <p:cNvGrpSpPr/>
        <p:nvPr/>
      </p:nvGrpSpPr>
      <p:grpSpPr>
        <a:xfrm>
          <a:off x="0" y="0"/>
          <a:ext cx="0" cy="0"/>
          <a:chOff x="0" y="0"/>
          <a:chExt cx="0" cy="0"/>
        </a:xfrm>
      </p:grpSpPr>
      <p:sp>
        <p:nvSpPr>
          <p:cNvPr id="1138" name="Google Shape;1138;p106"/>
          <p:cNvSpPr txBox="1">
            <a:spLocks noGrp="1"/>
          </p:cNvSpPr>
          <p:nvPr>
            <p:ph type="title"/>
          </p:nvPr>
        </p:nvSpPr>
        <p:spPr>
          <a:xfrm>
            <a:off x="683500" y="447675"/>
            <a:ext cx="9906900" cy="712916"/>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rPr>
              <a:t>Stratégies de contrôle : Leptospirose Réponse</a:t>
            </a:r>
          </a:p>
        </p:txBody>
      </p:sp>
      <p:sp>
        <p:nvSpPr>
          <p:cNvPr id="1139" name="Google Shape;1139;p106"/>
          <p:cNvSpPr txBox="1">
            <a:spLocks noGrp="1"/>
          </p:cNvSpPr>
          <p:nvPr>
            <p:ph type="body" idx="1"/>
          </p:nvPr>
        </p:nvSpPr>
        <p:spPr>
          <a:xfrm>
            <a:off x="821870" y="1498771"/>
            <a:ext cx="10853057" cy="464077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000"/>
              <a:buNone/>
            </a:pPr>
            <a:r>
              <a:rPr lang="fr-FR" sz="1800" dirty="0"/>
              <a:t>Mesures de prévention et de contrôle de la leptospirose :</a:t>
            </a:r>
          </a:p>
          <a:p>
            <a:pPr marL="0" lvl="0" indent="0" algn="l" rtl="0">
              <a:lnSpc>
                <a:spcPct val="100000"/>
              </a:lnSpc>
              <a:spcBef>
                <a:spcPts val="500"/>
              </a:spcBef>
              <a:spcAft>
                <a:spcPts val="0"/>
              </a:spcAft>
              <a:buClr>
                <a:schemeClr val="dk1"/>
              </a:buClr>
              <a:buSzPts val="2000"/>
              <a:buChar char="•"/>
            </a:pPr>
            <a:r>
              <a:rPr lang="fr-FR" sz="1800" b="1" dirty="0"/>
              <a:t> Population humaine : </a:t>
            </a:r>
            <a:endParaRPr lang="fr-FR" sz="1800" dirty="0"/>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Sensibilisation de la population à la maladie </a:t>
            </a:r>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Utilisation de vêtements de protection dans la mesure du possible</a:t>
            </a:r>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Utilisation d'une prophylaxie antibiotique pendant les épidémies</a:t>
            </a:r>
          </a:p>
          <a:p>
            <a:pPr marL="0" lvl="0" indent="0" algn="l" rtl="0">
              <a:lnSpc>
                <a:spcPct val="100000"/>
              </a:lnSpc>
              <a:spcBef>
                <a:spcPts val="500"/>
              </a:spcBef>
              <a:spcAft>
                <a:spcPts val="0"/>
              </a:spcAft>
              <a:buClr>
                <a:schemeClr val="dk1"/>
              </a:buClr>
              <a:buSzPts val="2000"/>
              <a:buChar char="•"/>
            </a:pPr>
            <a:r>
              <a:rPr lang="fr-FR" sz="1800" b="1" dirty="0"/>
              <a:t> Population animale : </a:t>
            </a:r>
            <a:endParaRPr lang="fr-FR" sz="1800" dirty="0"/>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Séparation des réservoirs d'animaux des habitations humaines au moyen de clôtures et </a:t>
            </a:r>
            <a:r>
              <a:rPr lang="fr-FR" sz="1800" dirty="0">
                <a:highlight>
                  <a:srgbClr val="FFFFFF"/>
                </a:highlight>
              </a:rPr>
              <a:t>d’écrans </a:t>
            </a:r>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Vaccination des chiens et du bétail</a:t>
            </a:r>
          </a:p>
          <a:p>
            <a:pPr marL="0" lvl="0" indent="0" algn="l" rtl="0">
              <a:lnSpc>
                <a:spcPct val="100000"/>
              </a:lnSpc>
              <a:spcBef>
                <a:spcPts val="500"/>
              </a:spcBef>
              <a:spcAft>
                <a:spcPts val="0"/>
              </a:spcAft>
              <a:buClr>
                <a:schemeClr val="dk1"/>
              </a:buClr>
              <a:buSzPts val="2000"/>
              <a:buChar char="•"/>
            </a:pPr>
            <a:r>
              <a:rPr lang="fr-FR" sz="1800" b="1" dirty="0"/>
              <a:t> L'environnement : </a:t>
            </a:r>
            <a:endParaRPr lang="fr-FR" sz="1800" dirty="0"/>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Enlèvement des ordures ménagères</a:t>
            </a:r>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Réduction des populations de réservoirs animaux - rongeurs</a:t>
            </a:r>
          </a:p>
          <a:p>
            <a:pPr marL="569912" lvl="1" indent="-342900" algn="l" rtl="0">
              <a:lnSpc>
                <a:spcPct val="100000"/>
              </a:lnSpc>
              <a:spcBef>
                <a:spcPts val="500"/>
              </a:spcBef>
              <a:spcAft>
                <a:spcPts val="0"/>
              </a:spcAft>
              <a:buSzPts val="2000"/>
              <a:buFont typeface="Wingdings" panose="05000000000000000000" pitchFamily="2" charset="2"/>
              <a:buChar char="§"/>
            </a:pPr>
            <a:r>
              <a:rPr lang="fr-FR" sz="1800" dirty="0"/>
              <a:t>Échantillonnage de l'approvisionnement en eau, mais l'échantillonnage des masses d'eau n'est pas une méthode fiable pour évaluer la présence de leptospires pathogènes</a:t>
            </a:r>
          </a:p>
          <a:p>
            <a:pPr marL="228600" lvl="0" indent="-50800" algn="l" rtl="0">
              <a:lnSpc>
                <a:spcPct val="100000"/>
              </a:lnSpc>
              <a:spcBef>
                <a:spcPts val="1000"/>
              </a:spcBef>
              <a:spcAft>
                <a:spcPts val="0"/>
              </a:spcAft>
              <a:buClr>
                <a:schemeClr val="dk1"/>
              </a:buClr>
              <a:buSzPts val="2800"/>
              <a:buNone/>
            </a:pPr>
            <a:endParaRPr lang="fr-FR" sz="1800"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144"/>
        <p:cNvGrpSpPr/>
        <p:nvPr/>
      </p:nvGrpSpPr>
      <p:grpSpPr>
        <a:xfrm>
          <a:off x="0" y="0"/>
          <a:ext cx="0" cy="0"/>
          <a:chOff x="0" y="0"/>
          <a:chExt cx="0" cy="0"/>
        </a:xfrm>
      </p:grpSpPr>
      <p:sp>
        <p:nvSpPr>
          <p:cNvPr id="1145" name="Google Shape;1145;p10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800"/>
              <a:buChar char="•"/>
            </a:pPr>
            <a:r>
              <a:rPr lang="fr-FR" dirty="0"/>
              <a:t>Mesures de contrôle immédiates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Travailler avec des personnes à risque</a:t>
            </a:r>
            <a:endParaRPr lang="fr-FR" dirty="0"/>
          </a:p>
          <a:p>
            <a:pPr marL="228600" lvl="0" indent="-228600" algn="l" rtl="0">
              <a:lnSpc>
                <a:spcPct val="100000"/>
              </a:lnSpc>
              <a:spcBef>
                <a:spcPts val="1000"/>
              </a:spcBef>
              <a:spcAft>
                <a:spcPts val="0"/>
              </a:spcAft>
              <a:buClr>
                <a:schemeClr val="dk1"/>
              </a:buClr>
              <a:buSzPts val="2800"/>
              <a:buChar char="•"/>
            </a:pPr>
            <a:r>
              <a:rPr lang="fr-FR" dirty="0"/>
              <a:t>Mesures de contrôle à long terme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Travailler avec les régulateurs ou le gouvernement</a:t>
            </a:r>
            <a:endParaRPr lang="fr-FR" dirty="0"/>
          </a:p>
          <a:p>
            <a:pPr marL="287338" lvl="0" indent="-109538" algn="l" rtl="0">
              <a:lnSpc>
                <a:spcPct val="100000"/>
              </a:lnSpc>
              <a:spcBef>
                <a:spcPts val="1000"/>
              </a:spcBef>
              <a:spcAft>
                <a:spcPts val="500"/>
              </a:spcAft>
              <a:buClr>
                <a:srgbClr val="00953A"/>
              </a:buClr>
              <a:buSzPts val="2800"/>
              <a:buNone/>
            </a:pPr>
            <a:endParaRPr lang="fr-FR" dirty="0"/>
          </a:p>
        </p:txBody>
      </p:sp>
      <p:sp>
        <p:nvSpPr>
          <p:cNvPr id="1146" name="Google Shape;1146;p107"/>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Mesures de prévention et de contrôle</a:t>
            </a:r>
            <a:endParaRPr lang="fr-FR" dirty="0">
              <a:latin typeface="Franklin Gothic Medium" panose="020B06030201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45"/>
          <p:cNvSpPr txBox="1">
            <a:spLocks noGrp="1"/>
          </p:cNvSpPr>
          <p:nvPr>
            <p:ph type="body" idx="1"/>
          </p:nvPr>
        </p:nvSpPr>
        <p:spPr>
          <a:xfrm>
            <a:off x="838199" y="1478857"/>
            <a:ext cx="1135380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Une supposition éclairée sur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Cause et/ou source de la flambée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Une association entre une </a:t>
            </a:r>
            <a:r>
              <a:rPr lang="fr-FR" b="1" dirty="0"/>
              <a:t>exposition </a:t>
            </a:r>
            <a:r>
              <a:rPr lang="fr-FR" dirty="0"/>
              <a:t>et un </a:t>
            </a:r>
            <a:r>
              <a:rPr lang="fr-FR" b="1" dirty="0"/>
              <a:t>résultat</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Mode de transmission de la maladie</a:t>
            </a:r>
          </a:p>
          <a:p>
            <a:pPr marL="457200" lvl="1" indent="0" algn="l" rtl="0">
              <a:lnSpc>
                <a:spcPct val="100000"/>
              </a:lnSpc>
              <a:spcBef>
                <a:spcPts val="1000"/>
              </a:spcBef>
              <a:spcAft>
                <a:spcPts val="0"/>
              </a:spcAft>
              <a:buSzPts val="2400"/>
              <a:buNone/>
            </a:pPr>
            <a:endParaRPr lang="fr-FR" dirty="0"/>
          </a:p>
          <a:p>
            <a:pPr marL="228600" lvl="0" indent="-228600" algn="l" rtl="0">
              <a:lnSpc>
                <a:spcPct val="100000"/>
              </a:lnSpc>
              <a:spcBef>
                <a:spcPts val="1172"/>
              </a:spcBef>
              <a:spcAft>
                <a:spcPts val="500"/>
              </a:spcAft>
              <a:buClr>
                <a:schemeClr val="dk1"/>
              </a:buClr>
              <a:buSzPts val="2800"/>
              <a:buChar char="•"/>
            </a:pPr>
            <a:r>
              <a:rPr lang="fr-FR" dirty="0"/>
              <a:t>Les hypothèses peuvent évoluer au fur et à mesure de l’investigation</a:t>
            </a:r>
          </a:p>
        </p:txBody>
      </p:sp>
      <p:sp>
        <p:nvSpPr>
          <p:cNvPr id="2" name="Title 1">
            <a:extLst>
              <a:ext uri="{FF2B5EF4-FFF2-40B4-BE49-F238E27FC236}">
                <a16:creationId xmlns:a16="http://schemas.microsoft.com/office/drawing/2014/main" id="{B8EE9119-33A7-F3F6-2FD2-8C0F3CC5C885}"/>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Hypothèse pour une flambée</a:t>
            </a:r>
            <a:br>
              <a:rPr lang="fr-FR" dirty="0">
                <a:latin typeface="Franklin Gothic Medium" panose="020B0603020102020204" pitchFamily="34" charset="0"/>
              </a:rPr>
            </a:br>
            <a:endParaRPr lang="fr-F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sp>
        <p:nvSpPr>
          <p:cNvPr id="1152" name="Google Shape;1152;p10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rmAutofit fontScale="92500" lnSpcReduction="10000"/>
          </a:bodyPr>
          <a:lstStyle/>
          <a:p>
            <a:pPr marL="228600" lvl="0" indent="-241934" algn="l" rtl="0">
              <a:lnSpc>
                <a:spcPct val="90000"/>
              </a:lnSpc>
              <a:spcBef>
                <a:spcPts val="0"/>
              </a:spcBef>
              <a:spcAft>
                <a:spcPts val="0"/>
              </a:spcAft>
              <a:buClr>
                <a:schemeClr val="dk1"/>
              </a:buClr>
              <a:buSzPts val="2800"/>
              <a:buChar char="•"/>
            </a:pPr>
            <a:r>
              <a:rPr lang="fr-FR" dirty="0"/>
              <a:t>Pourquoi la flambée épidémique s'est-elle déclarée ?</a:t>
            </a:r>
          </a:p>
          <a:p>
            <a:pPr marL="228600" lvl="0" indent="-241934" algn="l" rtl="0">
              <a:lnSpc>
                <a:spcPct val="90000"/>
              </a:lnSpc>
              <a:spcBef>
                <a:spcPts val="1700"/>
              </a:spcBef>
              <a:spcAft>
                <a:spcPts val="0"/>
              </a:spcAft>
              <a:buClr>
                <a:schemeClr val="dk1"/>
              </a:buClr>
              <a:buSzPts val="2800"/>
              <a:buChar char="•"/>
            </a:pPr>
            <a:r>
              <a:rPr lang="fr-FR" dirty="0"/>
              <a:t>Ces conditions existent-elles encore ? </a:t>
            </a:r>
          </a:p>
          <a:p>
            <a:pPr marL="228600" lvl="0" indent="-241934" algn="l" rtl="0">
              <a:lnSpc>
                <a:spcPct val="90000"/>
              </a:lnSpc>
              <a:spcBef>
                <a:spcPts val="1700"/>
              </a:spcBef>
              <a:spcAft>
                <a:spcPts val="0"/>
              </a:spcAft>
              <a:buClr>
                <a:schemeClr val="dk1"/>
              </a:buClr>
              <a:buSzPts val="2800"/>
              <a:buChar char="•"/>
            </a:pPr>
            <a:r>
              <a:rPr lang="fr-FR" dirty="0"/>
              <a:t>Que faut-il faire pour modifier les conditions et réduire le risque d'apparition de futures flambées ?</a:t>
            </a:r>
          </a:p>
          <a:p>
            <a:pPr marL="788670"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Formation</a:t>
            </a:r>
            <a:endParaRPr lang="fr-FR" dirty="0"/>
          </a:p>
          <a:p>
            <a:pPr marL="788670"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Amélioration de l'assainissement/inspection</a:t>
            </a:r>
            <a:endParaRPr lang="fr-FR" dirty="0"/>
          </a:p>
          <a:p>
            <a:pPr marL="788670"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Immunisation</a:t>
            </a:r>
            <a:endParaRPr lang="fr-FR" dirty="0"/>
          </a:p>
          <a:p>
            <a:pPr marL="788670" lvl="1" indent="-342900" algn="l" rtl="0">
              <a:lnSpc>
                <a:spcPct val="100000"/>
              </a:lnSpc>
              <a:spcBef>
                <a:spcPts val="1700"/>
              </a:spcBef>
              <a:spcAft>
                <a:spcPts val="0"/>
              </a:spcAft>
              <a:buSzPts val="2400"/>
              <a:buFont typeface="Wingdings" panose="05000000000000000000" pitchFamily="2" charset="2"/>
              <a:buChar char="§"/>
            </a:pPr>
            <a:r>
              <a:rPr lang="fr-FR" dirty="0">
                <a:latin typeface="Arial"/>
                <a:ea typeface="Arial"/>
                <a:cs typeface="Arial"/>
                <a:sym typeface="Arial"/>
              </a:rPr>
              <a:t>Législation</a:t>
            </a:r>
            <a:endParaRPr lang="fr-FR" dirty="0"/>
          </a:p>
          <a:p>
            <a:pPr marL="788670" lvl="1" indent="-342900" algn="l" rtl="0">
              <a:lnSpc>
                <a:spcPct val="100000"/>
              </a:lnSpc>
              <a:spcBef>
                <a:spcPts val="1700"/>
              </a:spcBef>
              <a:spcAft>
                <a:spcPts val="500"/>
              </a:spcAft>
              <a:buSzPts val="2400"/>
              <a:buFont typeface="Wingdings" panose="05000000000000000000" pitchFamily="2" charset="2"/>
              <a:buChar char="§"/>
            </a:pPr>
            <a:r>
              <a:rPr lang="fr-FR" dirty="0">
                <a:latin typeface="Arial"/>
                <a:ea typeface="Arial"/>
                <a:cs typeface="Arial"/>
                <a:sym typeface="Arial"/>
              </a:rPr>
              <a:t>Autres</a:t>
            </a:r>
            <a:endParaRPr lang="fr-FR" sz="2400" dirty="0">
              <a:latin typeface="Arial"/>
              <a:ea typeface="Arial"/>
              <a:cs typeface="Arial"/>
              <a:sym typeface="Arial"/>
            </a:endParaRPr>
          </a:p>
        </p:txBody>
      </p:sp>
      <p:sp>
        <p:nvSpPr>
          <p:cNvPr id="1153" name="Google Shape;1153;p108"/>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Riposte à long terme</a:t>
            </a:r>
            <a:endParaRPr lang="fr-FR" dirty="0">
              <a:latin typeface="Franklin Gothic Medium" panose="020B0603020102020204"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158"/>
        <p:cNvGrpSpPr/>
        <p:nvPr/>
      </p:nvGrpSpPr>
      <p:grpSpPr>
        <a:xfrm>
          <a:off x="0" y="0"/>
          <a:ext cx="0" cy="0"/>
          <a:chOff x="0" y="0"/>
          <a:chExt cx="0" cy="0"/>
        </a:xfrm>
      </p:grpSpPr>
      <p:sp>
        <p:nvSpPr>
          <p:cNvPr id="1159" name="Google Shape;1159;p10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Mesure à court ou à long terme ?</a:t>
            </a:r>
          </a:p>
        </p:txBody>
      </p:sp>
      <p:sp>
        <p:nvSpPr>
          <p:cNvPr id="1160" name="Google Shape;1160;p109"/>
          <p:cNvSpPr txBox="1">
            <a:spLocks noGrp="1"/>
          </p:cNvSpPr>
          <p:nvPr>
            <p:ph type="body" idx="1"/>
          </p:nvPr>
        </p:nvSpPr>
        <p:spPr>
          <a:xfrm>
            <a:off x="838200" y="1291397"/>
            <a:ext cx="10515600" cy="4639309"/>
          </a:xfrm>
          <a:prstGeom prst="rect">
            <a:avLst/>
          </a:prstGeom>
          <a:noFill/>
          <a:ln>
            <a:noFill/>
          </a:ln>
        </p:spPr>
        <p:txBody>
          <a:bodyPr spcFirstLastPara="1" wrap="square" lIns="91425" tIns="45700" rIns="91425" bIns="45700" anchor="t" anchorCtr="0">
            <a:noAutofit/>
          </a:bodyPr>
          <a:lstStyle/>
          <a:p>
            <a:pPr marL="400050" lvl="0" indent="-400050" algn="l" rtl="0">
              <a:lnSpc>
                <a:spcPct val="100000"/>
              </a:lnSpc>
              <a:spcBef>
                <a:spcPts val="2300"/>
              </a:spcBef>
              <a:spcAft>
                <a:spcPts val="0"/>
              </a:spcAft>
              <a:buClr>
                <a:schemeClr val="dk1"/>
              </a:buClr>
              <a:buSzPts val="2400"/>
              <a:buFont typeface="Arial"/>
              <a:buAutoNum type="arabicPeriod"/>
            </a:pPr>
            <a:r>
              <a:rPr lang="fr-FR" sz="2000" dirty="0"/>
              <a:t>Recommander l'amélioration des procédures </a:t>
            </a:r>
            <a:br>
              <a:rPr lang="fr-FR" sz="2000" dirty="0"/>
            </a:br>
            <a:r>
              <a:rPr lang="fr-FR" sz="2000" dirty="0"/>
              <a:t>de sécurité alimentaire dans un restaurant</a:t>
            </a:r>
            <a:endParaRPr lang="fr-FR" sz="2400" dirty="0"/>
          </a:p>
          <a:p>
            <a:pPr marL="400050" lvl="0" indent="-400050" algn="l" rtl="0">
              <a:lnSpc>
                <a:spcPct val="100000"/>
              </a:lnSpc>
              <a:spcBef>
                <a:spcPts val="2300"/>
              </a:spcBef>
              <a:spcAft>
                <a:spcPts val="0"/>
              </a:spcAft>
              <a:buClr>
                <a:schemeClr val="dk1"/>
              </a:buClr>
              <a:buSzPts val="2400"/>
              <a:buFont typeface="Arial"/>
              <a:buAutoNum type="arabicPeriod"/>
            </a:pPr>
            <a:r>
              <a:rPr lang="fr-FR" sz="2000" dirty="0"/>
              <a:t>Renvoyer des enfants malades d'une école </a:t>
            </a:r>
            <a:br>
              <a:rPr lang="fr-FR" sz="2000" dirty="0"/>
            </a:br>
            <a:r>
              <a:rPr lang="fr-FR" sz="2000" dirty="0"/>
              <a:t>où sévit une épidémie</a:t>
            </a:r>
            <a:endParaRPr lang="fr-FR" sz="2400" dirty="0"/>
          </a:p>
          <a:p>
            <a:pPr marL="400050" lvl="0" indent="-400050" algn="l" rtl="0">
              <a:lnSpc>
                <a:spcPct val="100000"/>
              </a:lnSpc>
              <a:spcBef>
                <a:spcPts val="2300"/>
              </a:spcBef>
              <a:spcAft>
                <a:spcPts val="0"/>
              </a:spcAft>
              <a:buClr>
                <a:schemeClr val="dk1"/>
              </a:buClr>
              <a:buSzPts val="2400"/>
              <a:buFont typeface="Arial"/>
              <a:buAutoNum type="arabicPeriod"/>
            </a:pPr>
            <a:r>
              <a:rPr lang="fr-FR" sz="2000" dirty="0"/>
              <a:t>Contenir un déversement de produits chimiques </a:t>
            </a:r>
            <a:br>
              <a:rPr lang="fr-FR" sz="2000" dirty="0"/>
            </a:br>
            <a:r>
              <a:rPr lang="fr-FR" sz="2000" dirty="0"/>
              <a:t>et évacuer la zone</a:t>
            </a:r>
            <a:endParaRPr lang="fr-FR" sz="2400" dirty="0"/>
          </a:p>
          <a:p>
            <a:pPr marL="400050" lvl="0" indent="-400050" algn="l" rtl="0">
              <a:lnSpc>
                <a:spcPct val="100000"/>
              </a:lnSpc>
              <a:spcBef>
                <a:spcPts val="2300"/>
              </a:spcBef>
              <a:spcAft>
                <a:spcPts val="0"/>
              </a:spcAft>
              <a:buClr>
                <a:schemeClr val="dk1"/>
              </a:buClr>
              <a:buSzPts val="2400"/>
              <a:buFont typeface="Arial"/>
              <a:buAutoNum type="arabicPeriod"/>
            </a:pPr>
            <a:r>
              <a:rPr lang="fr-FR" sz="2000" dirty="0"/>
              <a:t>Mettre en place de programmes de dépistage et </a:t>
            </a:r>
            <a:br>
              <a:rPr lang="fr-FR" sz="2000" dirty="0"/>
            </a:br>
            <a:r>
              <a:rPr lang="fr-FR" sz="2000" dirty="0"/>
              <a:t>de vaccination pour les maladies vétérinaires </a:t>
            </a:r>
            <a:br>
              <a:rPr lang="fr-FR" sz="2000" dirty="0"/>
            </a:br>
            <a:r>
              <a:rPr lang="fr-FR" sz="2000" dirty="0"/>
              <a:t>pouvant être éliminées </a:t>
            </a:r>
            <a:endParaRPr lang="fr-FR" sz="2400" dirty="0"/>
          </a:p>
          <a:p>
            <a:pPr marL="400050" lvl="0" indent="-400050" algn="l" rtl="0">
              <a:lnSpc>
                <a:spcPct val="100000"/>
              </a:lnSpc>
              <a:spcBef>
                <a:spcPts val="2300"/>
              </a:spcBef>
              <a:spcAft>
                <a:spcPts val="0"/>
              </a:spcAft>
              <a:buClr>
                <a:schemeClr val="dk1"/>
              </a:buClr>
              <a:buSzPts val="2400"/>
              <a:buFont typeface="Arial"/>
              <a:buAutoNum type="arabicPeriod"/>
            </a:pPr>
            <a:r>
              <a:rPr lang="fr-FR" sz="2000" dirty="0"/>
              <a:t>Créer un puits protégé et profond pour </a:t>
            </a:r>
            <a:br>
              <a:rPr lang="fr-FR" sz="2000" dirty="0"/>
            </a:br>
            <a:r>
              <a:rPr lang="fr-FR" sz="2000" dirty="0"/>
              <a:t>le système d'approvisionnement en eau</a:t>
            </a:r>
            <a:endParaRPr lang="fr-FR" sz="2400" dirty="0"/>
          </a:p>
          <a:p>
            <a:pPr marL="287338" lvl="0" indent="-109538" algn="l" rtl="0">
              <a:lnSpc>
                <a:spcPct val="100000"/>
              </a:lnSpc>
              <a:spcBef>
                <a:spcPts val="1000"/>
              </a:spcBef>
              <a:spcAft>
                <a:spcPts val="500"/>
              </a:spcAft>
              <a:buClr>
                <a:schemeClr val="dk1"/>
              </a:buClr>
              <a:buSzPts val="2800"/>
              <a:buNone/>
            </a:pPr>
            <a:endParaRPr lang="fr-FR" dirty="0"/>
          </a:p>
        </p:txBody>
      </p:sp>
      <p:sp>
        <p:nvSpPr>
          <p:cNvPr id="1161" name="Google Shape;1161;p109"/>
          <p:cNvSpPr/>
          <p:nvPr/>
        </p:nvSpPr>
        <p:spPr>
          <a:xfrm>
            <a:off x="7094364" y="1763276"/>
            <a:ext cx="2057400" cy="381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LONG TERME</a:t>
            </a:r>
            <a:endParaRPr lang="fr-FR" sz="1800" b="0" i="0" u="none" strike="noStrike" cap="none" dirty="0">
              <a:solidFill>
                <a:srgbClr val="000000"/>
              </a:solidFill>
              <a:latin typeface="Arial"/>
              <a:ea typeface="Arial"/>
              <a:cs typeface="Arial"/>
              <a:sym typeface="Arial"/>
            </a:endParaRPr>
          </a:p>
        </p:txBody>
      </p:sp>
      <p:sp>
        <p:nvSpPr>
          <p:cNvPr id="1162" name="Google Shape;1162;p109"/>
          <p:cNvSpPr/>
          <p:nvPr/>
        </p:nvSpPr>
        <p:spPr>
          <a:xfrm>
            <a:off x="7094364" y="2593287"/>
            <a:ext cx="2057400"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COURT TERME</a:t>
            </a:r>
            <a:endParaRPr lang="fr-FR" sz="1800" b="0" i="0" u="none" strike="noStrike" cap="none" dirty="0">
              <a:solidFill>
                <a:srgbClr val="000000"/>
              </a:solidFill>
              <a:latin typeface="Arial"/>
              <a:ea typeface="Arial"/>
              <a:cs typeface="Arial"/>
              <a:sym typeface="Arial"/>
            </a:endParaRPr>
          </a:p>
        </p:txBody>
      </p:sp>
      <p:sp>
        <p:nvSpPr>
          <p:cNvPr id="1163" name="Google Shape;1163;p109"/>
          <p:cNvSpPr/>
          <p:nvPr/>
        </p:nvSpPr>
        <p:spPr>
          <a:xfrm>
            <a:off x="7094364" y="3508367"/>
            <a:ext cx="2057400"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COURT TERME</a:t>
            </a:r>
            <a:endParaRPr lang="fr-FR" sz="1800" b="0" i="0" u="none" strike="noStrike" cap="none" dirty="0">
              <a:solidFill>
                <a:srgbClr val="000000"/>
              </a:solidFill>
              <a:latin typeface="Arial"/>
              <a:ea typeface="Arial"/>
              <a:cs typeface="Arial"/>
              <a:sym typeface="Arial"/>
            </a:endParaRPr>
          </a:p>
        </p:txBody>
      </p:sp>
      <p:sp>
        <p:nvSpPr>
          <p:cNvPr id="1164" name="Google Shape;1164;p109"/>
          <p:cNvSpPr/>
          <p:nvPr/>
        </p:nvSpPr>
        <p:spPr>
          <a:xfrm>
            <a:off x="7094364" y="4423447"/>
            <a:ext cx="2057400" cy="384048"/>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LONG TERME</a:t>
            </a:r>
            <a:endParaRPr lang="fr-FR" sz="1800" b="0" i="0" u="none" strike="noStrike" cap="none" dirty="0">
              <a:solidFill>
                <a:srgbClr val="000000"/>
              </a:solidFill>
              <a:latin typeface="Arial"/>
              <a:ea typeface="Arial"/>
              <a:cs typeface="Arial"/>
              <a:sym typeface="Arial"/>
            </a:endParaRPr>
          </a:p>
        </p:txBody>
      </p:sp>
      <p:sp>
        <p:nvSpPr>
          <p:cNvPr id="1165" name="Google Shape;1165;p109"/>
          <p:cNvSpPr/>
          <p:nvPr/>
        </p:nvSpPr>
        <p:spPr>
          <a:xfrm>
            <a:off x="7094364" y="5566603"/>
            <a:ext cx="2057400" cy="384048"/>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dirty="0">
                <a:solidFill>
                  <a:srgbClr val="000000"/>
                </a:solidFill>
                <a:latin typeface="Arial"/>
                <a:ea typeface="Arial"/>
                <a:cs typeface="Arial"/>
                <a:sym typeface="Arial"/>
              </a:rPr>
              <a:t>LONG TERME</a:t>
            </a:r>
            <a:endParaRPr lang="fr-FR" sz="18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170"/>
        <p:cNvGrpSpPr/>
        <p:nvPr/>
      </p:nvGrpSpPr>
      <p:grpSpPr>
        <a:xfrm>
          <a:off x="0" y="0"/>
          <a:ext cx="0" cy="0"/>
          <a:chOff x="0" y="0"/>
          <a:chExt cx="0" cy="0"/>
        </a:xfrm>
      </p:grpSpPr>
      <p:sp>
        <p:nvSpPr>
          <p:cNvPr id="1171" name="Google Shape;1171;p11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Formuler des recommandations</a:t>
            </a:r>
          </a:p>
        </p:txBody>
      </p:sp>
      <p:sp>
        <p:nvSpPr>
          <p:cNvPr id="1172" name="Google Shape;1172;p11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500"/>
              </a:spcAft>
              <a:buClr>
                <a:schemeClr val="dk1"/>
              </a:buClr>
              <a:buSzPts val="2800"/>
              <a:buChar char="•"/>
            </a:pPr>
            <a:r>
              <a:rPr lang="fr-FR" dirty="0"/>
              <a:t>Quelles sont vos recommandations pour la prévention et le contrôle de l'épidémie de shigellose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177"/>
        <p:cNvGrpSpPr/>
        <p:nvPr/>
      </p:nvGrpSpPr>
      <p:grpSpPr>
        <a:xfrm>
          <a:off x="0" y="0"/>
          <a:ext cx="0" cy="0"/>
          <a:chOff x="0" y="0"/>
          <a:chExt cx="0" cy="0"/>
        </a:xfrm>
      </p:grpSpPr>
      <p:sp>
        <p:nvSpPr>
          <p:cNvPr id="1178" name="Google Shape;1178;p11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b="1" dirty="0"/>
              <a:t>Recommandations :</a:t>
            </a:r>
            <a:endParaRPr lang="fr-FR" dirty="0"/>
          </a:p>
          <a:p>
            <a:pPr marL="800100" lvl="1" indent="-342900" algn="l" rtl="0">
              <a:lnSpc>
                <a:spcPct val="115000"/>
              </a:lnSpc>
              <a:spcBef>
                <a:spcPts val="500"/>
              </a:spcBef>
              <a:spcAft>
                <a:spcPts val="0"/>
              </a:spcAft>
              <a:buSzPts val="2400"/>
              <a:buFont typeface="Wingdings" panose="05000000000000000000" pitchFamily="2" charset="2"/>
              <a:buChar char="§"/>
            </a:pPr>
            <a:r>
              <a:rPr lang="fr-FR" dirty="0"/>
              <a:t>Vendeurs et manipulateurs de denrées alimentaires</a:t>
            </a:r>
          </a:p>
          <a:p>
            <a:pPr marL="800100" lvl="1" indent="-342900" algn="l" rtl="0">
              <a:lnSpc>
                <a:spcPct val="115000"/>
              </a:lnSpc>
              <a:spcBef>
                <a:spcPts val="500"/>
              </a:spcBef>
              <a:spcAft>
                <a:spcPts val="0"/>
              </a:spcAft>
              <a:buSzPts val="2400"/>
              <a:buFont typeface="Wingdings" panose="05000000000000000000" pitchFamily="2" charset="2"/>
              <a:buChar char="§"/>
            </a:pPr>
            <a:r>
              <a:rPr lang="fr-FR" dirty="0"/>
              <a:t>Le grand public</a:t>
            </a:r>
          </a:p>
          <a:p>
            <a:pPr marL="800100" lvl="1" indent="-342900" algn="l" rtl="0">
              <a:lnSpc>
                <a:spcPct val="115000"/>
              </a:lnSpc>
              <a:spcBef>
                <a:spcPts val="500"/>
              </a:spcBef>
              <a:spcAft>
                <a:spcPts val="0"/>
              </a:spcAft>
              <a:buSzPts val="2400"/>
              <a:buFont typeface="Wingdings" panose="05000000000000000000" pitchFamily="2" charset="2"/>
              <a:buChar char="§"/>
            </a:pPr>
            <a:r>
              <a:rPr lang="fr-FR" dirty="0"/>
              <a:t>Surveillance</a:t>
            </a:r>
          </a:p>
          <a:p>
            <a:pPr marL="800100" lvl="1" indent="-342900" algn="l" rtl="0">
              <a:lnSpc>
                <a:spcPct val="115000"/>
              </a:lnSpc>
              <a:spcBef>
                <a:spcPts val="500"/>
              </a:spcBef>
              <a:spcAft>
                <a:spcPts val="0"/>
              </a:spcAft>
              <a:buSzPts val="2400"/>
              <a:buFont typeface="Wingdings" panose="05000000000000000000" pitchFamily="2" charset="2"/>
              <a:buChar char="§"/>
            </a:pPr>
            <a:r>
              <a:rPr lang="fr-FR" dirty="0"/>
              <a:t>Laboratoire</a:t>
            </a:r>
          </a:p>
          <a:p>
            <a:pPr marL="800100" lvl="1" indent="-342900" algn="l" rtl="0">
              <a:lnSpc>
                <a:spcPct val="115000"/>
              </a:lnSpc>
              <a:spcBef>
                <a:spcPts val="500"/>
              </a:spcBef>
              <a:spcAft>
                <a:spcPts val="0"/>
              </a:spcAft>
              <a:buSzPts val="2400"/>
              <a:buFont typeface="Wingdings" panose="05000000000000000000" pitchFamily="2" charset="2"/>
              <a:buChar char="§"/>
            </a:pPr>
            <a:r>
              <a:rPr lang="fr-FR" dirty="0"/>
              <a:t>Assainissement</a:t>
            </a:r>
          </a:p>
          <a:p>
            <a:pPr marL="0" lvl="0" indent="0" algn="l" rtl="0">
              <a:lnSpc>
                <a:spcPct val="100000"/>
              </a:lnSpc>
              <a:spcBef>
                <a:spcPts val="1000"/>
              </a:spcBef>
              <a:spcAft>
                <a:spcPts val="500"/>
              </a:spcAft>
              <a:buClr>
                <a:schemeClr val="dk1"/>
              </a:buClr>
              <a:buSzPts val="2800"/>
              <a:buNone/>
            </a:pPr>
            <a:endParaRPr lang="fr-FR" dirty="0"/>
          </a:p>
        </p:txBody>
      </p:sp>
      <p:sp>
        <p:nvSpPr>
          <p:cNvPr id="1179" name="Google Shape;1179;p111"/>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Formuler des recommandations Réponse</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184"/>
        <p:cNvGrpSpPr/>
        <p:nvPr/>
      </p:nvGrpSpPr>
      <p:grpSpPr>
        <a:xfrm>
          <a:off x="0" y="0"/>
          <a:ext cx="0" cy="0"/>
          <a:chOff x="0" y="0"/>
          <a:chExt cx="0" cy="0"/>
        </a:xfrm>
      </p:grpSpPr>
      <p:sp>
        <p:nvSpPr>
          <p:cNvPr id="1185" name="Google Shape;1185;p112"/>
          <p:cNvSpPr txBox="1">
            <a:spLocks noGrp="1"/>
          </p:cNvSpPr>
          <p:nvPr>
            <p:ph type="body" idx="1"/>
          </p:nvPr>
        </p:nvSpPr>
        <p:spPr>
          <a:xfrm>
            <a:off x="838199" y="1478857"/>
            <a:ext cx="10967357" cy="4639309"/>
          </a:xfrm>
          <a:prstGeom prst="rect">
            <a:avLst/>
          </a:prstGeom>
          <a:noFill/>
          <a:ln>
            <a:noFill/>
          </a:ln>
        </p:spPr>
        <p:txBody>
          <a:bodyPr spcFirstLastPara="1" wrap="square" lIns="91425" tIns="45700" rIns="91425" bIns="45700" anchor="t" anchorCtr="0">
            <a:noAutofit/>
          </a:bodyPr>
          <a:lstStyle/>
          <a:p>
            <a:pPr marL="685800" lvl="0" indent="-685800" algn="l" rtl="0">
              <a:lnSpc>
                <a:spcPct val="100000"/>
              </a:lnSpc>
              <a:spcBef>
                <a:spcPts val="0"/>
              </a:spcBef>
              <a:spcAft>
                <a:spcPts val="0"/>
              </a:spcAft>
              <a:buClr>
                <a:srgbClr val="A5A5A5"/>
              </a:buClr>
              <a:buSzPts val="2700"/>
              <a:buFont typeface="Arial"/>
              <a:buAutoNum type="arabicPeriod" startAt="7"/>
            </a:pPr>
            <a:r>
              <a:rPr lang="fr-FR" sz="2600" dirty="0">
                <a:solidFill>
                  <a:srgbClr val="A5A5A5"/>
                </a:solidFill>
              </a:rPr>
              <a:t>Élaborer des hypothèses</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Évaluer les hypothèses d'un point de vue épidémiologique</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Réconcilier l'épidémiologie avec les résultats de laboratoire et de l'environnement</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Réaliser des études supplémentaires si nécessaire</a:t>
            </a:r>
            <a:endParaRPr lang="fr-FR" sz="2600" dirty="0"/>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Mettre en œuvre et évaluer les mesures de prévention et de contrôle</a:t>
            </a:r>
            <a:endParaRPr lang="fr-FR" sz="2600" dirty="0"/>
          </a:p>
          <a:p>
            <a:pPr marL="685800" lvl="0" indent="-685800" algn="l" rtl="0">
              <a:lnSpc>
                <a:spcPct val="110000"/>
              </a:lnSpc>
              <a:spcBef>
                <a:spcPts val="1700"/>
              </a:spcBef>
              <a:spcAft>
                <a:spcPts val="0"/>
              </a:spcAft>
              <a:buClr>
                <a:schemeClr val="dk1"/>
              </a:buClr>
              <a:buSzPts val="2700"/>
              <a:buFont typeface="Arial"/>
              <a:buAutoNum type="arabicPeriod" startAt="7"/>
            </a:pPr>
            <a:r>
              <a:rPr lang="fr-FR" sz="2600" dirty="0"/>
              <a:t>Mettre en place ou maintenir la surveillance</a:t>
            </a:r>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Communiquer les résultats</a:t>
            </a:r>
            <a:endParaRPr lang="fr-FR" sz="2600" dirty="0"/>
          </a:p>
          <a:p>
            <a:pPr marL="287338" lvl="0" indent="-109538" algn="l" rtl="0">
              <a:lnSpc>
                <a:spcPct val="100000"/>
              </a:lnSpc>
              <a:spcBef>
                <a:spcPts val="1000"/>
              </a:spcBef>
              <a:spcAft>
                <a:spcPts val="500"/>
              </a:spcAft>
              <a:buClr>
                <a:schemeClr val="dk1"/>
              </a:buClr>
              <a:buSzPts val="2700"/>
              <a:buNone/>
            </a:pPr>
            <a:endParaRPr lang="fr-FR" sz="2600" dirty="0"/>
          </a:p>
        </p:txBody>
      </p:sp>
      <p:sp>
        <p:nvSpPr>
          <p:cNvPr id="1186" name="Google Shape;1186;p112"/>
          <p:cNvSpPr txBox="1"/>
          <p:nvPr/>
        </p:nvSpPr>
        <p:spPr>
          <a:xfrm>
            <a:off x="838200" y="441251"/>
            <a:ext cx="10037618"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Étape 12 : Mettre en place ou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maintenir la surveillance</a:t>
            </a:r>
            <a:endParaRPr lang="fr-FR" dirty="0">
              <a:latin typeface="Franklin Gothic Medium" panose="020B0603020102020204"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191"/>
        <p:cNvGrpSpPr/>
        <p:nvPr/>
      </p:nvGrpSpPr>
      <p:grpSpPr>
        <a:xfrm>
          <a:off x="0" y="0"/>
          <a:ext cx="0" cy="0"/>
          <a:chOff x="0" y="0"/>
          <a:chExt cx="0" cy="0"/>
        </a:xfrm>
      </p:grpSpPr>
      <p:sp>
        <p:nvSpPr>
          <p:cNvPr id="1192" name="Google Shape;1192;p113"/>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Surveillance : Les mesures de contrôle </a:t>
            </a:r>
            <a:br>
              <a:rPr lang="fr-FR" dirty="0">
                <a:latin typeface="Franklin Gothic Medium" panose="020B0603020102020204" pitchFamily="34" charset="0"/>
              </a:rPr>
            </a:br>
            <a:r>
              <a:rPr lang="fr-FR" dirty="0">
                <a:latin typeface="Franklin Gothic Medium" panose="020B0603020102020204" pitchFamily="34" charset="0"/>
              </a:rPr>
              <a:t>sont-elles efficaces ?</a:t>
            </a:r>
          </a:p>
        </p:txBody>
      </p:sp>
      <p:grpSp>
        <p:nvGrpSpPr>
          <p:cNvPr id="1193" name="Google Shape;1193;p113"/>
          <p:cNvGrpSpPr/>
          <p:nvPr/>
        </p:nvGrpSpPr>
        <p:grpSpPr>
          <a:xfrm>
            <a:off x="1450544" y="2245688"/>
            <a:ext cx="4343400" cy="3349249"/>
            <a:chOff x="1752600" y="2289551"/>
            <a:chExt cx="4343400" cy="3349249"/>
          </a:xfrm>
        </p:grpSpPr>
        <p:pic>
          <p:nvPicPr>
            <p:cNvPr id="1194" name="Google Shape;1194;p113"/>
            <p:cNvPicPr preferRelativeResize="0"/>
            <p:nvPr/>
          </p:nvPicPr>
          <p:blipFill rotWithShape="1">
            <a:blip r:embed="rId3">
              <a:alphaModFix/>
            </a:blip>
            <a:srcRect/>
            <a:stretch/>
          </p:blipFill>
          <p:spPr>
            <a:xfrm>
              <a:off x="1752600" y="2602468"/>
              <a:ext cx="4343400" cy="3036332"/>
            </a:xfrm>
            <a:prstGeom prst="rect">
              <a:avLst/>
            </a:prstGeom>
            <a:noFill/>
            <a:ln>
              <a:noFill/>
            </a:ln>
          </p:spPr>
        </p:pic>
        <p:sp>
          <p:nvSpPr>
            <p:cNvPr id="1195" name="Google Shape;1195;p113"/>
            <p:cNvSpPr/>
            <p:nvPr/>
          </p:nvSpPr>
          <p:spPr>
            <a:xfrm>
              <a:off x="4000500" y="2743200"/>
              <a:ext cx="228600" cy="457200"/>
            </a:xfrm>
            <a:prstGeom prst="down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p:txBody>
        </p:sp>
        <p:sp>
          <p:nvSpPr>
            <p:cNvPr id="1196" name="Google Shape;1196;p113"/>
            <p:cNvSpPr txBox="1"/>
            <p:nvPr/>
          </p:nvSpPr>
          <p:spPr>
            <a:xfrm>
              <a:off x="2659155" y="2289551"/>
              <a:ext cx="313988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Mesures de contrôle</a:t>
              </a:r>
              <a:endParaRPr lang="fr-FR" sz="1800" b="0" i="0" u="none" strike="noStrike" cap="none" dirty="0">
                <a:solidFill>
                  <a:srgbClr val="000000"/>
                </a:solidFill>
                <a:latin typeface="Arial"/>
                <a:ea typeface="Arial"/>
                <a:cs typeface="Arial"/>
                <a:sym typeface="Arial"/>
              </a:endParaRPr>
            </a:p>
          </p:txBody>
        </p:sp>
      </p:grpSp>
      <p:grpSp>
        <p:nvGrpSpPr>
          <p:cNvPr id="1197" name="Google Shape;1197;p113"/>
          <p:cNvGrpSpPr/>
          <p:nvPr/>
        </p:nvGrpSpPr>
        <p:grpSpPr>
          <a:xfrm>
            <a:off x="6809305" y="1546123"/>
            <a:ext cx="3581400" cy="1981200"/>
            <a:chOff x="6524172" y="1676400"/>
            <a:chExt cx="3581400" cy="1981200"/>
          </a:xfrm>
        </p:grpSpPr>
        <p:pic>
          <p:nvPicPr>
            <p:cNvPr id="1198" name="Google Shape;1198;p113"/>
            <p:cNvPicPr preferRelativeResize="0"/>
            <p:nvPr/>
          </p:nvPicPr>
          <p:blipFill rotWithShape="1">
            <a:blip r:embed="rId4">
              <a:alphaModFix/>
            </a:blip>
            <a:srcRect/>
            <a:stretch/>
          </p:blipFill>
          <p:spPr>
            <a:xfrm>
              <a:off x="6524172" y="1676400"/>
              <a:ext cx="3581400" cy="1981200"/>
            </a:xfrm>
            <a:prstGeom prst="rect">
              <a:avLst/>
            </a:prstGeom>
            <a:noFill/>
            <a:ln>
              <a:noFill/>
            </a:ln>
          </p:spPr>
        </p:pic>
        <p:sp>
          <p:nvSpPr>
            <p:cNvPr id="1199" name="Google Shape;1199;p113"/>
            <p:cNvSpPr/>
            <p:nvPr/>
          </p:nvSpPr>
          <p:spPr>
            <a:xfrm>
              <a:off x="8429172" y="1708468"/>
              <a:ext cx="137160" cy="274320"/>
            </a:xfrm>
            <a:prstGeom prst="down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p:txBody>
        </p:sp>
      </p:grpSp>
      <p:grpSp>
        <p:nvGrpSpPr>
          <p:cNvPr id="1200" name="Google Shape;1200;p113"/>
          <p:cNvGrpSpPr/>
          <p:nvPr/>
        </p:nvGrpSpPr>
        <p:grpSpPr>
          <a:xfrm>
            <a:off x="6685933" y="3880127"/>
            <a:ext cx="3704772" cy="2542797"/>
            <a:chOff x="6400800" y="4010404"/>
            <a:chExt cx="3704772" cy="2542797"/>
          </a:xfrm>
        </p:grpSpPr>
        <p:pic>
          <p:nvPicPr>
            <p:cNvPr id="1201" name="Google Shape;1201;p113"/>
            <p:cNvPicPr preferRelativeResize="0"/>
            <p:nvPr/>
          </p:nvPicPr>
          <p:blipFill rotWithShape="1">
            <a:blip r:embed="rId5">
              <a:alphaModFix/>
            </a:blip>
            <a:srcRect/>
            <a:stretch/>
          </p:blipFill>
          <p:spPr>
            <a:xfrm>
              <a:off x="6400800" y="4010404"/>
              <a:ext cx="3704772" cy="2542797"/>
            </a:xfrm>
            <a:prstGeom prst="rect">
              <a:avLst/>
            </a:prstGeom>
            <a:noFill/>
            <a:ln>
              <a:noFill/>
            </a:ln>
          </p:spPr>
        </p:pic>
        <p:sp>
          <p:nvSpPr>
            <p:cNvPr id="1202" name="Google Shape;1202;p113"/>
            <p:cNvSpPr/>
            <p:nvPr/>
          </p:nvSpPr>
          <p:spPr>
            <a:xfrm>
              <a:off x="8458200" y="4634548"/>
              <a:ext cx="137160" cy="274320"/>
            </a:xfrm>
            <a:prstGeom prst="down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Arial"/>
                <a:buNone/>
              </a:pPr>
              <a:endParaRPr lang="fr-FR" sz="1800" b="0" i="0" u="none" strike="noStrike" cap="none" dirty="0">
                <a:solidFill>
                  <a:srgbClr val="000000"/>
                </a:solidFill>
                <a:latin typeface="Arial"/>
                <a:ea typeface="Arial"/>
                <a:cs typeface="Arial"/>
                <a:sym typeface="Arial"/>
              </a:endParaRPr>
            </a:p>
          </p:txBody>
        </p:sp>
      </p:grpSp>
      <p:grpSp>
        <p:nvGrpSpPr>
          <p:cNvPr id="1203" name="Google Shape;1203;p113"/>
          <p:cNvGrpSpPr/>
          <p:nvPr/>
        </p:nvGrpSpPr>
        <p:grpSpPr>
          <a:xfrm>
            <a:off x="5619133" y="2966123"/>
            <a:ext cx="1295400" cy="1447800"/>
            <a:chOff x="5334000" y="3096400"/>
            <a:chExt cx="1295400" cy="1447800"/>
          </a:xfrm>
        </p:grpSpPr>
        <p:cxnSp>
          <p:nvCxnSpPr>
            <p:cNvPr id="1204" name="Google Shape;1204;p113"/>
            <p:cNvCxnSpPr/>
            <p:nvPr/>
          </p:nvCxnSpPr>
          <p:spPr>
            <a:xfrm rot="10800000" flipH="1">
              <a:off x="5334000" y="3096400"/>
              <a:ext cx="914400" cy="609600"/>
            </a:xfrm>
            <a:prstGeom prst="straightConnector1">
              <a:avLst/>
            </a:prstGeom>
            <a:noFill/>
            <a:ln w="38100" cap="flat" cmpd="sng">
              <a:solidFill>
                <a:schemeClr val="dk1"/>
              </a:solidFill>
              <a:prstDash val="solid"/>
              <a:round/>
              <a:headEnd type="none" w="sm" len="sm"/>
              <a:tailEnd type="stealth" w="med" len="med"/>
            </a:ln>
          </p:spPr>
        </p:cxnSp>
        <p:cxnSp>
          <p:nvCxnSpPr>
            <p:cNvPr id="1205" name="Google Shape;1205;p113"/>
            <p:cNvCxnSpPr/>
            <p:nvPr/>
          </p:nvCxnSpPr>
          <p:spPr>
            <a:xfrm>
              <a:off x="5334000" y="3858400"/>
              <a:ext cx="914400" cy="685800"/>
            </a:xfrm>
            <a:prstGeom prst="straightConnector1">
              <a:avLst/>
            </a:prstGeom>
            <a:noFill/>
            <a:ln w="38100" cap="flat" cmpd="sng">
              <a:solidFill>
                <a:schemeClr val="dk1"/>
              </a:solidFill>
              <a:prstDash val="solid"/>
              <a:round/>
              <a:headEnd type="none" w="sm" len="sm"/>
              <a:tailEnd type="stealth" w="med" len="med"/>
            </a:ln>
          </p:spPr>
        </p:cxnSp>
        <p:sp>
          <p:nvSpPr>
            <p:cNvPr id="1206" name="Google Shape;1206;p113"/>
            <p:cNvSpPr txBox="1"/>
            <p:nvPr/>
          </p:nvSpPr>
          <p:spPr>
            <a:xfrm>
              <a:off x="5791200" y="3401200"/>
              <a:ext cx="838200"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fr-FR" sz="4000" b="1" i="0" u="none" strike="noStrike" cap="none">
                  <a:solidFill>
                    <a:srgbClr val="000000"/>
                  </a:solidFill>
                  <a:latin typeface="Arial"/>
                  <a:ea typeface="Arial"/>
                  <a:cs typeface="Arial"/>
                  <a:sym typeface="Arial"/>
                </a:rPr>
                <a:t>?</a:t>
              </a:r>
              <a:endParaRPr sz="1800" b="0" i="0" u="none" strike="noStrike" cap="none">
                <a:solidFill>
                  <a:srgbClr val="000000"/>
                </a:solidFill>
                <a:latin typeface="Arial"/>
                <a:ea typeface="Arial"/>
                <a:cs typeface="Arial"/>
                <a:sym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211"/>
        <p:cNvGrpSpPr/>
        <p:nvPr/>
      </p:nvGrpSpPr>
      <p:grpSpPr>
        <a:xfrm>
          <a:off x="0" y="0"/>
          <a:ext cx="0" cy="0"/>
          <a:chOff x="0" y="0"/>
          <a:chExt cx="0" cy="0"/>
        </a:xfrm>
      </p:grpSpPr>
      <p:sp>
        <p:nvSpPr>
          <p:cNvPr id="1212" name="Google Shape;1212;p114"/>
          <p:cNvSpPr txBox="1">
            <a:spLocks noGrp="1"/>
          </p:cNvSpPr>
          <p:nvPr>
            <p:ph type="body" idx="1"/>
          </p:nvPr>
        </p:nvSpPr>
        <p:spPr>
          <a:xfrm>
            <a:off x="838199" y="1478857"/>
            <a:ext cx="11081657" cy="4639309"/>
          </a:xfrm>
          <a:prstGeom prst="rect">
            <a:avLst/>
          </a:prstGeom>
          <a:noFill/>
          <a:ln>
            <a:noFill/>
          </a:ln>
        </p:spPr>
        <p:txBody>
          <a:bodyPr spcFirstLastPara="1" wrap="square" lIns="91425" tIns="45700" rIns="91425" bIns="45700" anchor="t" anchorCtr="0">
            <a:noAutofit/>
          </a:bodyPr>
          <a:lstStyle/>
          <a:p>
            <a:pPr marL="685800" lvl="0" indent="-685800" algn="l" rtl="0">
              <a:lnSpc>
                <a:spcPct val="100000"/>
              </a:lnSpc>
              <a:spcBef>
                <a:spcPts val="0"/>
              </a:spcBef>
              <a:spcAft>
                <a:spcPts val="0"/>
              </a:spcAft>
              <a:buClr>
                <a:srgbClr val="A5A5A5"/>
              </a:buClr>
              <a:buSzPts val="2700"/>
              <a:buFont typeface="Arial"/>
              <a:buAutoNum type="arabicPeriod" startAt="7"/>
            </a:pPr>
            <a:r>
              <a:rPr lang="fr-FR" sz="2600" dirty="0">
                <a:solidFill>
                  <a:srgbClr val="A5A5A5"/>
                </a:solidFill>
              </a:rPr>
              <a:t>Élaborer des hypothèses</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Évaluer les hypothèses d'un point de vue épidémiologique</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Réconcilier l'épidémiologie avec les résultats de laboratoire et de l'environnement</a:t>
            </a:r>
            <a:endParaRPr lang="fr-FR" sz="2600" dirty="0"/>
          </a:p>
          <a:p>
            <a:pPr marL="685800" lvl="0" indent="-685800" algn="l" rtl="0">
              <a:lnSpc>
                <a:spcPct val="100000"/>
              </a:lnSpc>
              <a:spcBef>
                <a:spcPts val="1700"/>
              </a:spcBef>
              <a:spcAft>
                <a:spcPts val="0"/>
              </a:spcAft>
              <a:buClr>
                <a:srgbClr val="A5A5A5"/>
              </a:buClr>
              <a:buSzPts val="2700"/>
              <a:buFont typeface="Arial"/>
              <a:buAutoNum type="arabicPeriod" startAt="7"/>
            </a:pPr>
            <a:r>
              <a:rPr lang="fr-FR" sz="2600" dirty="0">
                <a:solidFill>
                  <a:srgbClr val="A5A5A5"/>
                </a:solidFill>
              </a:rPr>
              <a:t>Réaliser des études supplémentaires si nécessaire</a:t>
            </a:r>
            <a:endParaRPr lang="fr-FR" sz="2600" dirty="0"/>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Mettre en œuvre et évaluer les mesures de prévention et de contrôle</a:t>
            </a:r>
            <a:endParaRPr lang="fr-FR" sz="2600" dirty="0"/>
          </a:p>
          <a:p>
            <a:pPr marL="685800" lvl="0" indent="-685800" algn="l" rtl="0">
              <a:lnSpc>
                <a:spcPct val="110000"/>
              </a:lnSpc>
              <a:spcBef>
                <a:spcPts val="1700"/>
              </a:spcBef>
              <a:spcAft>
                <a:spcPts val="0"/>
              </a:spcAft>
              <a:buClr>
                <a:srgbClr val="A5A5A5"/>
              </a:buClr>
              <a:buSzPts val="2700"/>
              <a:buFont typeface="Arial"/>
              <a:buAutoNum type="arabicPeriod" startAt="7"/>
            </a:pPr>
            <a:r>
              <a:rPr lang="fr-FR" sz="2600" dirty="0">
                <a:solidFill>
                  <a:srgbClr val="A5A5A5"/>
                </a:solidFill>
              </a:rPr>
              <a:t>Mettre en place ou maintenir la surveillance</a:t>
            </a:r>
            <a:endParaRPr lang="fr-FR" sz="2600" dirty="0"/>
          </a:p>
          <a:p>
            <a:pPr marL="685800" lvl="0" indent="-685800" algn="l" rtl="0">
              <a:lnSpc>
                <a:spcPct val="110000"/>
              </a:lnSpc>
              <a:spcBef>
                <a:spcPts val="1700"/>
              </a:spcBef>
              <a:spcAft>
                <a:spcPts val="0"/>
              </a:spcAft>
              <a:buClr>
                <a:schemeClr val="dk1"/>
              </a:buClr>
              <a:buSzPts val="2700"/>
              <a:buFont typeface="Arial"/>
              <a:buAutoNum type="arabicPeriod" startAt="7"/>
            </a:pPr>
            <a:r>
              <a:rPr lang="fr-FR" sz="2600" dirty="0"/>
              <a:t>Communiquer les résultats</a:t>
            </a:r>
          </a:p>
          <a:p>
            <a:pPr marL="287338" lvl="0" indent="-109538" algn="l" rtl="0">
              <a:lnSpc>
                <a:spcPct val="100000"/>
              </a:lnSpc>
              <a:spcBef>
                <a:spcPts val="1000"/>
              </a:spcBef>
              <a:spcAft>
                <a:spcPts val="500"/>
              </a:spcAft>
              <a:buClr>
                <a:schemeClr val="dk1"/>
              </a:buClr>
              <a:buSzPts val="2700"/>
              <a:buNone/>
            </a:pPr>
            <a:endParaRPr lang="fr-FR" sz="2600" dirty="0"/>
          </a:p>
        </p:txBody>
      </p:sp>
      <p:sp>
        <p:nvSpPr>
          <p:cNvPr id="1213" name="Google Shape;1213;p114"/>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Étape 13 : Communiquer les résultats</a:t>
            </a:r>
            <a:endParaRPr lang="fr-FR" dirty="0">
              <a:latin typeface="Franklin Gothic Medium" panose="020B0603020102020204"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218"/>
        <p:cNvGrpSpPr/>
        <p:nvPr/>
      </p:nvGrpSpPr>
      <p:grpSpPr>
        <a:xfrm>
          <a:off x="0" y="0"/>
          <a:ext cx="0" cy="0"/>
          <a:chOff x="0" y="0"/>
          <a:chExt cx="0" cy="0"/>
        </a:xfrm>
      </p:grpSpPr>
      <p:sp>
        <p:nvSpPr>
          <p:cNvPr id="1219" name="Google Shape;1219;p11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rmAutofit/>
          </a:bodyPr>
          <a:lstStyle/>
          <a:p>
            <a:pPr marL="228600" lvl="0" indent="-215265" algn="l" rtl="0">
              <a:lnSpc>
                <a:spcPct val="100000"/>
              </a:lnSpc>
              <a:spcBef>
                <a:spcPts val="0"/>
              </a:spcBef>
              <a:spcAft>
                <a:spcPts val="0"/>
              </a:spcAft>
              <a:buClr>
                <a:schemeClr val="dk1"/>
              </a:buClr>
              <a:buSzPct val="100000"/>
              <a:buChar char="•"/>
            </a:pPr>
            <a:r>
              <a:rPr lang="fr-FR" dirty="0"/>
              <a:t>Au cours de l'investigation :</a:t>
            </a:r>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Membres de l'équipe</a:t>
            </a:r>
            <a:endParaRPr lang="fr-FR" dirty="0"/>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Le public</a:t>
            </a:r>
            <a:endParaRPr lang="fr-FR" dirty="0"/>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Professionnels de la santé humaine et animale</a:t>
            </a:r>
            <a:endParaRPr lang="fr-FR" dirty="0"/>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Responsables de la santé publique/décideurs politiques</a:t>
            </a:r>
            <a:endParaRPr lang="fr-FR" dirty="0"/>
          </a:p>
          <a:p>
            <a:pPr marL="349250" lvl="0" indent="-335915" algn="l" rtl="0">
              <a:lnSpc>
                <a:spcPct val="100000"/>
              </a:lnSpc>
              <a:spcBef>
                <a:spcPts val="1000"/>
              </a:spcBef>
              <a:spcAft>
                <a:spcPts val="0"/>
              </a:spcAft>
              <a:buClr>
                <a:schemeClr val="dk1"/>
              </a:buClr>
              <a:buSzPct val="100000"/>
              <a:buChar char="•"/>
            </a:pPr>
            <a:r>
              <a:rPr lang="fr-FR" dirty="0"/>
              <a:t>A la fin de l'investigation :</a:t>
            </a:r>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Briefing oral</a:t>
            </a:r>
            <a:endParaRPr lang="fr-FR" dirty="0"/>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Rapport écrit (pourquoi ?)</a:t>
            </a:r>
            <a:endParaRPr lang="fr-FR" dirty="0"/>
          </a:p>
          <a:p>
            <a:pPr marL="703580" lvl="1" indent="-342900" algn="l" rtl="0">
              <a:lnSpc>
                <a:spcPct val="100000"/>
              </a:lnSpc>
              <a:spcBef>
                <a:spcPts val="1000"/>
              </a:spcBef>
              <a:spcAft>
                <a:spcPts val="0"/>
              </a:spcAft>
              <a:buSzPct val="100000"/>
              <a:buFont typeface="Wingdings" panose="05000000000000000000" pitchFamily="2" charset="2"/>
              <a:buChar char="§"/>
            </a:pPr>
            <a:r>
              <a:rPr lang="fr-FR" dirty="0">
                <a:latin typeface="Arial"/>
                <a:ea typeface="Arial"/>
                <a:cs typeface="Arial"/>
                <a:sym typeface="Arial"/>
              </a:rPr>
              <a:t>Manuscrit publié</a:t>
            </a:r>
            <a:endParaRPr lang="fr-FR" dirty="0"/>
          </a:p>
          <a:p>
            <a:pPr marL="609600" lvl="0" indent="-381000" algn="l" rtl="0">
              <a:lnSpc>
                <a:spcPct val="80000"/>
              </a:lnSpc>
              <a:spcBef>
                <a:spcPts val="1000"/>
              </a:spcBef>
              <a:spcAft>
                <a:spcPts val="0"/>
              </a:spcAft>
              <a:buClr>
                <a:srgbClr val="00953A"/>
              </a:buClr>
              <a:buSzPct val="100000"/>
              <a:buNone/>
            </a:pPr>
            <a:endParaRPr lang="fr-FR" sz="3600" dirty="0"/>
          </a:p>
          <a:p>
            <a:pPr marL="609600" lvl="0" indent="-609600" algn="l" rtl="0">
              <a:lnSpc>
                <a:spcPct val="80000"/>
              </a:lnSpc>
              <a:spcBef>
                <a:spcPts val="1000"/>
              </a:spcBef>
              <a:spcAft>
                <a:spcPts val="500"/>
              </a:spcAft>
              <a:buClr>
                <a:schemeClr val="dk1"/>
              </a:buClr>
              <a:buSzPct val="100000"/>
              <a:buNone/>
            </a:pPr>
            <a:endParaRPr lang="fr-FR" sz="3600" dirty="0"/>
          </a:p>
        </p:txBody>
      </p:sp>
      <p:sp>
        <p:nvSpPr>
          <p:cNvPr id="1220" name="Google Shape;1220;p115"/>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Qui doit savoir ?</a:t>
            </a:r>
            <a:endParaRPr lang="fr-FR" dirty="0">
              <a:latin typeface="Franklin Gothic Medium" panose="020B0603020102020204" pitchFamily="34"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226" name="Google Shape;1226;p116"/>
          <p:cNvSpPr txBox="1">
            <a:spLocks noGrp="1"/>
          </p:cNvSpPr>
          <p:nvPr>
            <p:ph type="body" idx="1"/>
          </p:nvPr>
        </p:nvSpPr>
        <p:spPr>
          <a:xfrm>
            <a:off x="838199" y="1478857"/>
            <a:ext cx="10836729"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Fournit des preuves</a:t>
            </a:r>
          </a:p>
          <a:p>
            <a:pPr marL="228600" lvl="0" indent="-228600" algn="l" rtl="0">
              <a:lnSpc>
                <a:spcPct val="100000"/>
              </a:lnSpc>
              <a:spcBef>
                <a:spcPts val="1000"/>
              </a:spcBef>
              <a:spcAft>
                <a:spcPts val="0"/>
              </a:spcAft>
              <a:buClr>
                <a:schemeClr val="dk1"/>
              </a:buClr>
              <a:buSzPts val="2800"/>
              <a:buChar char="•"/>
            </a:pPr>
            <a:r>
              <a:rPr lang="fr-FR" dirty="0"/>
              <a:t>Recommande des actions</a:t>
            </a:r>
          </a:p>
          <a:p>
            <a:pPr marL="228600" lvl="0" indent="-228600" algn="l" rtl="0">
              <a:lnSpc>
                <a:spcPct val="100000"/>
              </a:lnSpc>
              <a:spcBef>
                <a:spcPts val="1000"/>
              </a:spcBef>
              <a:spcAft>
                <a:spcPts val="0"/>
              </a:spcAft>
              <a:buClr>
                <a:schemeClr val="dk1"/>
              </a:buClr>
              <a:buSzPts val="2800"/>
              <a:buChar char="•"/>
            </a:pPr>
            <a:r>
              <a:rPr lang="fr-FR" dirty="0"/>
              <a:t>Partage de nouvelles idées</a:t>
            </a:r>
          </a:p>
          <a:p>
            <a:pPr marL="228600" lvl="0" indent="-228600" algn="l" rtl="0">
              <a:lnSpc>
                <a:spcPct val="100000"/>
              </a:lnSpc>
              <a:spcBef>
                <a:spcPts val="1000"/>
              </a:spcBef>
              <a:spcAft>
                <a:spcPts val="0"/>
              </a:spcAft>
              <a:buClr>
                <a:schemeClr val="dk1"/>
              </a:buClr>
              <a:buSzPts val="2800"/>
              <a:buChar char="•"/>
            </a:pPr>
            <a:r>
              <a:rPr lang="fr-FR" dirty="0"/>
              <a:t>Sert de rapport des performances</a:t>
            </a:r>
          </a:p>
          <a:p>
            <a:pPr marL="228600" lvl="0" indent="-228600" algn="l" rtl="0">
              <a:lnSpc>
                <a:spcPct val="100000"/>
              </a:lnSpc>
              <a:spcBef>
                <a:spcPts val="1000"/>
              </a:spcBef>
              <a:spcAft>
                <a:spcPts val="0"/>
              </a:spcAft>
              <a:buClr>
                <a:schemeClr val="dk1"/>
              </a:buClr>
              <a:buSzPts val="2800"/>
              <a:buChar char="•"/>
            </a:pPr>
            <a:r>
              <a:rPr lang="fr-FR" dirty="0"/>
              <a:t>Soutient les activités de recherche et d'évaluation</a:t>
            </a:r>
          </a:p>
          <a:p>
            <a:pPr marL="228600" lvl="0" indent="-228600" algn="l" rtl="0">
              <a:lnSpc>
                <a:spcPct val="100000"/>
              </a:lnSpc>
              <a:spcBef>
                <a:spcPts val="1000"/>
              </a:spcBef>
              <a:spcAft>
                <a:spcPts val="0"/>
              </a:spcAft>
              <a:buClr>
                <a:schemeClr val="dk1"/>
              </a:buClr>
              <a:buSzPts val="2800"/>
              <a:buChar char="•"/>
            </a:pPr>
            <a:r>
              <a:rPr lang="fr-FR" dirty="0"/>
              <a:t>Sert de documentation en cas de problèmes juridiques potentiels</a:t>
            </a:r>
          </a:p>
        </p:txBody>
      </p:sp>
      <p:sp>
        <p:nvSpPr>
          <p:cNvPr id="1227" name="Google Shape;1227;p116"/>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Rapport écrit</a:t>
            </a:r>
            <a:endParaRPr lang="fr-FR" dirty="0">
              <a:latin typeface="Franklin Gothic Medium" panose="020B0603020102020204"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232"/>
        <p:cNvGrpSpPr/>
        <p:nvPr/>
      </p:nvGrpSpPr>
      <p:grpSpPr>
        <a:xfrm>
          <a:off x="0" y="0"/>
          <a:ext cx="0" cy="0"/>
          <a:chOff x="0" y="0"/>
          <a:chExt cx="0" cy="0"/>
        </a:xfrm>
      </p:grpSpPr>
      <p:sp>
        <p:nvSpPr>
          <p:cNvPr id="1233" name="Google Shape;1233;p117"/>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L'investigation de terrain est une activité d'équipe</a:t>
            </a:r>
          </a:p>
          <a:p>
            <a:pPr marL="228600" lvl="0" indent="-228600" algn="l" rtl="0">
              <a:lnSpc>
                <a:spcPct val="100000"/>
              </a:lnSpc>
              <a:spcBef>
                <a:spcPts val="1000"/>
              </a:spcBef>
              <a:spcAft>
                <a:spcPts val="0"/>
              </a:spcAft>
              <a:buClr>
                <a:schemeClr val="dk1"/>
              </a:buClr>
              <a:buSzPts val="2800"/>
              <a:buChar char="•"/>
            </a:pPr>
            <a:r>
              <a:rPr lang="fr-FR" dirty="0"/>
              <a:t>L'investigation doit généralement être menée rapidement</a:t>
            </a:r>
          </a:p>
          <a:p>
            <a:pPr marL="228600" lvl="0" indent="-228600" algn="l" rtl="0">
              <a:lnSpc>
                <a:spcPct val="100000"/>
              </a:lnSpc>
              <a:spcBef>
                <a:spcPts val="1000"/>
              </a:spcBef>
              <a:spcAft>
                <a:spcPts val="0"/>
              </a:spcAft>
              <a:buClr>
                <a:schemeClr val="dk1"/>
              </a:buClr>
              <a:buSzPts val="2800"/>
              <a:buChar char="•"/>
            </a:pPr>
            <a:r>
              <a:rPr lang="fr-FR" dirty="0"/>
              <a:t>Utiliser une approche systématique. Ne sautez pas d'étapes, mais l'ordre peut varier</a:t>
            </a:r>
          </a:p>
          <a:p>
            <a:pPr marL="228600" lvl="0" indent="-228600" algn="l" rtl="0">
              <a:lnSpc>
                <a:spcPct val="100000"/>
              </a:lnSpc>
              <a:spcBef>
                <a:spcPts val="1000"/>
              </a:spcBef>
              <a:spcAft>
                <a:spcPts val="0"/>
              </a:spcAft>
              <a:buClr>
                <a:schemeClr val="dk1"/>
              </a:buClr>
              <a:buSzPts val="2800"/>
              <a:buChar char="•"/>
            </a:pPr>
            <a:r>
              <a:rPr lang="fr-FR" dirty="0"/>
              <a:t>La planification, la définition des cas, l'épidémiologie descriptive et les hypothèses sont toutes essentielles</a:t>
            </a:r>
          </a:p>
          <a:p>
            <a:pPr marL="228600" lvl="0" indent="-228600" algn="l" rtl="0">
              <a:lnSpc>
                <a:spcPct val="100000"/>
              </a:lnSpc>
              <a:spcBef>
                <a:spcPts val="1000"/>
              </a:spcBef>
              <a:spcAft>
                <a:spcPts val="0"/>
              </a:spcAft>
              <a:buClr>
                <a:schemeClr val="dk1"/>
              </a:buClr>
              <a:buSzPts val="2800"/>
              <a:buChar char="•"/>
            </a:pPr>
            <a:r>
              <a:rPr lang="fr-FR" dirty="0"/>
              <a:t>Mettre en œuvre des mesures de contrôle le plus tôt possible, bien qu'une investigation plus approfondie puisse être nécessaire dans un premier temps</a:t>
            </a:r>
          </a:p>
          <a:p>
            <a:pPr marL="228600" lvl="0" indent="-228600" algn="l" rtl="0">
              <a:lnSpc>
                <a:spcPct val="100000"/>
              </a:lnSpc>
              <a:spcBef>
                <a:spcPts val="1000"/>
              </a:spcBef>
              <a:spcAft>
                <a:spcPts val="0"/>
              </a:spcAft>
              <a:buClr>
                <a:schemeClr val="dk1"/>
              </a:buClr>
              <a:buSzPts val="2800"/>
              <a:buChar char="•"/>
            </a:pPr>
            <a:r>
              <a:rPr lang="fr-FR" dirty="0"/>
              <a:t>Toujours communiquer les résultats</a:t>
            </a:r>
          </a:p>
          <a:p>
            <a:pPr marL="228600" lvl="0" indent="-50800" algn="l" rtl="0">
              <a:lnSpc>
                <a:spcPct val="100000"/>
              </a:lnSpc>
              <a:spcBef>
                <a:spcPts val="1000"/>
              </a:spcBef>
              <a:spcAft>
                <a:spcPts val="0"/>
              </a:spcAft>
              <a:buClr>
                <a:schemeClr val="dk1"/>
              </a:buClr>
              <a:buSzPts val="2800"/>
              <a:buNone/>
            </a:pPr>
            <a:endParaRPr lang="fr-FR" dirty="0"/>
          </a:p>
        </p:txBody>
      </p:sp>
      <p:sp>
        <p:nvSpPr>
          <p:cNvPr id="3" name="Title 2">
            <a:extLst>
              <a:ext uri="{FF2B5EF4-FFF2-40B4-BE49-F238E27FC236}">
                <a16:creationId xmlns:a16="http://schemas.microsoft.com/office/drawing/2014/main" id="{F8351C49-DA31-1743-AFB3-53D229444ECB}"/>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Résumé</a:t>
            </a:r>
            <a:br>
              <a:rPr lang="fr-FR" dirty="0">
                <a:latin typeface="Franklin Gothic Medium" panose="020B0603020102020204" pitchFamily="34" charset="0"/>
              </a:rPr>
            </a:b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Exposition : Facteur pouvant être une cause possible</a:t>
            </a:r>
          </a:p>
          <a:p>
            <a:pPr marL="228600" lvl="0" indent="-228600" algn="l" rtl="0">
              <a:lnSpc>
                <a:spcPct val="100000"/>
              </a:lnSpc>
              <a:spcBef>
                <a:spcPts val="1172"/>
              </a:spcBef>
              <a:spcAft>
                <a:spcPts val="0"/>
              </a:spcAft>
              <a:buClr>
                <a:schemeClr val="dk1"/>
              </a:buClr>
              <a:buSzPts val="2800"/>
              <a:buChar char="•"/>
            </a:pPr>
            <a:r>
              <a:rPr lang="fr-FR" sz="2600" dirty="0"/>
              <a:t>Résultat : Effet sur la santé</a:t>
            </a:r>
          </a:p>
          <a:p>
            <a:pPr marL="0" lvl="0" indent="0" algn="l" rtl="0">
              <a:lnSpc>
                <a:spcPct val="100000"/>
              </a:lnSpc>
              <a:spcBef>
                <a:spcPts val="1000"/>
              </a:spcBef>
              <a:spcAft>
                <a:spcPts val="500"/>
              </a:spcAft>
              <a:buClr>
                <a:schemeClr val="dk1"/>
              </a:buClr>
              <a:buSzPts val="2800"/>
              <a:buNone/>
            </a:pPr>
            <a:endParaRPr lang="fr-FR" dirty="0"/>
          </a:p>
        </p:txBody>
      </p:sp>
      <p:sp>
        <p:nvSpPr>
          <p:cNvPr id="2" name="Title 1">
            <a:extLst>
              <a:ext uri="{FF2B5EF4-FFF2-40B4-BE49-F238E27FC236}">
                <a16:creationId xmlns:a16="http://schemas.microsoft.com/office/drawing/2014/main" id="{884D4B79-8C39-FAF9-B042-E48AAC310933}"/>
              </a:ext>
            </a:extLst>
          </p:cNvPr>
          <p:cNvSpPr>
            <a:spLocks noGrp="1"/>
          </p:cNvSpPr>
          <p:nvPr>
            <p:ph type="title"/>
          </p:nvPr>
        </p:nvSpPr>
        <p:spPr>
          <a:xfrm>
            <a:off x="838199" y="457200"/>
            <a:ext cx="10787743" cy="800100"/>
          </a:xfrm>
        </p:spPr>
        <p:txBody>
          <a:bodyPr/>
          <a:lstStyle/>
          <a:p>
            <a:r>
              <a:rPr lang="fr-FR" sz="4200" dirty="0">
                <a:solidFill>
                  <a:schemeClr val="dk1"/>
                </a:solidFill>
                <a:latin typeface="Franklin Gothic Medium" panose="020B0603020102020204" pitchFamily="34" charset="0"/>
                <a:ea typeface="Libre Franklin Medium"/>
                <a:cs typeface="Libre Franklin Medium"/>
                <a:sym typeface="Libre Franklin Medium"/>
              </a:rPr>
              <a:t>Expositions et résultats : Qu'est-ce que c'est ?</a:t>
            </a:r>
            <a:br>
              <a:rPr lang="fr-FR" sz="4200" dirty="0">
                <a:latin typeface="Franklin Gothic Medium" panose="020B0603020102020204" pitchFamily="34" charset="0"/>
              </a:rPr>
            </a:br>
            <a:endParaRPr lang="fr-FR" sz="4200" dirty="0"/>
          </a:p>
        </p:txBody>
      </p:sp>
      <p:graphicFrame>
        <p:nvGraphicFramePr>
          <p:cNvPr id="364" name="Google Shape;364;p46"/>
          <p:cNvGraphicFramePr/>
          <p:nvPr>
            <p:extLst>
              <p:ext uri="{D42A27DB-BD31-4B8C-83A1-F6EECF244321}">
                <p14:modId xmlns:p14="http://schemas.microsoft.com/office/powerpoint/2010/main" val="3035418325"/>
              </p:ext>
            </p:extLst>
          </p:nvPr>
        </p:nvGraphicFramePr>
        <p:xfrm>
          <a:off x="838199" y="2616766"/>
          <a:ext cx="10787743" cy="3267075"/>
        </p:xfrm>
        <a:graphic>
          <a:graphicData uri="http://schemas.openxmlformats.org/drawingml/2006/table">
            <a:tbl>
              <a:tblPr>
                <a:noFill/>
                <a:tableStyleId>{03F5F7EF-2186-4550-9650-B41048060597}</a:tableStyleId>
              </a:tblPr>
              <a:tblGrid>
                <a:gridCol w="6721930">
                  <a:extLst>
                    <a:ext uri="{9D8B030D-6E8A-4147-A177-3AD203B41FA5}">
                      <a16:colId xmlns:a16="http://schemas.microsoft.com/office/drawing/2014/main" val="20000"/>
                    </a:ext>
                  </a:extLst>
                </a:gridCol>
                <a:gridCol w="4065813">
                  <a:extLst>
                    <a:ext uri="{9D8B030D-6E8A-4147-A177-3AD203B41FA5}">
                      <a16:colId xmlns:a16="http://schemas.microsoft.com/office/drawing/2014/main" val="20001"/>
                    </a:ext>
                  </a:extLst>
                </a:gridCol>
              </a:tblGrid>
              <a:tr h="466725">
                <a:tc>
                  <a:txBody>
                    <a:bodyPr/>
                    <a:lstStyle/>
                    <a:p>
                      <a:pPr marL="0" marR="0" lvl="0" indent="0" algn="ctr" rtl="0">
                        <a:spcBef>
                          <a:spcPts val="0"/>
                        </a:spcBef>
                        <a:spcAft>
                          <a:spcPts val="0"/>
                        </a:spcAft>
                        <a:buClr>
                          <a:schemeClr val="dk1"/>
                        </a:buClr>
                        <a:buSzPts val="2400"/>
                        <a:buFont typeface="Arial"/>
                        <a:buNone/>
                      </a:pPr>
                      <a:r>
                        <a:rPr lang="fr-FR" sz="2400" u="none" strike="noStrike" cap="none" dirty="0">
                          <a:solidFill>
                            <a:schemeClr val="dk1"/>
                          </a:solidFill>
                          <a:latin typeface="Arial"/>
                          <a:ea typeface="Arial"/>
                          <a:cs typeface="Arial"/>
                          <a:sym typeface="Arial"/>
                        </a:rPr>
                        <a:t>Exposition</a:t>
                      </a:r>
                      <a:endParaRPr sz="1800" u="none" strike="noStrike" cap="none"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u="none" strike="noStrike" cap="none">
                          <a:solidFill>
                            <a:schemeClr val="dk1"/>
                          </a:solidFill>
                          <a:latin typeface="Arial"/>
                          <a:ea typeface="Arial"/>
                          <a:cs typeface="Arial"/>
                          <a:sym typeface="Arial"/>
                        </a:rPr>
                        <a:t>Résultats</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466725">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Manger de la viande contaminée non cuite</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Développer une infection à </a:t>
                      </a:r>
                      <a:r>
                        <a:rPr lang="fr-FR" sz="2000" i="1" u="none" strike="noStrike" cap="none">
                          <a:solidFill>
                            <a:schemeClr val="dk1"/>
                          </a:solidFill>
                          <a:latin typeface="Arial"/>
                          <a:ea typeface="Arial"/>
                          <a:cs typeface="Arial"/>
                          <a:sym typeface="Arial"/>
                        </a:rPr>
                        <a:t>E. coli</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466725">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Vaccination contre la rougeole</a:t>
                      </a:r>
                      <a:endParaRPr sz="2000" u="none" strike="noStrike" cap="none">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u="none" strike="noStrike" cap="none" dirty="0">
                          <a:solidFill>
                            <a:schemeClr val="dk1"/>
                          </a:solidFill>
                          <a:latin typeface="Arial"/>
                          <a:ea typeface="Arial"/>
                          <a:cs typeface="Arial"/>
                          <a:sym typeface="Arial"/>
                        </a:rPr>
                        <a:t>Ne pas contracter la rougeole</a:t>
                      </a:r>
                      <a:endParaRPr sz="1800" u="none" strike="noStrike" cap="none"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66725">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Boire du lait non pasteurisé</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Développer la brucellose</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466725">
                <a:tc>
                  <a:txBody>
                    <a:bodyPr/>
                    <a:lstStyle/>
                    <a:p>
                      <a:pPr marL="0" marR="0" lvl="0" indent="0" algn="l" rtl="0">
                        <a:spcBef>
                          <a:spcPts val="0"/>
                        </a:spcBef>
                        <a:spcAft>
                          <a:spcPts val="0"/>
                        </a:spcAft>
                        <a:buClr>
                          <a:schemeClr val="dk1"/>
                        </a:buClr>
                        <a:buSzPts val="2000"/>
                        <a:buFont typeface="Arial"/>
                        <a:buNone/>
                      </a:pPr>
                      <a:r>
                        <a:rPr lang="fr-FR" sz="2000" u="none" strike="noStrike" cap="none" dirty="0">
                          <a:solidFill>
                            <a:schemeClr val="dk1"/>
                          </a:solidFill>
                          <a:latin typeface="Arial"/>
                          <a:ea typeface="Arial"/>
                          <a:cs typeface="Arial"/>
                          <a:sym typeface="Arial"/>
                        </a:rPr>
                        <a:t>Vivre à proximité d'un site de reproduction de moustiques</a:t>
                      </a:r>
                      <a:endParaRPr sz="1800" u="none" strike="noStrike" cap="none"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Contracter le paludisme</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466725">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Utiliser des moustiquaires imprégnées d'insecticide</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u="none" strike="noStrike" cap="none">
                          <a:solidFill>
                            <a:schemeClr val="dk1"/>
                          </a:solidFill>
                          <a:latin typeface="Arial"/>
                          <a:ea typeface="Arial"/>
                          <a:cs typeface="Arial"/>
                          <a:sym typeface="Arial"/>
                        </a:rPr>
                        <a:t>Ne pas contracter le paludisme</a:t>
                      </a:r>
                      <a:endParaRPr sz="18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466725">
                <a:tc>
                  <a:txBody>
                    <a:bodyPr/>
                    <a:lstStyle/>
                    <a:p>
                      <a:pPr marL="0" marR="0" lvl="0" indent="0" algn="l" rtl="0">
                        <a:spcBef>
                          <a:spcPts val="0"/>
                        </a:spcBef>
                        <a:spcAft>
                          <a:spcPts val="0"/>
                        </a:spcAft>
                        <a:buClr>
                          <a:schemeClr val="dk1"/>
                        </a:buClr>
                        <a:buSzPts val="2000"/>
                        <a:buFont typeface="Arial"/>
                        <a:buNone/>
                      </a:pPr>
                      <a:r>
                        <a:rPr lang="fr-FR" sz="2000" u="none" strike="noStrike" cap="none" dirty="0">
                          <a:solidFill>
                            <a:schemeClr val="dk1"/>
                          </a:solidFill>
                          <a:latin typeface="Arial"/>
                          <a:ea typeface="Arial"/>
                          <a:cs typeface="Arial"/>
                          <a:sym typeface="Arial"/>
                        </a:rPr>
                        <a:t>Vacciner le chien contre la rage</a:t>
                      </a:r>
                      <a:endParaRPr sz="1800" u="none" strike="noStrike" cap="none"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u="none" strike="noStrike" cap="none" dirty="0">
                          <a:solidFill>
                            <a:schemeClr val="dk1"/>
                          </a:solidFill>
                          <a:latin typeface="Arial"/>
                          <a:ea typeface="Arial"/>
                          <a:cs typeface="Arial"/>
                          <a:sym typeface="Arial"/>
                        </a:rPr>
                        <a:t>Ne pas contracter la rage</a:t>
                      </a:r>
                      <a:endParaRPr sz="1800" u="none" strike="noStrike" cap="none"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239"/>
        <p:cNvGrpSpPr/>
        <p:nvPr/>
      </p:nvGrpSpPr>
      <p:grpSpPr>
        <a:xfrm>
          <a:off x="0" y="0"/>
          <a:ext cx="0" cy="0"/>
          <a:chOff x="0" y="0"/>
          <a:chExt cx="0" cy="0"/>
        </a:xfrm>
      </p:grpSpPr>
      <p:sp>
        <p:nvSpPr>
          <p:cNvPr id="1240" name="Google Shape;1240;p118"/>
          <p:cNvSpPr txBox="1">
            <a:spLocks noGrp="1"/>
          </p:cNvSpPr>
          <p:nvPr>
            <p:ph type="body" idx="1"/>
          </p:nvPr>
        </p:nvSpPr>
        <p:spPr>
          <a:xfrm>
            <a:off x="838200" y="1478850"/>
            <a:ext cx="5039700" cy="32940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0"/>
              </a:spcBef>
              <a:spcAft>
                <a:spcPts val="0"/>
              </a:spcAft>
              <a:buClr>
                <a:schemeClr val="dk1"/>
              </a:buClr>
              <a:buSzPts val="2400"/>
              <a:buNone/>
            </a:pPr>
            <a:r>
              <a:rPr lang="fr-FR" sz="2000" dirty="0"/>
              <a:t>1. Se préparer pour le travail de terrain</a:t>
            </a:r>
          </a:p>
          <a:p>
            <a:pPr marL="0" lvl="0" indent="0" algn="l" rtl="0">
              <a:lnSpc>
                <a:spcPct val="150000"/>
              </a:lnSpc>
              <a:spcBef>
                <a:spcPts val="0"/>
              </a:spcBef>
              <a:spcAft>
                <a:spcPts val="0"/>
              </a:spcAft>
              <a:buClr>
                <a:schemeClr val="dk1"/>
              </a:buClr>
              <a:buSzPts val="2400"/>
              <a:buNone/>
            </a:pPr>
            <a:r>
              <a:rPr lang="fr-FR" sz="2000" dirty="0"/>
              <a:t>2. Confirmer la flambée</a:t>
            </a:r>
          </a:p>
          <a:p>
            <a:pPr marL="0" lvl="0" indent="0" algn="l" rtl="0">
              <a:lnSpc>
                <a:spcPct val="150000"/>
              </a:lnSpc>
              <a:spcBef>
                <a:spcPts val="0"/>
              </a:spcBef>
              <a:spcAft>
                <a:spcPts val="0"/>
              </a:spcAft>
              <a:buClr>
                <a:schemeClr val="dk1"/>
              </a:buClr>
              <a:buSzPts val="2400"/>
              <a:buNone/>
            </a:pPr>
            <a:r>
              <a:rPr lang="fr-FR" sz="2000" dirty="0"/>
              <a:t>3. Vérifier le diagnostic</a:t>
            </a:r>
          </a:p>
          <a:p>
            <a:pPr marL="0" lvl="0" indent="0" algn="l" rtl="0">
              <a:lnSpc>
                <a:spcPct val="150000"/>
              </a:lnSpc>
              <a:spcBef>
                <a:spcPts val="0"/>
              </a:spcBef>
              <a:spcAft>
                <a:spcPts val="0"/>
              </a:spcAft>
              <a:buClr>
                <a:schemeClr val="dk1"/>
              </a:buClr>
              <a:buSzPts val="2400"/>
              <a:buNone/>
            </a:pPr>
            <a:r>
              <a:rPr lang="fr-FR" sz="2000" dirty="0"/>
              <a:t>4. Élaborer une définition de cas</a:t>
            </a:r>
          </a:p>
          <a:p>
            <a:pPr marL="0" lvl="0" indent="0" algn="l" rtl="0">
              <a:lnSpc>
                <a:spcPct val="150000"/>
              </a:lnSpc>
              <a:spcBef>
                <a:spcPts val="0"/>
              </a:spcBef>
              <a:spcAft>
                <a:spcPts val="0"/>
              </a:spcAft>
              <a:buClr>
                <a:schemeClr val="dk1"/>
              </a:buClr>
              <a:buSzPts val="2400"/>
              <a:buNone/>
            </a:pPr>
            <a:r>
              <a:rPr lang="fr-FR" sz="2000" dirty="0"/>
              <a:t>5. Rechercher systématiquement les cas, et enregistrer l'information</a:t>
            </a:r>
          </a:p>
          <a:p>
            <a:pPr marL="0" lvl="0" indent="0" algn="l" rtl="0">
              <a:lnSpc>
                <a:spcPct val="150000"/>
              </a:lnSpc>
              <a:spcBef>
                <a:spcPts val="0"/>
              </a:spcBef>
              <a:spcAft>
                <a:spcPts val="0"/>
              </a:spcAft>
              <a:buClr>
                <a:schemeClr val="dk1"/>
              </a:buClr>
              <a:buSzPts val="2400"/>
              <a:buNone/>
            </a:pPr>
            <a:r>
              <a:rPr lang="fr-FR" sz="2000" dirty="0"/>
              <a:t>6. Effectuer une </a:t>
            </a:r>
            <a:r>
              <a:rPr lang="fr-FR" sz="2000" dirty="0" err="1"/>
              <a:t>epidémiologie</a:t>
            </a:r>
            <a:r>
              <a:rPr lang="fr-FR" sz="2000" dirty="0"/>
              <a:t> descriptive</a:t>
            </a:r>
          </a:p>
        </p:txBody>
      </p:sp>
      <p:grpSp>
        <p:nvGrpSpPr>
          <p:cNvPr id="1241" name="Google Shape;1241;p118"/>
          <p:cNvGrpSpPr/>
          <p:nvPr/>
        </p:nvGrpSpPr>
        <p:grpSpPr>
          <a:xfrm>
            <a:off x="1134813" y="5203422"/>
            <a:ext cx="8466386" cy="1073916"/>
            <a:chOff x="1969411" y="5268155"/>
            <a:chExt cx="8466386" cy="1073916"/>
          </a:xfrm>
        </p:grpSpPr>
        <p:sp>
          <p:nvSpPr>
            <p:cNvPr id="1242" name="Google Shape;1242;p118"/>
            <p:cNvSpPr/>
            <p:nvPr/>
          </p:nvSpPr>
          <p:spPr>
            <a:xfrm>
              <a:off x="1969411" y="5270503"/>
              <a:ext cx="2071577" cy="106922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fr-FR" sz="2200" b="1" i="0" u="none" strike="noStrike" cap="none" dirty="0">
                  <a:solidFill>
                    <a:srgbClr val="000000"/>
                  </a:solidFill>
                  <a:latin typeface="Arial"/>
                  <a:ea typeface="Arial"/>
                  <a:cs typeface="Arial"/>
                  <a:sym typeface="Arial"/>
                </a:rPr>
                <a:t>Descriptif</a:t>
              </a:r>
              <a:endParaRPr lang="fr-FR" sz="2200" dirty="0"/>
            </a:p>
            <a:p>
              <a:pPr marL="0" marR="0" lvl="0" indent="0" algn="ctr" rtl="0">
                <a:lnSpc>
                  <a:spcPct val="100000"/>
                </a:lnSpc>
                <a:spcBef>
                  <a:spcPts val="0"/>
                </a:spcBef>
                <a:spcAft>
                  <a:spcPts val="0"/>
                </a:spcAft>
                <a:buClr>
                  <a:srgbClr val="000000"/>
                </a:buClr>
                <a:buSzPts val="2400"/>
                <a:buFont typeface="Arial"/>
                <a:buNone/>
              </a:pPr>
              <a:r>
                <a:rPr lang="fr-FR" sz="2200" b="0" i="0" u="none" strike="noStrike" cap="none" dirty="0">
                  <a:solidFill>
                    <a:srgbClr val="000000"/>
                  </a:solidFill>
                  <a:latin typeface="Arial"/>
                  <a:ea typeface="Arial"/>
                  <a:cs typeface="Arial"/>
                  <a:sym typeface="Arial"/>
                </a:rPr>
                <a:t>Étapes 1 à 6</a:t>
              </a:r>
            </a:p>
          </p:txBody>
        </p:sp>
        <p:sp>
          <p:nvSpPr>
            <p:cNvPr id="1243" name="Google Shape;1243;p118"/>
            <p:cNvSpPr/>
            <p:nvPr/>
          </p:nvSpPr>
          <p:spPr>
            <a:xfrm>
              <a:off x="4985678" y="5270503"/>
              <a:ext cx="2257179" cy="1071568"/>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fr-FR" sz="2200" b="1" i="0" u="none" strike="noStrike" cap="none" dirty="0">
                  <a:solidFill>
                    <a:srgbClr val="000000"/>
                  </a:solidFill>
                  <a:latin typeface="Arial"/>
                  <a:ea typeface="Arial"/>
                  <a:cs typeface="Arial"/>
                  <a:sym typeface="Arial"/>
                </a:rPr>
                <a:t>Analytique</a:t>
              </a:r>
              <a:endParaRPr lang="fr-FR" sz="2200" dirty="0"/>
            </a:p>
            <a:p>
              <a:pPr marL="0" marR="0" lvl="0" indent="0" algn="ctr" rtl="0">
                <a:lnSpc>
                  <a:spcPct val="100000"/>
                </a:lnSpc>
                <a:spcBef>
                  <a:spcPts val="0"/>
                </a:spcBef>
                <a:spcAft>
                  <a:spcPts val="0"/>
                </a:spcAft>
                <a:buClr>
                  <a:srgbClr val="000000"/>
                </a:buClr>
                <a:buSzPts val="2400"/>
                <a:buFont typeface="Arial"/>
                <a:buNone/>
              </a:pPr>
              <a:r>
                <a:rPr lang="fr-FR" sz="2200" b="0" i="0" u="none" strike="noStrike" cap="none" dirty="0">
                  <a:solidFill>
                    <a:srgbClr val="000000"/>
                  </a:solidFill>
                  <a:latin typeface="Arial"/>
                  <a:ea typeface="Arial"/>
                  <a:cs typeface="Arial"/>
                  <a:sym typeface="Arial"/>
                </a:rPr>
                <a:t>Étapes 7 à 10</a:t>
              </a:r>
              <a:endParaRPr lang="fr-FR" sz="2200" dirty="0"/>
            </a:p>
          </p:txBody>
        </p:sp>
        <p:sp>
          <p:nvSpPr>
            <p:cNvPr id="1244" name="Google Shape;1244;p118"/>
            <p:cNvSpPr/>
            <p:nvPr/>
          </p:nvSpPr>
          <p:spPr>
            <a:xfrm>
              <a:off x="8001945" y="5268155"/>
              <a:ext cx="2433852" cy="1071568"/>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lnSpc>
                  <a:spcPct val="100000"/>
                </a:lnSpc>
                <a:spcBef>
                  <a:spcPts val="0"/>
                </a:spcBef>
                <a:spcAft>
                  <a:spcPts val="0"/>
                </a:spcAft>
                <a:buClr>
                  <a:srgbClr val="000000"/>
                </a:buClr>
                <a:buSzPts val="2400"/>
                <a:buFont typeface="Arial"/>
                <a:buNone/>
              </a:pPr>
              <a:r>
                <a:rPr lang="fr-FR" sz="2200" b="1" i="0" u="none" strike="noStrike" cap="none" dirty="0">
                  <a:solidFill>
                    <a:srgbClr val="000000"/>
                  </a:solidFill>
                  <a:latin typeface="Arial"/>
                  <a:ea typeface="Arial"/>
                  <a:cs typeface="Arial"/>
                  <a:sym typeface="Arial"/>
                </a:rPr>
                <a:t>R</a:t>
              </a:r>
              <a:r>
                <a:rPr lang="fr-FR" sz="2200" b="1" dirty="0"/>
                <a:t>iposte</a:t>
              </a:r>
              <a:endParaRPr lang="fr-FR" sz="2200" dirty="0"/>
            </a:p>
            <a:p>
              <a:pPr marL="0" marR="0" lvl="1" indent="0" algn="ctr" rtl="0">
                <a:lnSpc>
                  <a:spcPct val="100000"/>
                </a:lnSpc>
                <a:spcBef>
                  <a:spcPts val="0"/>
                </a:spcBef>
                <a:spcAft>
                  <a:spcPts val="0"/>
                </a:spcAft>
                <a:buClr>
                  <a:srgbClr val="000000"/>
                </a:buClr>
                <a:buSzPts val="2400"/>
                <a:buFont typeface="Arial"/>
                <a:buNone/>
              </a:pPr>
              <a:r>
                <a:rPr lang="fr-FR" sz="2200" b="0" i="0" u="none" strike="noStrike" cap="none" dirty="0">
                  <a:solidFill>
                    <a:srgbClr val="000000"/>
                  </a:solidFill>
                  <a:latin typeface="Arial"/>
                  <a:ea typeface="Arial"/>
                  <a:cs typeface="Arial"/>
                  <a:sym typeface="Arial"/>
                </a:rPr>
                <a:t>Étapes 11 à 13</a:t>
              </a:r>
              <a:endParaRPr lang="fr-FR" sz="2200" dirty="0"/>
            </a:p>
          </p:txBody>
        </p:sp>
        <p:sp>
          <p:nvSpPr>
            <p:cNvPr id="1245" name="Google Shape;1245;p118"/>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600"/>
                <a:buFont typeface="Arial"/>
                <a:buNone/>
              </a:pPr>
              <a:endParaRPr lang="fr-FR" sz="1600" b="0" i="0" u="none" strike="noStrike" cap="none" dirty="0">
                <a:solidFill>
                  <a:srgbClr val="FFFFFF"/>
                </a:solidFill>
                <a:latin typeface="Calibri"/>
                <a:ea typeface="Calibri"/>
                <a:cs typeface="Calibri"/>
                <a:sym typeface="Calibri"/>
              </a:endParaRPr>
            </a:p>
          </p:txBody>
        </p:sp>
        <p:sp>
          <p:nvSpPr>
            <p:cNvPr id="1246" name="Google Shape;1246;p118"/>
            <p:cNvSpPr/>
            <p:nvPr/>
          </p:nvSpPr>
          <p:spPr>
            <a:xfrm>
              <a:off x="7335658" y="5476851"/>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600"/>
                <a:buFont typeface="Arial"/>
                <a:buNone/>
              </a:pPr>
              <a:endParaRPr lang="fr-FR" sz="1600" b="0" i="0" u="none" strike="noStrike" cap="none" dirty="0">
                <a:solidFill>
                  <a:srgbClr val="FFFFFF"/>
                </a:solidFill>
                <a:latin typeface="Calibri"/>
                <a:ea typeface="Calibri"/>
                <a:cs typeface="Calibri"/>
                <a:sym typeface="Calibri"/>
              </a:endParaRPr>
            </a:p>
          </p:txBody>
        </p:sp>
      </p:grpSp>
      <p:sp>
        <p:nvSpPr>
          <p:cNvPr id="1247" name="Google Shape;1247;p118"/>
          <p:cNvSpPr txBox="1"/>
          <p:nvPr/>
        </p:nvSpPr>
        <p:spPr>
          <a:xfrm>
            <a:off x="6096000" y="1478857"/>
            <a:ext cx="5925016" cy="3293866"/>
          </a:xfrm>
          <a:prstGeom prst="rect">
            <a:avLst/>
          </a:prstGeom>
          <a:noFill/>
          <a:ln>
            <a:noFill/>
          </a:ln>
        </p:spPr>
        <p:txBody>
          <a:bodyPr spcFirstLastPara="1" wrap="square" lIns="91425" tIns="45700" rIns="91425" bIns="45700" anchor="t" anchorCtr="0">
            <a:noAutofit/>
          </a:bodyPr>
          <a:lstStyle/>
          <a:p>
            <a:pPr marR="0" lvl="0" algn="l" rtl="0">
              <a:lnSpc>
                <a:spcPct val="150000"/>
              </a:lnSpc>
              <a:spcBef>
                <a:spcPts val="0"/>
              </a:spcBef>
              <a:spcAft>
                <a:spcPts val="0"/>
              </a:spcAft>
              <a:buClr>
                <a:srgbClr val="000000"/>
              </a:buClr>
              <a:buSzPts val="2400"/>
            </a:pPr>
            <a:r>
              <a:rPr lang="fr-FR" sz="2000" b="0" i="0" u="none" strike="noStrike" cap="none" dirty="0">
                <a:solidFill>
                  <a:srgbClr val="000000"/>
                </a:solidFill>
                <a:latin typeface="Arial"/>
                <a:ea typeface="Arial"/>
                <a:cs typeface="Arial"/>
                <a:sym typeface="Arial"/>
              </a:rPr>
              <a:t>7. Élaborer des hypothèses</a:t>
            </a:r>
            <a:endParaRPr lang="fr-FR" sz="2000" dirty="0"/>
          </a:p>
          <a:p>
            <a:pPr marR="0" lvl="0" algn="l" rtl="0">
              <a:lnSpc>
                <a:spcPct val="150000"/>
              </a:lnSpc>
              <a:spcBef>
                <a:spcPts val="0"/>
              </a:spcBef>
              <a:spcAft>
                <a:spcPts val="0"/>
              </a:spcAft>
              <a:buClr>
                <a:srgbClr val="000000"/>
              </a:buClr>
              <a:buSzPts val="2400"/>
            </a:pPr>
            <a:r>
              <a:rPr lang="fr-FR" sz="2000" b="0" i="0" u="none" strike="noStrike" cap="none" dirty="0">
                <a:solidFill>
                  <a:srgbClr val="000000"/>
                </a:solidFill>
                <a:latin typeface="Arial"/>
                <a:ea typeface="Arial"/>
                <a:cs typeface="Arial"/>
                <a:sym typeface="Arial"/>
              </a:rPr>
              <a:t>8. Évaluer les hypothèses</a:t>
            </a:r>
            <a:endParaRPr lang="fr-FR" sz="2000" dirty="0"/>
          </a:p>
          <a:p>
            <a:pPr marR="0" lvl="0" algn="l" rtl="0">
              <a:lnSpc>
                <a:spcPct val="150000"/>
              </a:lnSpc>
              <a:spcBef>
                <a:spcPts val="0"/>
              </a:spcBef>
              <a:spcAft>
                <a:spcPts val="0"/>
              </a:spcAft>
              <a:buClr>
                <a:srgbClr val="000000"/>
              </a:buClr>
              <a:buSzPts val="2400"/>
            </a:pPr>
            <a:r>
              <a:rPr lang="fr-FR" sz="2000" b="0" i="0" u="none" strike="noStrike" cap="none" dirty="0">
                <a:solidFill>
                  <a:srgbClr val="000000"/>
                </a:solidFill>
                <a:latin typeface="Arial"/>
                <a:ea typeface="Arial"/>
                <a:cs typeface="Arial"/>
                <a:sym typeface="Arial"/>
              </a:rPr>
              <a:t>9. Réconcilier les résultats</a:t>
            </a:r>
            <a:endParaRPr lang="fr-FR" sz="2000" dirty="0"/>
          </a:p>
          <a:p>
            <a:pPr marR="0" lvl="0" algn="l" rtl="0">
              <a:lnSpc>
                <a:spcPct val="150000"/>
              </a:lnSpc>
              <a:spcBef>
                <a:spcPts val="0"/>
              </a:spcBef>
              <a:spcAft>
                <a:spcPts val="0"/>
              </a:spcAft>
              <a:buClr>
                <a:srgbClr val="000000"/>
              </a:buClr>
              <a:buSzPts val="2400"/>
            </a:pPr>
            <a:r>
              <a:rPr lang="fr-FR" sz="2000" dirty="0"/>
              <a:t>10. </a:t>
            </a:r>
            <a:r>
              <a:rPr lang="fr-FR" sz="2000" b="0" i="0" u="none" strike="noStrike" cap="none" dirty="0">
                <a:solidFill>
                  <a:srgbClr val="000000"/>
                </a:solidFill>
                <a:latin typeface="Arial"/>
                <a:ea typeface="Arial"/>
                <a:cs typeface="Arial"/>
                <a:sym typeface="Arial"/>
              </a:rPr>
              <a:t>Réaliser des études complémentaires</a:t>
            </a:r>
            <a:endParaRPr lang="fr-FR" sz="2000" dirty="0"/>
          </a:p>
          <a:p>
            <a:pPr marR="0" lvl="0" algn="l" rtl="0">
              <a:lnSpc>
                <a:spcPct val="150000"/>
              </a:lnSpc>
              <a:spcBef>
                <a:spcPts val="0"/>
              </a:spcBef>
              <a:spcAft>
                <a:spcPts val="0"/>
              </a:spcAft>
              <a:buClr>
                <a:srgbClr val="000000"/>
              </a:buClr>
              <a:buSzPts val="2400"/>
            </a:pPr>
            <a:r>
              <a:rPr lang="fr-FR" sz="2000" b="0" i="0" u="none" strike="noStrike" cap="none" dirty="0">
                <a:solidFill>
                  <a:srgbClr val="000000"/>
                </a:solidFill>
                <a:latin typeface="Arial"/>
                <a:ea typeface="Arial"/>
                <a:cs typeface="Arial"/>
                <a:sym typeface="Arial"/>
              </a:rPr>
              <a:t>11. Mettre en œuvre des mesures de contrôle</a:t>
            </a:r>
            <a:endParaRPr lang="fr-FR" sz="2000" dirty="0"/>
          </a:p>
          <a:p>
            <a:pPr marR="0" lvl="0" algn="l" rtl="0">
              <a:lnSpc>
                <a:spcPct val="150000"/>
              </a:lnSpc>
              <a:spcBef>
                <a:spcPts val="0"/>
              </a:spcBef>
              <a:spcAft>
                <a:spcPts val="0"/>
              </a:spcAft>
              <a:buClr>
                <a:srgbClr val="000000"/>
              </a:buClr>
              <a:buSzPts val="2400"/>
            </a:pPr>
            <a:r>
              <a:rPr lang="fr-FR" sz="2000" dirty="0"/>
              <a:t>12. </a:t>
            </a:r>
            <a:r>
              <a:rPr lang="fr-FR" sz="2000" b="0" i="0" u="none" strike="noStrike" cap="none" dirty="0">
                <a:solidFill>
                  <a:srgbClr val="000000"/>
                </a:solidFill>
                <a:latin typeface="Arial"/>
                <a:ea typeface="Arial"/>
                <a:cs typeface="Arial"/>
                <a:sym typeface="Arial"/>
              </a:rPr>
              <a:t>Mettre en place ou maintenir la surveillance</a:t>
            </a:r>
          </a:p>
          <a:p>
            <a:pPr marR="0" lvl="0" algn="l" rtl="0">
              <a:lnSpc>
                <a:spcPct val="150000"/>
              </a:lnSpc>
              <a:spcBef>
                <a:spcPts val="0"/>
              </a:spcBef>
              <a:spcAft>
                <a:spcPts val="0"/>
              </a:spcAft>
              <a:buClr>
                <a:srgbClr val="000000"/>
              </a:buClr>
              <a:buSzPts val="2400"/>
            </a:pPr>
            <a:r>
              <a:rPr lang="fr-FR" sz="2000" dirty="0"/>
              <a:t>13. </a:t>
            </a:r>
            <a:r>
              <a:rPr lang="fr-FR" sz="2000" b="0" i="0" u="none" strike="noStrike" cap="none" dirty="0">
                <a:solidFill>
                  <a:srgbClr val="000000"/>
                </a:solidFill>
                <a:latin typeface="Arial"/>
                <a:ea typeface="Arial"/>
                <a:cs typeface="Arial"/>
                <a:sym typeface="Arial"/>
              </a:rPr>
              <a:t>Communiquer les résultats</a:t>
            </a:r>
          </a:p>
        </p:txBody>
      </p:sp>
      <p:sp>
        <p:nvSpPr>
          <p:cNvPr id="1248" name="Google Shape;1248;p118"/>
          <p:cNvSpPr txBox="1"/>
          <p:nvPr/>
        </p:nvSpPr>
        <p:spPr>
          <a:xfrm>
            <a:off x="838200" y="101823"/>
            <a:ext cx="10698900" cy="12015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Investigation d’une flambée épidémique  Etapes 1 à 13</a:t>
            </a:r>
            <a:endParaRPr lang="fr-FR" dirty="0">
              <a:latin typeface="Franklin Gothic Medium" panose="020B0603020102020204" pitchFamily="34"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253"/>
        <p:cNvGrpSpPr/>
        <p:nvPr/>
      </p:nvGrpSpPr>
      <p:grpSpPr>
        <a:xfrm>
          <a:off x="0" y="0"/>
          <a:ext cx="0" cy="0"/>
          <a:chOff x="0" y="0"/>
          <a:chExt cx="0" cy="0"/>
        </a:xfrm>
      </p:grpSpPr>
      <p:sp>
        <p:nvSpPr>
          <p:cNvPr id="1254" name="Google Shape;1254;p119"/>
          <p:cNvSpPr txBox="1">
            <a:spLocks noGrp="1"/>
          </p:cNvSpPr>
          <p:nvPr>
            <p:ph type="body" idx="1"/>
          </p:nvPr>
        </p:nvSpPr>
        <p:spPr>
          <a:xfrm>
            <a:off x="838199" y="1478857"/>
            <a:ext cx="1091837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Les investigateurs des flambées doivent travailler en étroite collaboration avec tous les secteurs de la santé pour lutter contre les maladies à la source et interrompre leur transmission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Ceci inclut notamment des travailleurs des secteurs de l'environnement et de l'élevage</a:t>
            </a:r>
          </a:p>
          <a:p>
            <a:pPr marL="228600" lvl="0" indent="-228600" algn="l" rtl="0">
              <a:lnSpc>
                <a:spcPct val="100000"/>
              </a:lnSpc>
              <a:spcBef>
                <a:spcPts val="1000"/>
              </a:spcBef>
              <a:spcAft>
                <a:spcPts val="500"/>
              </a:spcAft>
              <a:buClr>
                <a:schemeClr val="dk1"/>
              </a:buClr>
              <a:buSzPts val="2800"/>
              <a:buChar char="•"/>
            </a:pPr>
            <a:r>
              <a:rPr lang="fr-FR" dirty="0"/>
              <a:t>Exemple : La prévention et le contrôle de la brucellose humaine passent par la prévention et l'élimination au sein du bétail grâce à la vaccination et à des tests de routine sur les animaux et les produits d'origine animale</a:t>
            </a:r>
          </a:p>
        </p:txBody>
      </p:sp>
      <p:sp>
        <p:nvSpPr>
          <p:cNvPr id="1255" name="Google Shape;1255;p119"/>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Pleins feux sur Une Seule Santé</a:t>
            </a:r>
            <a:endParaRPr lang="fr-FR" dirty="0">
              <a:latin typeface="Franklin Gothic Medium" panose="020B0603020102020204" pitchFamily="34"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260"/>
        <p:cNvGrpSpPr/>
        <p:nvPr/>
      </p:nvGrpSpPr>
      <p:grpSpPr>
        <a:xfrm>
          <a:off x="0" y="0"/>
          <a:ext cx="0" cy="0"/>
          <a:chOff x="0" y="0"/>
          <a:chExt cx="0" cy="0"/>
        </a:xfrm>
      </p:grpSpPr>
      <p:sp>
        <p:nvSpPr>
          <p:cNvPr id="1261" name="Google Shape;1261;p120"/>
          <p:cNvSpPr txBox="1">
            <a:spLocks noGrp="1"/>
          </p:cNvSpPr>
          <p:nvPr>
            <p:ph type="body" idx="1"/>
          </p:nvPr>
        </p:nvSpPr>
        <p:spPr>
          <a:xfrm>
            <a:off x="838200" y="1478857"/>
            <a:ext cx="113538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500"/>
              </a:spcBef>
              <a:spcAft>
                <a:spcPts val="0"/>
              </a:spcAft>
              <a:buClr>
                <a:schemeClr val="dk1"/>
              </a:buClr>
              <a:buSzPts val="2800"/>
              <a:buChar char="•"/>
            </a:pPr>
            <a:r>
              <a:rPr lang="fr-FR" dirty="0"/>
              <a:t>Élaborer une hypothèse </a:t>
            </a:r>
          </a:p>
          <a:p>
            <a:pPr marL="228600" lvl="0" indent="-228600" algn="l" rtl="0">
              <a:lnSpc>
                <a:spcPct val="100000"/>
              </a:lnSpc>
              <a:spcBef>
                <a:spcPts val="1000"/>
              </a:spcBef>
              <a:spcAft>
                <a:spcPts val="0"/>
              </a:spcAft>
              <a:buClr>
                <a:schemeClr val="dk1"/>
              </a:buClr>
              <a:buSzPts val="2800"/>
              <a:buChar char="•"/>
            </a:pPr>
            <a:r>
              <a:rPr lang="fr-FR" dirty="0"/>
              <a:t>Discuter des moyens d'évaluer cette hypothèse</a:t>
            </a:r>
          </a:p>
          <a:p>
            <a:pPr marL="228600" lvl="0" indent="-228600" algn="l" rtl="0">
              <a:lnSpc>
                <a:spcPct val="100000"/>
              </a:lnSpc>
              <a:spcBef>
                <a:spcPts val="1000"/>
              </a:spcBef>
              <a:spcAft>
                <a:spcPts val="0"/>
              </a:spcAft>
              <a:buClr>
                <a:schemeClr val="dk1"/>
              </a:buClr>
              <a:buSzPts val="2800"/>
              <a:buChar char="•"/>
            </a:pPr>
            <a:r>
              <a:rPr lang="fr-FR" dirty="0"/>
              <a:t>Décrire les différents modes de transmission des </a:t>
            </a:r>
            <a:br>
              <a:rPr lang="fr-FR" dirty="0"/>
            </a:br>
            <a:r>
              <a:rPr lang="fr-FR" dirty="0"/>
              <a:t>maladies transmissibles</a:t>
            </a:r>
          </a:p>
          <a:p>
            <a:pPr marL="228600" lvl="0" indent="-228600" algn="l" rtl="0">
              <a:lnSpc>
                <a:spcPct val="100000"/>
              </a:lnSpc>
              <a:spcBef>
                <a:spcPts val="1000"/>
              </a:spcBef>
              <a:spcAft>
                <a:spcPts val="0"/>
              </a:spcAft>
              <a:buClr>
                <a:schemeClr val="dk1"/>
              </a:buClr>
              <a:buSzPts val="2800"/>
              <a:buChar char="•"/>
            </a:pPr>
            <a:r>
              <a:rPr lang="fr-FR" dirty="0"/>
              <a:t>Discuter des stratégies de contrôle contre les flambées</a:t>
            </a:r>
          </a:p>
          <a:p>
            <a:pPr marL="228600" lvl="0" indent="-228600" algn="l" rtl="0">
              <a:lnSpc>
                <a:spcPct val="100000"/>
              </a:lnSpc>
              <a:spcBef>
                <a:spcPts val="1000"/>
              </a:spcBef>
              <a:spcAft>
                <a:spcPts val="0"/>
              </a:spcAft>
              <a:buClr>
                <a:schemeClr val="dk1"/>
              </a:buClr>
              <a:buSzPts val="2800"/>
              <a:buChar char="•"/>
            </a:pPr>
            <a:r>
              <a:rPr lang="fr-FR" dirty="0"/>
              <a:t>Appliquer l'approche Une Seule Santé à une investigation de flambée et à la riposte</a:t>
            </a:r>
          </a:p>
          <a:p>
            <a:pPr marL="0" lvl="0" indent="0" algn="l" rtl="0">
              <a:lnSpc>
                <a:spcPct val="100000"/>
              </a:lnSpc>
              <a:spcBef>
                <a:spcPts val="1000"/>
              </a:spcBef>
              <a:spcAft>
                <a:spcPts val="500"/>
              </a:spcAft>
              <a:buClr>
                <a:schemeClr val="dk1"/>
              </a:buClr>
              <a:buSzPts val="2800"/>
              <a:buNone/>
            </a:pPr>
            <a:endParaRPr lang="fr-FR" dirty="0"/>
          </a:p>
        </p:txBody>
      </p:sp>
      <p:sp>
        <p:nvSpPr>
          <p:cNvPr id="1262" name="Google Shape;1262;p120"/>
          <p:cNvSpPr txBox="1"/>
          <p:nvPr/>
        </p:nvSpPr>
        <p:spPr>
          <a:xfrm>
            <a:off x="4448407" y="5562600"/>
            <a:ext cx="4133385"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953A"/>
              </a:buClr>
              <a:buSzPts val="4000"/>
              <a:buFont typeface="Arial"/>
              <a:buNone/>
            </a:pPr>
            <a:r>
              <a:rPr lang="fr-FR" sz="4000" dirty="0">
                <a:solidFill>
                  <a:srgbClr val="00953A"/>
                </a:solidFill>
              </a:rPr>
              <a:t>Q</a:t>
            </a:r>
            <a:r>
              <a:rPr lang="fr-FR" sz="4000" b="0" i="0" u="none" strike="noStrike" cap="none" dirty="0">
                <a:solidFill>
                  <a:srgbClr val="00953A"/>
                </a:solidFill>
                <a:latin typeface="Arial"/>
                <a:ea typeface="Arial"/>
                <a:cs typeface="Arial"/>
                <a:sym typeface="Arial"/>
              </a:rPr>
              <a:t>uestions ?</a:t>
            </a:r>
          </a:p>
        </p:txBody>
      </p:sp>
      <p:sp>
        <p:nvSpPr>
          <p:cNvPr id="1263" name="Google Shape;1263;p120"/>
          <p:cNvSpPr txBox="1"/>
          <p:nvPr/>
        </p:nvSpPr>
        <p:spPr>
          <a:xfrm>
            <a:off x="838200" y="285134"/>
            <a:ext cx="10515600" cy="8640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Révision des objectifs</a:t>
            </a:r>
            <a:endParaRPr lang="fr-FR" dirty="0">
              <a:latin typeface="Franklin Gothic Medium" panose="020B06030201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47"/>
          <p:cNvSpPr txBox="1">
            <a:spLocks noGrp="1"/>
          </p:cNvSpPr>
          <p:nvPr>
            <p:ph type="body" idx="1"/>
          </p:nvPr>
        </p:nvSpPr>
        <p:spPr>
          <a:xfrm>
            <a:off x="838200" y="1714970"/>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u="sng" dirty="0"/>
              <a:t>Infection par le VIH</a:t>
            </a:r>
            <a:r>
              <a:rPr lang="fr-FR" dirty="0"/>
              <a:t> et </a:t>
            </a:r>
            <a:r>
              <a:rPr lang="fr-FR" u="sng" dirty="0"/>
              <a:t>rapports sexuels non protégés</a:t>
            </a:r>
            <a:endParaRPr lang="fr-FR" dirty="0"/>
          </a:p>
          <a:p>
            <a:pPr marL="228600" lvl="0" indent="-76200" algn="l" rtl="0">
              <a:lnSpc>
                <a:spcPct val="100000"/>
              </a:lnSpc>
              <a:spcBef>
                <a:spcPts val="0"/>
              </a:spcBef>
              <a:spcAft>
                <a:spcPts val="0"/>
              </a:spcAft>
              <a:buClr>
                <a:schemeClr val="dk1"/>
              </a:buClr>
              <a:buSzPts val="2400"/>
              <a:buNone/>
            </a:pPr>
            <a:endParaRPr lang="fr-FR" sz="2400" dirty="0"/>
          </a:p>
          <a:p>
            <a:pPr marL="228600" lvl="0" indent="-228600" algn="l" rtl="0">
              <a:lnSpc>
                <a:spcPct val="100000"/>
              </a:lnSpc>
              <a:spcBef>
                <a:spcPts val="1200"/>
              </a:spcBef>
              <a:spcAft>
                <a:spcPts val="0"/>
              </a:spcAft>
              <a:buClr>
                <a:schemeClr val="dk1"/>
              </a:buClr>
              <a:buSzPts val="2400"/>
              <a:buChar char="•"/>
            </a:pPr>
            <a:r>
              <a:rPr lang="fr-FR" u="sng" dirty="0"/>
              <a:t>Anémie</a:t>
            </a:r>
            <a:r>
              <a:rPr lang="fr-FR" dirty="0"/>
              <a:t> et </a:t>
            </a:r>
            <a:r>
              <a:rPr lang="fr-FR" u="sng" dirty="0"/>
              <a:t>saturnisme</a:t>
            </a:r>
            <a:endParaRPr lang="fr-FR" dirty="0"/>
          </a:p>
          <a:p>
            <a:pPr marL="228600" lvl="0" indent="-76200" algn="l" rtl="0">
              <a:lnSpc>
                <a:spcPct val="100000"/>
              </a:lnSpc>
              <a:spcBef>
                <a:spcPts val="1200"/>
              </a:spcBef>
              <a:spcAft>
                <a:spcPts val="0"/>
              </a:spcAft>
              <a:buClr>
                <a:schemeClr val="dk1"/>
              </a:buClr>
              <a:buSzPts val="2400"/>
              <a:buNone/>
            </a:pPr>
            <a:endParaRPr lang="fr-FR" sz="2400" dirty="0"/>
          </a:p>
          <a:p>
            <a:pPr marL="228600" lvl="0" indent="-228600" algn="l" rtl="0">
              <a:lnSpc>
                <a:spcPct val="100000"/>
              </a:lnSpc>
              <a:spcBef>
                <a:spcPts val="1200"/>
              </a:spcBef>
              <a:spcAft>
                <a:spcPts val="0"/>
              </a:spcAft>
              <a:buClr>
                <a:schemeClr val="dk1"/>
              </a:buClr>
              <a:buSzPts val="2400"/>
              <a:buChar char="•"/>
            </a:pPr>
            <a:r>
              <a:rPr lang="fr-FR" u="sng" dirty="0"/>
              <a:t>Obésité</a:t>
            </a:r>
            <a:r>
              <a:rPr lang="fr-FR" dirty="0"/>
              <a:t> et </a:t>
            </a:r>
            <a:r>
              <a:rPr lang="fr-FR" u="sng" dirty="0"/>
              <a:t>maladies cardiaques</a:t>
            </a:r>
            <a:endParaRPr lang="fr-FR" dirty="0"/>
          </a:p>
          <a:p>
            <a:pPr marL="228600" lvl="0" indent="-76200" algn="l" rtl="0">
              <a:lnSpc>
                <a:spcPct val="100000"/>
              </a:lnSpc>
              <a:spcBef>
                <a:spcPts val="1200"/>
              </a:spcBef>
              <a:spcAft>
                <a:spcPts val="0"/>
              </a:spcAft>
              <a:buClr>
                <a:schemeClr val="dk1"/>
              </a:buClr>
              <a:buSzPts val="2400"/>
              <a:buNone/>
            </a:pPr>
            <a:endParaRPr lang="fr-FR" sz="2400" u="sng" dirty="0"/>
          </a:p>
          <a:p>
            <a:pPr marL="228600" lvl="0" indent="-228600" algn="l" rtl="0">
              <a:lnSpc>
                <a:spcPct val="100000"/>
              </a:lnSpc>
              <a:spcBef>
                <a:spcPts val="1200"/>
              </a:spcBef>
              <a:spcAft>
                <a:spcPts val="0"/>
              </a:spcAft>
              <a:buClr>
                <a:schemeClr val="dk1"/>
              </a:buClr>
              <a:buSzPts val="2400"/>
              <a:buChar char="•"/>
            </a:pPr>
            <a:r>
              <a:rPr lang="fr-FR" u="sng" dirty="0"/>
              <a:t>Carence en vitamine A</a:t>
            </a:r>
            <a:r>
              <a:rPr lang="fr-FR" dirty="0"/>
              <a:t> et </a:t>
            </a:r>
            <a:r>
              <a:rPr lang="fr-FR" u="sng" dirty="0"/>
              <a:t>complications de la rougeole</a:t>
            </a:r>
            <a:endParaRPr lang="fr-FR" dirty="0"/>
          </a:p>
          <a:p>
            <a:pPr marL="228600" lvl="0" indent="-76200" algn="l" rtl="0">
              <a:lnSpc>
                <a:spcPct val="100000"/>
              </a:lnSpc>
              <a:spcBef>
                <a:spcPts val="1200"/>
              </a:spcBef>
              <a:spcAft>
                <a:spcPts val="0"/>
              </a:spcAft>
              <a:buClr>
                <a:schemeClr val="dk1"/>
              </a:buClr>
              <a:buSzPts val="2400"/>
              <a:buNone/>
            </a:pPr>
            <a:endParaRPr lang="fr-FR" sz="2400" u="sng" dirty="0"/>
          </a:p>
          <a:p>
            <a:pPr marL="228600" lvl="0" indent="-228600" algn="l" rtl="0">
              <a:lnSpc>
                <a:spcPct val="100000"/>
              </a:lnSpc>
              <a:spcBef>
                <a:spcPts val="1200"/>
              </a:spcBef>
              <a:spcAft>
                <a:spcPts val="0"/>
              </a:spcAft>
              <a:buClr>
                <a:schemeClr val="dk1"/>
              </a:buClr>
              <a:buSzPts val="2400"/>
              <a:buChar char="•"/>
            </a:pPr>
            <a:r>
              <a:rPr lang="fr-FR" u="sng" dirty="0"/>
              <a:t>Avortement/mortinatalité</a:t>
            </a:r>
            <a:r>
              <a:rPr lang="fr-FR" dirty="0"/>
              <a:t> et </a:t>
            </a:r>
            <a:r>
              <a:rPr lang="fr-FR" u="sng" dirty="0"/>
              <a:t>brucellose dans le bétail</a:t>
            </a:r>
            <a:endParaRPr lang="fr-FR" dirty="0"/>
          </a:p>
        </p:txBody>
      </p:sp>
      <p:sp>
        <p:nvSpPr>
          <p:cNvPr id="372" name="Google Shape;372;p47"/>
          <p:cNvSpPr/>
          <p:nvPr/>
        </p:nvSpPr>
        <p:spPr>
          <a:xfrm>
            <a:off x="1668208" y="1358690"/>
            <a:ext cx="1816724"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rgbClr val="000000"/>
                </a:solidFill>
                <a:latin typeface="Arial"/>
                <a:ea typeface="Arial"/>
                <a:cs typeface="Arial"/>
                <a:sym typeface="Arial"/>
              </a:rPr>
              <a:t>RÉSULTATS</a:t>
            </a:r>
            <a:endParaRPr sz="1800" b="0" i="0" u="none" strike="noStrike" cap="none">
              <a:solidFill>
                <a:srgbClr val="000000"/>
              </a:solidFill>
              <a:latin typeface="Arial"/>
              <a:ea typeface="Arial"/>
              <a:cs typeface="Arial"/>
              <a:sym typeface="Arial"/>
            </a:endParaRPr>
          </a:p>
        </p:txBody>
      </p:sp>
      <p:sp>
        <p:nvSpPr>
          <p:cNvPr id="373" name="Google Shape;373;p47"/>
          <p:cNvSpPr/>
          <p:nvPr/>
        </p:nvSpPr>
        <p:spPr>
          <a:xfrm>
            <a:off x="1022729" y="2336764"/>
            <a:ext cx="1816724"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RÉSULTATS</a:t>
            </a:r>
            <a:endParaRPr sz="1800" b="0" i="0" u="none" strike="noStrike" cap="none" dirty="0">
              <a:solidFill>
                <a:srgbClr val="000000"/>
              </a:solidFill>
              <a:latin typeface="Arial"/>
              <a:ea typeface="Arial"/>
              <a:cs typeface="Arial"/>
              <a:sym typeface="Arial"/>
            </a:endParaRPr>
          </a:p>
        </p:txBody>
      </p:sp>
      <p:sp>
        <p:nvSpPr>
          <p:cNvPr id="374" name="Google Shape;374;p47"/>
          <p:cNvSpPr/>
          <p:nvPr/>
        </p:nvSpPr>
        <p:spPr>
          <a:xfrm>
            <a:off x="3139530" y="3395082"/>
            <a:ext cx="1761384"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RÉSULTATS</a:t>
            </a:r>
            <a:endParaRPr lang="fr-FR" sz="1800" b="0" i="0" u="none" strike="noStrike" cap="none" dirty="0">
              <a:solidFill>
                <a:srgbClr val="000000"/>
              </a:solidFill>
              <a:latin typeface="Arial"/>
              <a:ea typeface="Arial"/>
              <a:cs typeface="Arial"/>
              <a:sym typeface="Arial"/>
            </a:endParaRPr>
          </a:p>
        </p:txBody>
      </p:sp>
      <p:sp>
        <p:nvSpPr>
          <p:cNvPr id="375" name="Google Shape;375;p47"/>
          <p:cNvSpPr/>
          <p:nvPr/>
        </p:nvSpPr>
        <p:spPr>
          <a:xfrm>
            <a:off x="6096000" y="4445147"/>
            <a:ext cx="1792326"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RÉSULTATS</a:t>
            </a:r>
            <a:endParaRPr sz="1800" b="0" i="0" u="none" strike="noStrike" cap="none" dirty="0">
              <a:solidFill>
                <a:srgbClr val="000000"/>
              </a:solidFill>
              <a:latin typeface="Arial"/>
              <a:ea typeface="Arial"/>
              <a:cs typeface="Arial"/>
              <a:sym typeface="Arial"/>
            </a:endParaRPr>
          </a:p>
        </p:txBody>
      </p:sp>
      <p:sp>
        <p:nvSpPr>
          <p:cNvPr id="376" name="Google Shape;376;p47"/>
          <p:cNvSpPr/>
          <p:nvPr/>
        </p:nvSpPr>
        <p:spPr>
          <a:xfrm>
            <a:off x="1949692" y="5600700"/>
            <a:ext cx="1779522" cy="3810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rgbClr val="000000"/>
                </a:solidFill>
                <a:latin typeface="Arial"/>
                <a:ea typeface="Arial"/>
                <a:cs typeface="Arial"/>
                <a:sym typeface="Arial"/>
              </a:rPr>
              <a:t>RÉSULTATS</a:t>
            </a:r>
            <a:endParaRPr sz="1800" b="0" i="0" u="none" strike="noStrike" cap="none">
              <a:solidFill>
                <a:srgbClr val="000000"/>
              </a:solidFill>
              <a:latin typeface="Arial"/>
              <a:ea typeface="Arial"/>
              <a:cs typeface="Arial"/>
              <a:sym typeface="Arial"/>
            </a:endParaRPr>
          </a:p>
        </p:txBody>
      </p:sp>
      <p:sp>
        <p:nvSpPr>
          <p:cNvPr id="377" name="Google Shape;377;p47"/>
          <p:cNvSpPr/>
          <p:nvPr/>
        </p:nvSpPr>
        <p:spPr>
          <a:xfrm>
            <a:off x="5928630" y="1364368"/>
            <a:ext cx="1816724" cy="381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EXPOSITION</a:t>
            </a:r>
            <a:endParaRPr sz="1800" b="0" i="0" u="none" strike="noStrike" cap="none" dirty="0">
              <a:solidFill>
                <a:srgbClr val="000000"/>
              </a:solidFill>
              <a:latin typeface="Arial"/>
              <a:ea typeface="Arial"/>
              <a:cs typeface="Arial"/>
              <a:sym typeface="Arial"/>
            </a:endParaRPr>
          </a:p>
        </p:txBody>
      </p:sp>
      <p:sp>
        <p:nvSpPr>
          <p:cNvPr id="378" name="Google Shape;378;p47"/>
          <p:cNvSpPr/>
          <p:nvPr/>
        </p:nvSpPr>
        <p:spPr>
          <a:xfrm>
            <a:off x="3139530" y="2352121"/>
            <a:ext cx="1816724" cy="381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EXPOSITION</a:t>
            </a:r>
            <a:endParaRPr sz="1800" b="0" i="0" u="none" strike="noStrike" cap="none" dirty="0">
              <a:solidFill>
                <a:srgbClr val="000000"/>
              </a:solidFill>
              <a:latin typeface="Arial"/>
              <a:ea typeface="Arial"/>
              <a:cs typeface="Arial"/>
              <a:sym typeface="Arial"/>
            </a:endParaRPr>
          </a:p>
        </p:txBody>
      </p:sp>
      <p:sp>
        <p:nvSpPr>
          <p:cNvPr id="379" name="Google Shape;379;p47"/>
          <p:cNvSpPr/>
          <p:nvPr/>
        </p:nvSpPr>
        <p:spPr>
          <a:xfrm>
            <a:off x="1764615" y="4538509"/>
            <a:ext cx="1964599" cy="381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EXPOSITION</a:t>
            </a:r>
            <a:endParaRPr sz="1800" b="0" i="0" u="none" strike="noStrike" cap="none" dirty="0">
              <a:solidFill>
                <a:srgbClr val="000000"/>
              </a:solidFill>
              <a:latin typeface="Arial"/>
              <a:ea typeface="Arial"/>
              <a:cs typeface="Arial"/>
              <a:sym typeface="Arial"/>
            </a:endParaRPr>
          </a:p>
        </p:txBody>
      </p:sp>
      <p:sp>
        <p:nvSpPr>
          <p:cNvPr id="380" name="Google Shape;380;p47"/>
          <p:cNvSpPr/>
          <p:nvPr/>
        </p:nvSpPr>
        <p:spPr>
          <a:xfrm>
            <a:off x="1041330" y="3395460"/>
            <a:ext cx="1816724" cy="381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dirty="0">
                <a:solidFill>
                  <a:srgbClr val="000000"/>
                </a:solidFill>
                <a:latin typeface="Arial"/>
                <a:ea typeface="Arial"/>
                <a:cs typeface="Arial"/>
                <a:sym typeface="Arial"/>
              </a:rPr>
              <a:t>EXPOSITION</a:t>
            </a:r>
            <a:endParaRPr sz="1800" b="0" i="0" u="none" strike="noStrike" cap="none" dirty="0">
              <a:solidFill>
                <a:srgbClr val="000000"/>
              </a:solidFill>
              <a:latin typeface="Arial"/>
              <a:ea typeface="Arial"/>
              <a:cs typeface="Arial"/>
              <a:sym typeface="Arial"/>
            </a:endParaRPr>
          </a:p>
        </p:txBody>
      </p:sp>
      <p:sp>
        <p:nvSpPr>
          <p:cNvPr id="381" name="Google Shape;381;p47"/>
          <p:cNvSpPr/>
          <p:nvPr/>
        </p:nvSpPr>
        <p:spPr>
          <a:xfrm>
            <a:off x="5857873" y="5597252"/>
            <a:ext cx="1792326" cy="384847"/>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rgbClr val="000000"/>
                </a:solidFill>
                <a:latin typeface="Arial"/>
                <a:ea typeface="Arial"/>
                <a:cs typeface="Arial"/>
                <a:sym typeface="Arial"/>
              </a:rPr>
              <a:t>EXPOSITION</a:t>
            </a:r>
            <a:endParaRPr sz="1800" b="0" i="0" u="none" strike="noStrike" cap="none">
              <a:solidFill>
                <a:srgbClr val="000000"/>
              </a:solidFill>
              <a:latin typeface="Arial"/>
              <a:ea typeface="Arial"/>
              <a:cs typeface="Arial"/>
              <a:sym typeface="Arial"/>
            </a:endParaRPr>
          </a:p>
        </p:txBody>
      </p:sp>
      <p:sp>
        <p:nvSpPr>
          <p:cNvPr id="382" name="Google Shape;382;p47"/>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Expositions ou résultats ?</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3BB113-C1D0-46B8-B005-2C22DB357821}">
  <ds:schemaRefs>
    <ds:schemaRef ds:uri="http://schemas.microsoft.com/sharepoint/v3/contenttype/forms"/>
  </ds:schemaRefs>
</ds:datastoreItem>
</file>

<file path=customXml/itemProps2.xml><?xml version="1.0" encoding="utf-8"?>
<ds:datastoreItem xmlns:ds="http://schemas.openxmlformats.org/officeDocument/2006/customXml" ds:itemID="{E30B0487-10FA-4873-B951-7B7B4D49252B}">
  <ds:schemaRefs>
    <ds:schemaRef ds:uri="http://www.w3.org/XML/1998/namespace"/>
    <ds:schemaRef ds:uri="http://purl.org/dc/elements/1.1/"/>
    <ds:schemaRef ds:uri="http://purl.org/dc/dcmitype/"/>
    <ds:schemaRef ds:uri="http://schemas.microsoft.com/office/2006/documentManagement/types"/>
    <ds:schemaRef ds:uri="http://schemas.openxmlformats.org/package/2006/metadata/core-properties"/>
    <ds:schemaRef ds:uri="cd03f174-a395-49eb-8ee9-8d943e22f40d"/>
    <ds:schemaRef ds:uri="52ff0146-47b4-4d51-8c1c-03266fcd63a2"/>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0EA01335-D476-43AB-839B-6A7EEFF690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923</TotalTime>
  <Words>15449</Words>
  <Application>Microsoft Office PowerPoint</Application>
  <PresentationFormat>Widescreen</PresentationFormat>
  <Paragraphs>1511</Paragraphs>
  <Slides>82</Slides>
  <Notes>82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82</vt:i4>
      </vt:variant>
    </vt:vector>
  </HeadingPairs>
  <TitlesOfParts>
    <vt:vector size="92" baseType="lpstr">
      <vt:lpstr>Arial</vt:lpstr>
      <vt:lpstr>Arial  </vt:lpstr>
      <vt:lpstr>Calibri</vt:lpstr>
      <vt:lpstr>Cambria Math</vt:lpstr>
      <vt:lpstr>Courier New</vt:lpstr>
      <vt:lpstr>Franklin Gothic Medium</vt:lpstr>
      <vt:lpstr>Libre Franklin Medium</vt:lpstr>
      <vt:lpstr>Noto Sans Symbols</vt:lpstr>
      <vt:lpstr>Wingdings</vt:lpstr>
      <vt:lpstr>4.A.01.01_FETPF3.0_PPT_Theme_French_2024_11_25</vt:lpstr>
      <vt:lpstr>PowerPoint Presentation</vt:lpstr>
      <vt:lpstr>PowerPoint Presentation</vt:lpstr>
      <vt:lpstr>PowerPoint Presentation</vt:lpstr>
      <vt:lpstr>Étapes 1 à 6 : Investigation d’une flambée </vt:lpstr>
      <vt:lpstr>Étapes 7 à 13 : Enquête sur le foyer </vt:lpstr>
      <vt:lpstr>Étape 7 : Élaborer des hypothèses </vt:lpstr>
      <vt:lpstr>Hypothèse pour une flambée </vt:lpstr>
      <vt:lpstr>Expositions et résultats : Qu'est-ce que c'est ? </vt:lpstr>
      <vt:lpstr>PowerPoint Presentation</vt:lpstr>
      <vt:lpstr>PowerPoint Presentation</vt:lpstr>
      <vt:lpstr>PowerPoint Presentation</vt:lpstr>
      <vt:lpstr>Chaîne de transmission (1/3)</vt:lpstr>
      <vt:lpstr>Chaîne de transmission (2/3)</vt:lpstr>
      <vt:lpstr>Chaîne de transmission (3/3)</vt:lpstr>
      <vt:lpstr>1. Utiliser l’expertise sur le sujet pour la génération d'hypothèses</vt:lpstr>
      <vt:lpstr>2. Utiliser l'épidémiologie descriptive pour la génération d'hypothèses : Temps</vt:lpstr>
      <vt:lpstr>2. Utiliser l'épidémiologie descriptive pour générer des hypothèses : Lieu (1/2)</vt:lpstr>
      <vt:lpstr>2. Utiliser l'épidémiologie descriptive pour générer des hypothèses : Lieu (2/2)</vt:lpstr>
      <vt:lpstr>2. Utiliser l'épidémiologie descriptive pour la génération d'hypothèses : Personne</vt:lpstr>
      <vt:lpstr>3. Prise en compte des valeurs aberrantes pour la génération d'hypothèses</vt:lpstr>
      <vt:lpstr>Temps : Flambée de gastro-entérite </vt:lpstr>
      <vt:lpstr>4. Utilisation des entretiens avec les informateurs clés pour la formulation d'hypothèses </vt:lpstr>
      <vt:lpstr>5. Entretien avec les autorités locales pour la formulation d'hypothèses</vt:lpstr>
      <vt:lpstr>Résumé : Comment élaborer une hypothèse </vt:lpstr>
      <vt:lpstr>Élaboration d'hypothèses (1/3) </vt:lpstr>
      <vt:lpstr>Élaboration d'hypothèses (2/3)</vt:lpstr>
      <vt:lpstr>Élaboration d'hypothèses (3/3)</vt:lpstr>
      <vt:lpstr>Élaboration d'hypothèses Réponse</vt:lpstr>
      <vt:lpstr>Élaboration d'hypothèses (1/2)</vt:lpstr>
      <vt:lpstr>Élaboration d'hypothèses (2/2)</vt:lpstr>
      <vt:lpstr>Élaboration d'hypothèses Réponse</vt:lpstr>
      <vt:lpstr>Élaboration d'hypothèses (1/2)</vt:lpstr>
      <vt:lpstr>Élaboration d'hypothèses (2/2)</vt:lpstr>
      <vt:lpstr>Élaboration d'hypothèses Réponse</vt:lpstr>
      <vt:lpstr>Étape 8 : Évaluation épidémiologique  des hypothèses</vt:lpstr>
      <vt:lpstr>PowerPoint Presentation</vt:lpstr>
      <vt:lpstr>Réalisation d'une étude analytique</vt:lpstr>
      <vt:lpstr>Épidémiologie analytique  </vt:lpstr>
      <vt:lpstr>PowerPoint Presentation</vt:lpstr>
      <vt:lpstr>PowerPoint Presentation</vt:lpstr>
      <vt:lpstr>Modèle de description du ratio de risque</vt:lpstr>
      <vt:lpstr>Interprétation d'un ratio de risque (RR)  ou risque relatif </vt:lpstr>
      <vt:lpstr>Étapes 9 et 10 </vt:lpstr>
      <vt:lpstr>Analyse des données (1/9)</vt:lpstr>
      <vt:lpstr>PowerPoint Presentation</vt:lpstr>
      <vt:lpstr>PowerPoint Presentation</vt:lpstr>
      <vt:lpstr>PowerPoint Presentation</vt:lpstr>
      <vt:lpstr>PowerPoint Presentation</vt:lpstr>
      <vt:lpstr>Analyse des données (5/9) Réponse </vt:lpstr>
      <vt:lpstr>PowerPoint Presentation</vt:lpstr>
      <vt:lpstr>Analyse des données (6/9) Réponse  </vt:lpstr>
      <vt:lpstr>PowerPoint Presentation</vt:lpstr>
      <vt:lpstr>Analyse des données (7/9) Réponse </vt:lpstr>
      <vt:lpstr>PowerPoint Presentation</vt:lpstr>
      <vt:lpstr>Analyse des données (8/9) Réponse </vt:lpstr>
      <vt:lpstr>PowerPoint Presentation</vt:lpstr>
      <vt:lpstr>Analyse des données (9/9) Réponse</vt:lpstr>
      <vt:lpstr>Phases d'une investigation d’une flambée </vt:lpstr>
      <vt:lpstr>PowerPoint Presentation</vt:lpstr>
      <vt:lpstr>PowerPoint Presentation</vt:lpstr>
      <vt:lpstr>Stratégies de contrôle</vt:lpstr>
      <vt:lpstr>PowerPoint Presentation</vt:lpstr>
      <vt:lpstr>Voies de transmission </vt:lpstr>
      <vt:lpstr>PowerPoint Presentation</vt:lpstr>
      <vt:lpstr>PowerPoint Presentation</vt:lpstr>
      <vt:lpstr>PowerPoint Presentation</vt:lpstr>
      <vt:lpstr>Stratégies de contrôle : Leptospirose</vt:lpstr>
      <vt:lpstr>Stratégies de contrôle : Leptospirose Réponse</vt:lpstr>
      <vt:lpstr>PowerPoint Presentation</vt:lpstr>
      <vt:lpstr>PowerPoint Presentation</vt:lpstr>
      <vt:lpstr>Mesure à court ou à long terme ?</vt:lpstr>
      <vt:lpstr>Formuler des recommandations</vt:lpstr>
      <vt:lpstr>Formuler des recommandations Réponse</vt:lpstr>
      <vt:lpstr>PowerPoint Presentation</vt:lpstr>
      <vt:lpstr>Surveillance : Les mesures de contrôle  sont-elles efficaces ?</vt:lpstr>
      <vt:lpstr>PowerPoint Presentation</vt:lpstr>
      <vt:lpstr>PowerPoint Presentation</vt:lpstr>
      <vt:lpstr>PowerPoint Presentation</vt:lpstr>
      <vt:lpstr>Résumé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4</cp:revision>
  <dcterms:modified xsi:type="dcterms:W3CDTF">2025-11-21T20:23:39Z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2025-05-27T19:17:40Z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f49d7f64-1f1c-4995-abe1-8192c24d7c58</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